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5" r:id="rId1"/>
    <p:sldMasterId id="2147483962" r:id="rId2"/>
    <p:sldMasterId id="2147483968" r:id="rId3"/>
    <p:sldMasterId id="2147483976" r:id="rId4"/>
    <p:sldMasterId id="2147484163" r:id="rId5"/>
  </p:sldMasterIdLst>
  <p:notesMasterIdLst>
    <p:notesMasterId r:id="rId19"/>
  </p:notesMasterIdLst>
  <p:handoutMasterIdLst>
    <p:handoutMasterId r:id="rId20"/>
  </p:handoutMasterIdLst>
  <p:sldIdLst>
    <p:sldId id="256" r:id="rId6"/>
    <p:sldId id="325" r:id="rId7"/>
    <p:sldId id="293" r:id="rId8"/>
    <p:sldId id="321" r:id="rId9"/>
    <p:sldId id="320" r:id="rId10"/>
    <p:sldId id="324" r:id="rId11"/>
    <p:sldId id="316" r:id="rId12"/>
    <p:sldId id="318" r:id="rId13"/>
    <p:sldId id="296" r:id="rId14"/>
    <p:sldId id="308" r:id="rId15"/>
    <p:sldId id="322" r:id="rId16"/>
    <p:sldId id="323" r:id="rId17"/>
    <p:sldId id="326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clrMru>
    <a:srgbClr val="00FF80"/>
    <a:srgbClr val="408000"/>
    <a:srgbClr val="FFCC66"/>
    <a:srgbClr val="FF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92" d="100"/>
          <a:sy n="92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 Marks Church - Risk Management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48A95CC3-D351-4123-BC75-027FC03388FC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 Hamilton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6B40D25A-BD3A-4A26-923F-E59F2DDCF4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 Marks Church - Risk Management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474629E9-557C-4FAA-855D-88A6CBA4A543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 Hamilton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E9CE78F0-F7EE-4319-A158-D76DF555E4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6CC10F4-C483-465F-A22E-A89CA482B8EB}" type="slidenum">
              <a:rPr lang="nl-NL">
                <a:solidFill>
                  <a:srgbClr val="000000"/>
                </a:solidFill>
                <a:latin typeface="Times New Roman" pitchFamily="-107" charset="0"/>
              </a:rPr>
              <a:pPr/>
              <a:t>10</a:t>
            </a:fld>
            <a:endParaRPr lang="nl-NL">
              <a:solidFill>
                <a:srgbClr val="000000"/>
              </a:solidFill>
              <a:latin typeface="Times New Roman" pitchFamily="-107" charset="0"/>
            </a:endParaRPr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23950" y="660400"/>
            <a:ext cx="46196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4360863"/>
            <a:ext cx="5062537" cy="4073525"/>
          </a:xfrm>
          <a:noFill/>
        </p:spPr>
        <p:txBody>
          <a:bodyPr/>
          <a:lstStyle/>
          <a:p>
            <a:pPr eaLnBrk="1" hangingPunct="1"/>
            <a:endParaRPr lang="en-GB" smtClean="0">
              <a:latin typeface="Times New Roman" pitchFamily="-107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5" cy="6035040"/>
          </a:xfrm>
        </p:grpSpPr>
        <p:pic>
          <p:nvPicPr>
            <p:cNvPr id="5" name="Picture 7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6" name="Rectangle 8"/>
            <p:cNvSpPr>
              <a:spLocks/>
            </p:cNvSpPr>
            <p:nvPr/>
          </p:nvSpPr>
          <p:spPr>
            <a:xfrm>
              <a:off x="563082" y="474973"/>
              <a:ext cx="7982908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9"/>
            <p:cNvCxnSpPr/>
            <p:nvPr/>
          </p:nvCxnSpPr>
          <p:spPr>
            <a:xfrm>
              <a:off x="563082" y="6133815"/>
              <a:ext cx="7982908" cy="1588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0"/>
            <p:cNvSpPr/>
            <p:nvPr/>
          </p:nvSpPr>
          <p:spPr>
            <a:xfrm>
              <a:off x="563082" y="457512"/>
              <a:ext cx="7982908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2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fld id="{042EBBB1-F8F9-4869-81B2-58E1935A7A18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fld id="{9B596DED-B9BD-4795-AE9A-9ACDD9CB1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9" name="Picture 9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1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2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8" name="Rectangle 8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3" name="Rectangle 13"/>
          <p:cNvSpPr/>
          <p:nvPr/>
        </p:nvSpPr>
        <p:spPr>
          <a:xfrm rot="10800000">
            <a:off x="258763" y="1593850"/>
            <a:ext cx="3575050" cy="650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4" name="Rectangle 14"/>
          <p:cNvSpPr/>
          <p:nvPr/>
        </p:nvSpPr>
        <p:spPr>
          <a:xfrm rot="10800000">
            <a:off x="258763" y="1593850"/>
            <a:ext cx="3575050" cy="650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8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4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8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3" y="310124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ga-IE" noProof="0" smtClean="0"/>
              <a:t>Click icon to add picture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6480D7E-83E9-45ED-B036-6DFBD0782A12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331C863-AAF1-4DED-B43D-AD369F1EC5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8" name="Picture 9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8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D22D-F6B4-47D6-8E91-A37B907F3BC7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5108E-56F3-4F3D-968C-BF82CD3A2A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6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8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0" name="Rectangle 11"/>
          <p:cNvSpPr/>
          <p:nvPr/>
        </p:nvSpPr>
        <p:spPr>
          <a:xfrm>
            <a:off x="255588" y="4203700"/>
            <a:ext cx="86233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1" name="Rectangle 12"/>
          <p:cNvSpPr/>
          <p:nvPr/>
        </p:nvSpPr>
        <p:spPr>
          <a:xfrm>
            <a:off x="255588" y="4203700"/>
            <a:ext cx="86233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5" y="4287823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5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5" y="5271251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7E2358-2001-4D5A-834A-6E3B67132D9C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88BF7-26C6-4DF4-B370-92054B625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1ED3-5584-46E2-B520-CA2A5649C58D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F81AC-A1A8-47AD-A763-671BAE28A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9" name="Rectangle 11"/>
          <p:cNvSpPr/>
          <p:nvPr/>
        </p:nvSpPr>
        <p:spPr>
          <a:xfrm rot="5400000">
            <a:off x="4242594" y="3274219"/>
            <a:ext cx="6135688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Rectangle 12"/>
          <p:cNvSpPr/>
          <p:nvPr/>
        </p:nvSpPr>
        <p:spPr>
          <a:xfrm rot="5400000">
            <a:off x="4242594" y="3274219"/>
            <a:ext cx="6135688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3" y="609604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6" y="609604"/>
            <a:ext cx="6279777" cy="5516563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96B0F-CC31-4DEC-9422-6F536F1ECF07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888C1-FA9A-4F4D-B99F-E513F66B2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5E279574-2FFF-4C17-BE20-050C9B4973D0}" type="datetime1">
              <a:rPr lang="en-US"/>
              <a:pPr/>
              <a:t>3/20/2013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4C66214B-F5EA-43B8-B8C8-F51E02D5AA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68F562-4A23-4A58-A2A0-1E7F9B8B30F6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7FCBB-A5B7-470B-8C5D-961B28ADE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EE2DE6-34CF-4432-920C-0A7EA566AF38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DB161-0CE2-4B93-9CEB-369FCDCDC6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79B6E-9832-4D5B-9383-A0F46E91BF97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B7353-9CDD-4B7E-9155-5C5A546F9C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5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63563" y="476250"/>
            <a:ext cx="7981950" cy="5888038"/>
            <a:chOff x="562842" y="475488"/>
            <a:chExt cx="7982713" cy="5888736"/>
          </a:xfrm>
        </p:grpSpPr>
        <p:sp>
          <p:nvSpPr>
            <p:cNvPr id="7" name="Rectangle 8"/>
            <p:cNvSpPr>
              <a:spLocks/>
            </p:cNvSpPr>
            <p:nvPr/>
          </p:nvSpPr>
          <p:spPr>
            <a:xfrm>
              <a:off x="562842" y="475488"/>
              <a:ext cx="7982713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8" name="Straight Connector 9"/>
            <p:cNvCxnSpPr/>
            <p:nvPr/>
          </p:nvCxnSpPr>
          <p:spPr>
            <a:xfrm>
              <a:off x="562842" y="6134009"/>
              <a:ext cx="7982713" cy="1588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Straight Connector 10"/>
            <p:cNvCxnSpPr/>
            <p:nvPr/>
          </p:nvCxnSpPr>
          <p:spPr>
            <a:xfrm>
              <a:off x="562842" y="3427001"/>
              <a:ext cx="7982713" cy="1587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4" y="3442451"/>
            <a:ext cx="7345363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4" y="5029200"/>
            <a:ext cx="7345363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1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ga-IE" noProof="0" smtClean="0"/>
              <a:t>Click icon to add picture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fld id="{946E5718-D055-4C2C-8E7E-CF84887BC609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5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4" y="1371600"/>
            <a:ext cx="7345363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4" y="3134570"/>
            <a:ext cx="7345363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4D332-FCF1-435A-B1DB-707BF0B9A6EF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8702E-837D-415C-B51B-DE5EFB3BB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6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8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92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92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BF3089-51BE-4104-8CDA-A14D5D5ED2FE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9BDE0-A7CE-43E9-8E63-1CCA69032E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8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10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cxnSp>
        <p:nvCxnSpPr>
          <p:cNvPr id="13" name="Straight Connector 12"/>
          <p:cNvCxnSpPr/>
          <p:nvPr/>
        </p:nvCxnSpPr>
        <p:spPr>
          <a:xfrm rot="16200000" flipH="1">
            <a:off x="2216944" y="4026694"/>
            <a:ext cx="4711700" cy="1588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216944" y="4026694"/>
            <a:ext cx="4711700" cy="1588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3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3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6FD4DC-FCAA-4C44-871B-1CD8583559C5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B1B1B-DC57-4EE9-AE6A-7F0E4E290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4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1C5EC8-5691-44B9-9383-EB10CB00B046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EC81C-32EF-40C6-8798-C5C0D60B29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pic>
          <p:nvPicPr>
            <p:cNvPr id="3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5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01D7D3-374B-43AC-A364-701DFAEEBA1F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0793-4173-486B-BA4A-0705454D4D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8" name="Picture 9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8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8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4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8" y="2147892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443E20-0EBB-4F5F-B67E-CC7CB1E890DD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44F25-EE2B-4BF9-B991-D2F9B76CE4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B0BCC1"/>
                </a:solidFill>
                <a:latin typeface="Brush Script MT" charset="0"/>
              </a:defRPr>
            </a:lvl1pPr>
          </a:lstStyle>
          <a:p>
            <a:fld id="{8EB53A74-0DB9-4A2E-9FAB-85EC0FE73037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-107" charset="0"/>
              </a:defRPr>
            </a:lvl1pPr>
          </a:lstStyle>
          <a:p>
            <a:fld id="{7D75C4BA-0247-48C2-A1BD-3B36F89660CA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64" r:id="rId1"/>
    <p:sldLayoutId id="2147484565" r:id="rId2"/>
    <p:sldLayoutId id="2147484566" r:id="rId3"/>
    <p:sldLayoutId id="2147484567" r:id="rId4"/>
    <p:sldLayoutId id="2147484568" r:id="rId5"/>
    <p:sldLayoutId id="2147484569" r:id="rId6"/>
    <p:sldLayoutId id="2147484570" r:id="rId7"/>
    <p:sldLayoutId id="2147484571" r:id="rId8"/>
    <p:sldLayoutId id="2147484572" r:id="rId9"/>
    <p:sldLayoutId id="2147484573" r:id="rId10"/>
    <p:sldLayoutId id="2147484574" r:id="rId11"/>
    <p:sldLayoutId id="2147484575" r:id="rId12"/>
    <p:sldLayoutId id="2147484576" r:id="rId13"/>
    <p:sldLayoutId id="2147484577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GB" smtClean="0"/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225AF891-444C-49D5-A13F-9E050EDE2A55}" type="datetime1">
              <a:rPr lang="en-US"/>
              <a:pPr/>
              <a:t>3/20/2013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C618755A-7F78-4642-AED3-5D09BAE0B1F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GB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B0BCC1"/>
                </a:solidFill>
                <a:latin typeface="Brush Script MT" charset="0"/>
              </a:defRPr>
            </a:lvl1pPr>
          </a:lstStyle>
          <a:p>
            <a:fld id="{9FADBC90-F6F4-4F37-9028-39BE15A5B6A4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-107" charset="0"/>
              </a:defRPr>
            </a:lvl1pPr>
          </a:lstStyle>
          <a:p>
            <a:fld id="{497C28DA-47D1-4247-8150-A828D906393A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79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Rectangle 307"/>
          <p:cNvSpPr>
            <a:spLocks noChangeArrowheads="1"/>
          </p:cNvSpPr>
          <p:nvPr/>
        </p:nvSpPr>
        <p:spPr bwMode="auto">
          <a:xfrm>
            <a:off x="131763" y="6096000"/>
            <a:ext cx="8877300" cy="50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9828" tIns="29915" rIns="59828" bIns="29915" anchor="ctr"/>
          <a:lstStyle/>
          <a:p>
            <a:pPr algn="ctr" defTabSz="598488" eaLnBrk="0" hangingPunct="0">
              <a:defRPr/>
            </a:pPr>
            <a:endParaRPr lang="en-GB" sz="900" b="1">
              <a:solidFill>
                <a:srgbClr val="FFFFFF"/>
              </a:solidFill>
              <a:latin typeface="Arial Narrow" pitchFamily="-112" charset="0"/>
              <a:ea typeface="+mn-ea"/>
            </a:endParaRPr>
          </a:p>
        </p:txBody>
      </p:sp>
      <p:sp>
        <p:nvSpPr>
          <p:cNvPr id="1332" name="Rectangle 308"/>
          <p:cNvSpPr>
            <a:spLocks noChangeArrowheads="1"/>
          </p:cNvSpPr>
          <p:nvPr/>
        </p:nvSpPr>
        <p:spPr bwMode="auto">
          <a:xfrm>
            <a:off x="7740650" y="6350000"/>
            <a:ext cx="633413" cy="254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b"/>
          <a:lstStyle/>
          <a:p>
            <a:pPr algn="ctr" defTabSz="598488" eaLnBrk="0" hangingPunct="0">
              <a:defRPr/>
            </a:pPr>
            <a:endParaRPr lang="en-GB" sz="600">
              <a:solidFill>
                <a:srgbClr val="000000"/>
              </a:solidFill>
              <a:latin typeface="Arial Narrow" pitchFamily="-112" charset="0"/>
              <a:ea typeface="+mn-ea"/>
            </a:endParaRPr>
          </a:p>
        </p:txBody>
      </p:sp>
      <p:sp>
        <p:nvSpPr>
          <p:cNvPr id="1333" name="Rectangle 309"/>
          <p:cNvSpPr>
            <a:spLocks noChangeArrowheads="1"/>
          </p:cNvSpPr>
          <p:nvPr/>
        </p:nvSpPr>
        <p:spPr bwMode="auto">
          <a:xfrm>
            <a:off x="7740650" y="6096000"/>
            <a:ext cx="633413" cy="254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59828" tIns="29915" rIns="59828" bIns="29915" anchor="b"/>
          <a:lstStyle/>
          <a:p>
            <a:pPr algn="ctr" defTabSz="598488" eaLnBrk="0" hangingPunct="0">
              <a:defRPr/>
            </a:pPr>
            <a:endParaRPr lang="en-GB" sz="600">
              <a:solidFill>
                <a:srgbClr val="000000"/>
              </a:solidFill>
              <a:latin typeface="Arial Narrow" pitchFamily="-112" charset="0"/>
              <a:ea typeface="+mn-ea"/>
            </a:endParaRPr>
          </a:p>
        </p:txBody>
      </p:sp>
      <p:sp>
        <p:nvSpPr>
          <p:cNvPr id="1334" name="Rectangle 310"/>
          <p:cNvSpPr>
            <a:spLocks noChangeArrowheads="1"/>
          </p:cNvSpPr>
          <p:nvPr/>
        </p:nvSpPr>
        <p:spPr bwMode="auto">
          <a:xfrm>
            <a:off x="8374063" y="6350000"/>
            <a:ext cx="642937" cy="254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b"/>
          <a:lstStyle/>
          <a:p>
            <a:pPr algn="ctr" defTabSz="598488" eaLnBrk="0" hangingPunct="0">
              <a:defRPr/>
            </a:pPr>
            <a:r>
              <a:rPr lang="nl-NL" sz="600">
                <a:solidFill>
                  <a:srgbClr val="000000"/>
                </a:solidFill>
                <a:latin typeface="Arial Narrow" pitchFamily="-112" charset="0"/>
                <a:ea typeface="+mn-ea"/>
              </a:rPr>
              <a:t>February 2013</a:t>
            </a:r>
          </a:p>
        </p:txBody>
      </p:sp>
      <p:sp>
        <p:nvSpPr>
          <p:cNvPr id="1335" name="Rectangle 311"/>
          <p:cNvSpPr>
            <a:spLocks noChangeArrowheads="1"/>
          </p:cNvSpPr>
          <p:nvPr/>
        </p:nvSpPr>
        <p:spPr bwMode="auto">
          <a:xfrm>
            <a:off x="8374063" y="6096000"/>
            <a:ext cx="595312" cy="254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b"/>
          <a:lstStyle/>
          <a:p>
            <a:pPr algn="ctr" defTabSz="598488" eaLnBrk="0" hangingPunct="0">
              <a:defRPr/>
            </a:pPr>
            <a:r>
              <a:rPr lang="en-GB" sz="600">
                <a:solidFill>
                  <a:srgbClr val="000000"/>
                </a:solidFill>
                <a:latin typeface="Arial Narrow" pitchFamily="-112" charset="0"/>
                <a:ea typeface="+mn-ea"/>
              </a:rPr>
              <a:t>1.0</a:t>
            </a:r>
          </a:p>
        </p:txBody>
      </p:sp>
      <p:sp>
        <p:nvSpPr>
          <p:cNvPr id="1336" name="Rectangle 312"/>
          <p:cNvSpPr>
            <a:spLocks noChangeArrowheads="1"/>
          </p:cNvSpPr>
          <p:nvPr/>
        </p:nvSpPr>
        <p:spPr bwMode="auto">
          <a:xfrm>
            <a:off x="7702550" y="6096000"/>
            <a:ext cx="276225" cy="112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ctr"/>
          <a:lstStyle/>
          <a:p>
            <a:pPr algn="ctr" defTabSz="598488" eaLnBrk="0" hangingPunct="0">
              <a:defRPr/>
            </a:pPr>
            <a:r>
              <a:rPr lang="nl-NL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Title</a:t>
            </a:r>
            <a:r>
              <a:rPr lang="en-GB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:</a:t>
            </a:r>
          </a:p>
        </p:txBody>
      </p:sp>
      <p:sp>
        <p:nvSpPr>
          <p:cNvPr id="1337" name="Rectangle 313"/>
          <p:cNvSpPr>
            <a:spLocks noChangeArrowheads="1"/>
          </p:cNvSpPr>
          <p:nvPr/>
        </p:nvSpPr>
        <p:spPr bwMode="auto">
          <a:xfrm>
            <a:off x="7702550" y="6326188"/>
            <a:ext cx="352425" cy="1651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ctr"/>
          <a:lstStyle/>
          <a:p>
            <a:pPr algn="ctr" defTabSz="598488" eaLnBrk="0" hangingPunct="0">
              <a:defRPr/>
            </a:pPr>
            <a:r>
              <a:rPr lang="nl-NL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Page</a:t>
            </a:r>
            <a:r>
              <a:rPr lang="en-GB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:</a:t>
            </a:r>
          </a:p>
        </p:txBody>
      </p:sp>
      <p:sp>
        <p:nvSpPr>
          <p:cNvPr id="1338" name="Rectangle 314"/>
          <p:cNvSpPr>
            <a:spLocks noChangeArrowheads="1"/>
          </p:cNvSpPr>
          <p:nvPr/>
        </p:nvSpPr>
        <p:spPr bwMode="auto">
          <a:xfrm>
            <a:off x="8329613" y="6096000"/>
            <a:ext cx="334962" cy="112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ctr"/>
          <a:lstStyle/>
          <a:p>
            <a:pPr algn="ctr" defTabSz="598488" eaLnBrk="0" hangingPunct="0">
              <a:defRPr/>
            </a:pPr>
            <a:r>
              <a:rPr lang="nl-NL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Version</a:t>
            </a:r>
            <a:r>
              <a:rPr lang="en-GB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:</a:t>
            </a:r>
          </a:p>
        </p:txBody>
      </p:sp>
      <p:sp>
        <p:nvSpPr>
          <p:cNvPr id="1339" name="Rectangle 315"/>
          <p:cNvSpPr>
            <a:spLocks noChangeArrowheads="1"/>
          </p:cNvSpPr>
          <p:nvPr/>
        </p:nvSpPr>
        <p:spPr bwMode="auto">
          <a:xfrm>
            <a:off x="8329613" y="6373813"/>
            <a:ext cx="379412" cy="117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ctr"/>
          <a:lstStyle/>
          <a:p>
            <a:pPr algn="ctr" defTabSz="598488" eaLnBrk="0" hangingPunct="0">
              <a:defRPr/>
            </a:pPr>
            <a:r>
              <a:rPr lang="nl-NL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Date</a:t>
            </a:r>
            <a:r>
              <a:rPr lang="en-GB" sz="600">
                <a:solidFill>
                  <a:srgbClr val="000099"/>
                </a:solidFill>
                <a:latin typeface="Arial Narrow" pitchFamily="-112" charset="0"/>
                <a:ea typeface="+mn-ea"/>
              </a:rPr>
              <a:t>:</a:t>
            </a:r>
          </a:p>
        </p:txBody>
      </p:sp>
      <p:sp>
        <p:nvSpPr>
          <p:cNvPr id="1342" name="Rectangle 318"/>
          <p:cNvSpPr>
            <a:spLocks noChangeArrowheads="1"/>
          </p:cNvSpPr>
          <p:nvPr/>
        </p:nvSpPr>
        <p:spPr bwMode="auto">
          <a:xfrm>
            <a:off x="3376613" y="6310313"/>
            <a:ext cx="2376487" cy="1587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59828" tIns="29915" rIns="59828" bIns="29915" anchor="ctr"/>
          <a:lstStyle/>
          <a:p>
            <a:pPr algn="ctr" defTabSz="598488" eaLnBrk="0" hangingPunct="0"/>
            <a:r>
              <a:rPr lang="nl-NL" sz="800">
                <a:solidFill>
                  <a:srgbClr val="000099"/>
                </a:solidFill>
                <a:latin typeface="Arial Narrow" pitchFamily="-107" charset="0"/>
              </a:rPr>
              <a:t>Confidential – For internal use only by </a:t>
            </a:r>
            <a:r>
              <a:rPr lang="en-US" sz="800">
                <a:solidFill>
                  <a:srgbClr val="000099"/>
                </a:solidFill>
                <a:latin typeface="Arial Narrow" pitchFamily="-107" charset="0"/>
              </a:rPr>
              <a:t>Alpha</a:t>
            </a:r>
            <a:r>
              <a:rPr lang="nl-NL" sz="800">
                <a:solidFill>
                  <a:srgbClr val="000099"/>
                </a:solidFill>
                <a:latin typeface="Arial Narrow" pitchFamily="-107" charset="0"/>
              </a:rPr>
              <a:t> </a:t>
            </a:r>
            <a:r>
              <a:rPr lang="en-US" sz="800">
                <a:solidFill>
                  <a:srgbClr val="000099"/>
                </a:solidFill>
                <a:latin typeface="Arial Narrow" pitchFamily="-107" charset="0"/>
              </a:rPr>
              <a:t>Delta</a:t>
            </a:r>
            <a:r>
              <a:rPr lang="nl-NL" sz="800">
                <a:solidFill>
                  <a:srgbClr val="000099"/>
                </a:solidFill>
                <a:latin typeface="Arial Narrow" pitchFamily="-107" charset="0"/>
              </a:rPr>
              <a:t> Ltd.</a:t>
            </a:r>
          </a:p>
          <a:p>
            <a:pPr algn="ctr" defTabSz="598488" eaLnBrk="0" hangingPunct="0"/>
            <a:r>
              <a:rPr lang="nl-NL" sz="800">
                <a:solidFill>
                  <a:srgbClr val="000099"/>
                </a:solidFill>
                <a:latin typeface="Arial Narrow" pitchFamily="-107" charset="0"/>
              </a:rPr>
              <a:t>Developed by </a:t>
            </a:r>
            <a:r>
              <a:rPr lang="en-US" sz="800">
                <a:solidFill>
                  <a:srgbClr val="000099"/>
                </a:solidFill>
                <a:latin typeface="Arial Narrow" pitchFamily="-107" charset="0"/>
              </a:rPr>
              <a:t>Hamilton Risk Management Ltd.</a:t>
            </a:r>
            <a:r>
              <a:rPr lang="nl-NL" sz="800">
                <a:solidFill>
                  <a:srgbClr val="000099"/>
                </a:solidFill>
                <a:latin typeface="Arial Narrow" pitchFamily="-107" charset="0"/>
              </a:rPr>
              <a:t> </a:t>
            </a:r>
            <a:endParaRPr lang="en-GB" sz="800">
              <a:solidFill>
                <a:srgbClr val="000099"/>
              </a:solidFill>
              <a:latin typeface="Arial Narrow" pitchFamily="-107" charset="0"/>
            </a:endParaRPr>
          </a:p>
        </p:txBody>
      </p:sp>
      <p:sp>
        <p:nvSpPr>
          <p:cNvPr id="1346" name="Rectangle 322"/>
          <p:cNvSpPr>
            <a:spLocks noChangeArrowheads="1"/>
          </p:cNvSpPr>
          <p:nvPr userDrawn="1"/>
        </p:nvSpPr>
        <p:spPr bwMode="auto">
          <a:xfrm>
            <a:off x="8064500" y="6440488"/>
            <a:ext cx="222250" cy="1651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56076" tIns="28038" rIns="56076" bIns="28038">
            <a:spAutoFit/>
          </a:bodyPr>
          <a:lstStyle/>
          <a:p>
            <a:pPr algn="ctr" defTabSz="560388" eaLnBrk="0" hangingPunct="0"/>
            <a:fld id="{4A44781B-1DD3-4E8B-B378-C2A2C387856D}" type="slidenum">
              <a:rPr lang="en-GB" sz="700">
                <a:solidFill>
                  <a:srgbClr val="000000"/>
                </a:solidFill>
              </a:rPr>
              <a:pPr algn="ctr" defTabSz="560388" eaLnBrk="0" hangingPunct="0"/>
              <a:t>‹#›</a:t>
            </a:fld>
            <a:endParaRPr lang="en-GB" sz="7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3" r:id="rId1"/>
  </p:sldLayoutIdLst>
  <p:txStyles>
    <p:titleStyle>
      <a:lvl1pPr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  <a:ea typeface="ＭＳ Ｐゴシック" charset="-128"/>
          <a:cs typeface="ＭＳ Ｐゴシック" charset="-128"/>
        </a:defRPr>
      </a:lvl2pPr>
      <a:lvl3pPr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  <a:ea typeface="ＭＳ Ｐゴシック" charset="-128"/>
          <a:cs typeface="ＭＳ Ｐゴシック" charset="-128"/>
        </a:defRPr>
      </a:lvl3pPr>
      <a:lvl4pPr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  <a:ea typeface="ＭＳ Ｐゴシック" charset="-128"/>
          <a:cs typeface="ＭＳ Ｐゴシック" charset="-128"/>
        </a:defRPr>
      </a:lvl4pPr>
      <a:lvl5pPr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  <a:ea typeface="ＭＳ Ｐゴシック" charset="-128"/>
          <a:cs typeface="ＭＳ Ｐゴシック" charset="-128"/>
        </a:defRPr>
      </a:lvl5pPr>
      <a:lvl6pPr marL="457200"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</a:defRPr>
      </a:lvl6pPr>
      <a:lvl7pPr marL="914400"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</a:defRPr>
      </a:lvl7pPr>
      <a:lvl8pPr marL="1371600"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</a:defRPr>
      </a:lvl8pPr>
      <a:lvl9pPr marL="1828800" algn="ctr" defTabSz="958850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-112" charset="0"/>
        </a:defRPr>
      </a:lvl9pPr>
    </p:titleStyle>
    <p:bodyStyle>
      <a:lvl1pPr marL="358775" indent="-358775" algn="l" defTabSz="958850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77875" indent="-298450" algn="l" defTabSz="958850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96975" indent="-238125" algn="l" defTabSz="958850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76400" indent="-241300" algn="l" defTabSz="95885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pitchFamily="-112" charset="-128"/>
        </a:defRPr>
      </a:lvl4pPr>
      <a:lvl5pPr marL="2155825" indent="-241300" algn="l" defTabSz="958850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112" charset="-128"/>
        </a:defRPr>
      </a:lvl5pPr>
      <a:lvl6pPr marL="2613025" indent="-241300" algn="l" defTabSz="958850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112" charset="-128"/>
        </a:defRPr>
      </a:lvl6pPr>
      <a:lvl7pPr marL="3070225" indent="-241300" algn="l" defTabSz="958850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112" charset="-128"/>
        </a:defRPr>
      </a:lvl7pPr>
      <a:lvl8pPr marL="3527425" indent="-241300" algn="l" defTabSz="958850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112" charset="-128"/>
        </a:defRPr>
      </a:lvl8pPr>
      <a:lvl9pPr marL="3984625" indent="-241300" algn="l" defTabSz="958850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GB" smtClean="0"/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3B614E17-B6DD-41A5-B899-DA266BAE3306}" type="datetime1">
              <a:rPr lang="en-US"/>
              <a:pPr/>
              <a:t>3/20/2013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4BB9087C-454C-4220-BB33-540295800D5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404040"/>
                </a:solidFill>
                <a:ea typeface="ＭＳ Ｐゴシック" pitchFamily="-107" charset="-128"/>
              </a:rPr>
              <a:t>AIRM</a:t>
            </a: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>
          <a:xfrm>
            <a:off x="927100" y="3441700"/>
            <a:ext cx="7342188" cy="984250"/>
          </a:xfrm>
        </p:spPr>
        <p:txBody>
          <a:bodyPr/>
          <a:lstStyle/>
          <a:p>
            <a:pPr>
              <a:buClr>
                <a:srgbClr val="404040"/>
              </a:buClr>
              <a:buFont typeface="Arial" charset="0"/>
              <a:buNone/>
            </a:pPr>
            <a:r>
              <a:rPr lang="en-US" sz="2400" smtClean="0">
                <a:solidFill>
                  <a:srgbClr val="404040"/>
                </a:solidFill>
                <a:ea typeface="ＭＳ Ｐゴシック" pitchFamily="-107" charset="-128"/>
              </a:rPr>
              <a:t>"</a:t>
            </a:r>
            <a:r>
              <a:rPr lang="en-US" sz="2400" i="1" smtClean="0">
                <a:solidFill>
                  <a:srgbClr val="404040"/>
                </a:solidFill>
                <a:ea typeface="ＭＳ Ｐゴシック" pitchFamily="-107" charset="-128"/>
              </a:rPr>
              <a:t>Aligning ERM (Enterprise Risk Management) with MBS (Modern Business Strategy)"</a:t>
            </a:r>
            <a:endParaRPr lang="en-US" sz="2400" smtClean="0">
              <a:solidFill>
                <a:srgbClr val="404040"/>
              </a:solidFill>
              <a:ea typeface="ＭＳ Ｐゴシック" pitchFamily="-107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0EE0E1B-3787-4C51-942B-6192B7E19C38}" type="slidenum">
              <a:rPr lang="en-US"/>
              <a:pPr defTabSz="914400"/>
              <a:t>1</a:t>
            </a:fld>
            <a:endParaRPr lang="en-US"/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7363" y="5202238"/>
            <a:ext cx="29559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798513" y="5470525"/>
            <a:ext cx="1673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rgbClr val="3366FF"/>
                </a:solidFill>
                <a:latin typeface="Calisto MT" pitchFamily="-107" charset="0"/>
              </a:rPr>
              <a:t>www.hamiltonrisk.ie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1000125" y="554038"/>
            <a:ext cx="8008938" cy="415925"/>
          </a:xfrm>
          <a:prstGeom prst="rect">
            <a:avLst/>
          </a:prstGeom>
          <a:solidFill>
            <a:srgbClr val="00FF8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130175" y="155575"/>
            <a:ext cx="8883650" cy="398463"/>
          </a:xfrm>
          <a:prstGeom prst="rect">
            <a:avLst/>
          </a:prstGeom>
          <a:solidFill>
            <a:srgbClr val="0066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59812" tIns="29907" rIns="59812" bIns="29907" anchor="ctr"/>
          <a:lstStyle/>
          <a:p>
            <a:pPr algn="ctr" defTabSz="598488" eaLnBrk="0" hangingPunct="0"/>
            <a:r>
              <a:rPr lang="en-GB" sz="1200">
                <a:solidFill>
                  <a:srgbClr val="000000"/>
                </a:solidFill>
              </a:rPr>
              <a:t> </a:t>
            </a:r>
            <a:r>
              <a:rPr lang="en-US" sz="1200" b="1">
                <a:solidFill>
                  <a:srgbClr val="FFFFFF"/>
                </a:solidFill>
              </a:rPr>
              <a:t>Alpha</a:t>
            </a:r>
            <a:r>
              <a:rPr lang="en-GB" sz="1200" b="1">
                <a:solidFill>
                  <a:srgbClr val="FFFFFF"/>
                </a:solidFill>
              </a:rPr>
              <a:t> </a:t>
            </a:r>
            <a:r>
              <a:rPr lang="en-US" sz="1200" b="1">
                <a:solidFill>
                  <a:srgbClr val="FFFFFF"/>
                </a:solidFill>
              </a:rPr>
              <a:t>Delta</a:t>
            </a:r>
            <a:r>
              <a:rPr lang="en-GB" sz="1200" b="1">
                <a:solidFill>
                  <a:srgbClr val="FFFFFF"/>
                </a:solidFill>
              </a:rPr>
              <a:t> Ltd -  Impact &amp; Strategy Matrix – 03 Assembly &amp; Tool Room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130175" y="923925"/>
            <a:ext cx="0" cy="51720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28588" y="547688"/>
            <a:ext cx="985837" cy="438150"/>
          </a:xfrm>
          <a:prstGeom prst="rect">
            <a:avLst/>
          </a:prstGeom>
          <a:solidFill>
            <a:srgbClr val="00FF8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7557" tIns="48779" rIns="97557" bIns="48779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252413" y="692150"/>
            <a:ext cx="727075" cy="209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56062" tIns="28030" rIns="56062" bIns="28030" anchor="ctr">
            <a:spAutoFit/>
          </a:bodyPr>
          <a:lstStyle/>
          <a:p>
            <a:pPr algn="ctr" defTabSz="558800" eaLnBrk="0" hangingPunct="0">
              <a:spcBef>
                <a:spcPct val="50000"/>
              </a:spcBef>
              <a:defRPr/>
            </a:pPr>
            <a:r>
              <a:rPr lang="en-IE" sz="1000" b="1">
                <a:solidFill>
                  <a:srgbClr val="000000"/>
                </a:solidFill>
                <a:latin typeface="Arial" pitchFamily="-107" charset="0"/>
                <a:ea typeface="+mn-ea"/>
              </a:rPr>
              <a:t>Jo Biggs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128588" y="985838"/>
            <a:ext cx="985837" cy="5105400"/>
          </a:xfrm>
          <a:prstGeom prst="rect">
            <a:avLst/>
          </a:prstGeom>
          <a:solidFill>
            <a:srgbClr val="00FF8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9812" tIns="29907" rIns="59812" bIns="29907" anchor="ctr"/>
          <a:lstStyle/>
          <a:p>
            <a:pPr algn="ctr" defTabSz="558800" eaLnBrk="0" hangingPunct="0"/>
            <a:r>
              <a:rPr lang="en-IE" sz="1200" b="1">
                <a:solidFill>
                  <a:srgbClr val="000000"/>
                </a:solidFill>
              </a:rPr>
              <a:t>03 Assembly &amp; Tool Room</a:t>
            </a:r>
          </a:p>
          <a:p>
            <a:pPr algn="ctr" defTabSz="558800" eaLnBrk="0" hangingPunct="0"/>
            <a:endParaRPr lang="en-IE" sz="1200" b="1">
              <a:solidFill>
                <a:srgbClr val="000000"/>
              </a:solidFill>
            </a:endParaRPr>
          </a:p>
          <a:p>
            <a:pPr algn="ctr" defTabSz="558800" eaLnBrk="0" hangingPunct="0"/>
            <a:endParaRPr lang="en-IE" sz="1200" b="1">
              <a:solidFill>
                <a:srgbClr val="000000"/>
              </a:solidFill>
            </a:endParaRPr>
          </a:p>
          <a:p>
            <a:pPr algn="ctr" defTabSz="558800" eaLnBrk="0" hangingPunct="0"/>
            <a:r>
              <a:rPr lang="en-IE" sz="800" b="1">
                <a:solidFill>
                  <a:srgbClr val="000000"/>
                </a:solidFill>
              </a:rPr>
              <a:t>(refer BIA dated January 2013 for further details)</a:t>
            </a:r>
            <a:endParaRPr lang="en-GB" sz="800">
              <a:solidFill>
                <a:srgbClr val="000000"/>
              </a:solidFill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044575" y="969963"/>
            <a:ext cx="1697038" cy="25860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56062" tIns="28030" rIns="56062" bIns="28030"/>
          <a:lstStyle/>
          <a:p>
            <a:pPr defTabSz="558800" eaLnBrk="0" hangingPunct="0"/>
            <a:endParaRPr lang="en-GB" sz="700">
              <a:solidFill>
                <a:srgbClr val="000000"/>
              </a:solidFill>
            </a:endParaRPr>
          </a:p>
          <a:p>
            <a:pPr defTabSz="558800" eaLnBrk="0" hangingPunct="0"/>
            <a:endParaRPr lang="en-GB" sz="700">
              <a:solidFill>
                <a:srgbClr val="000000"/>
              </a:solidFill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7897813" y="6151563"/>
            <a:ext cx="382587" cy="149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56062" tIns="28030" rIns="56062" bIns="28030" anchor="ctr">
            <a:spAutoFit/>
          </a:bodyPr>
          <a:lstStyle/>
          <a:p>
            <a:pPr algn="ctr" defTabSz="558800" eaLnBrk="0" hangingPunct="0">
              <a:defRPr/>
            </a:pPr>
            <a:r>
              <a:rPr lang="en-GB" sz="600">
                <a:solidFill>
                  <a:srgbClr val="000000"/>
                </a:solidFill>
                <a:latin typeface="Arial Narrow" pitchFamily="-107" charset="0"/>
                <a:ea typeface="+mn-ea"/>
              </a:rPr>
              <a:t>Recovery</a:t>
            </a:r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 flipV="1">
            <a:off x="9015413" y="369888"/>
            <a:ext cx="0" cy="5726112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2976563" y="985838"/>
            <a:ext cx="0" cy="510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6791325" y="985838"/>
            <a:ext cx="39688" cy="510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4837113" y="985838"/>
            <a:ext cx="0" cy="510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defRPr/>
            </a:pPr>
            <a:endParaRPr lang="en-GB" sz="1200">
              <a:solidFill>
                <a:srgbClr val="000000"/>
              </a:solidFill>
              <a:latin typeface="Arial" pitchFamily="-107" charset="0"/>
              <a:ea typeface="+mn-ea"/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1182688" y="1052513"/>
            <a:ext cx="172720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0975" indent="-180975" defTabSz="931863" eaLnBrk="0" hangingPunct="0">
              <a:tabLst>
                <a:tab pos="180975" algn="l"/>
              </a:tabLst>
            </a:pPr>
            <a:r>
              <a:rPr lang="en-GB" sz="1000" b="1" u="sng">
                <a:solidFill>
                  <a:srgbClr val="000000"/>
                </a:solidFill>
                <a:ea typeface="Batang" charset="-127"/>
              </a:rPr>
              <a:t>Assembly</a:t>
            </a:r>
          </a:p>
          <a:p>
            <a:pPr marL="180975" indent="-180975" defTabSz="931863" eaLnBrk="0" hangingPunct="0">
              <a:tabLst>
                <a:tab pos="180975" algn="l"/>
              </a:tabLst>
            </a:pPr>
            <a:endParaRPr lang="en-GB" sz="1000">
              <a:solidFill>
                <a:srgbClr val="000000"/>
              </a:solidFill>
              <a:ea typeface="Batang" charset="-127"/>
            </a:endParaRP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Assembly of components to a finished product</a:t>
            </a: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Soldering, cementing and painting using paint, adhesives, solvents and liquid rubber sealing compounds.</a:t>
            </a: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Pressure testing, electrical testing and curing by oven and UV</a:t>
            </a:r>
          </a:p>
          <a:p>
            <a:pPr marL="180975" indent="-180975" defTabSz="931863" eaLnBrk="0" hangingPunct="0"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tabLst>
                <a:tab pos="180975" algn="l"/>
              </a:tabLst>
            </a:pPr>
            <a:r>
              <a:rPr lang="en-US" altLang="ko-KR" sz="1000" b="1" u="sng">
                <a:solidFill>
                  <a:srgbClr val="000000"/>
                </a:solidFill>
                <a:cs typeface="Times New Roman" pitchFamily="-107" charset="0"/>
              </a:rPr>
              <a:t>Tool Room</a:t>
            </a:r>
          </a:p>
          <a:p>
            <a:pPr marL="180975" indent="-180975" defTabSz="931863" eaLnBrk="0" hangingPunct="0">
              <a:tabLst>
                <a:tab pos="180975" algn="l"/>
              </a:tabLst>
            </a:pPr>
            <a:endParaRPr lang="en-US" altLang="ko-KR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Manufacturing of coating and optical tooling from aluminum, stainless steel and some plastics</a:t>
            </a: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Assists maintenance in the manufacturing of spare parts for the coating plant</a:t>
            </a: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Making bespoke assembly jigs</a:t>
            </a:r>
          </a:p>
          <a:p>
            <a:pPr marL="180975" indent="-180975" defTabSz="931863" eaLnBrk="0" hangingPunct="0">
              <a:buFontTx/>
              <a:buAutoNum type="arabicPeriod"/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tabLst>
                <a:tab pos="180975" algn="l"/>
              </a:tabLst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tabLst>
                <a:tab pos="180975" algn="l"/>
              </a:tabLst>
            </a:pPr>
            <a:endParaRPr lang="en-GB" sz="1000">
              <a:solidFill>
                <a:srgbClr val="000000"/>
              </a:solidFill>
              <a:cs typeface="Times New Roman" pitchFamily="-107" charset="0"/>
            </a:endParaRP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1176338" y="620713"/>
            <a:ext cx="1392237" cy="292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lIns="56062" tIns="28030" rIns="56062" bIns="28030" anchor="ctr"/>
          <a:lstStyle/>
          <a:p>
            <a:pPr algn="ctr" defTabSz="558800" eaLnBrk="0" hangingPunct="0">
              <a:defRPr/>
            </a:pPr>
            <a:r>
              <a:rPr lang="en-GB" sz="1200">
                <a:solidFill>
                  <a:srgbClr val="000000"/>
                </a:solidFill>
                <a:latin typeface="Arial Narrow" pitchFamily="-107" charset="0"/>
                <a:ea typeface="+mn-ea"/>
              </a:rPr>
              <a:t>Business Function/Main Activities</a:t>
            </a:r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3343275" y="620713"/>
            <a:ext cx="895350" cy="292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lIns="56062" tIns="28030" rIns="56062" bIns="28030" anchor="ctr"/>
          <a:lstStyle/>
          <a:p>
            <a:pPr algn="ctr" defTabSz="558800" eaLnBrk="0" hangingPunct="0">
              <a:defRPr/>
            </a:pPr>
            <a:r>
              <a:rPr lang="en-GB" sz="1200">
                <a:solidFill>
                  <a:srgbClr val="000000"/>
                </a:solidFill>
                <a:latin typeface="Arial Narrow" pitchFamily="-107" charset="0"/>
                <a:ea typeface="+mn-ea"/>
              </a:rPr>
              <a:t>Resource requirements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5121275" y="620713"/>
            <a:ext cx="1112838" cy="292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lIns="56062" tIns="28030" rIns="56062" bIns="28030" anchor="ctr"/>
          <a:lstStyle/>
          <a:p>
            <a:pPr algn="ctr" defTabSz="558800" eaLnBrk="0" hangingPunct="0">
              <a:defRPr/>
            </a:pPr>
            <a:r>
              <a:rPr lang="en-GB" sz="1200">
                <a:solidFill>
                  <a:srgbClr val="000000"/>
                </a:solidFill>
                <a:latin typeface="Arial Narrow" pitchFamily="-107" charset="0"/>
                <a:ea typeface="+mn-ea"/>
              </a:rPr>
              <a:t>Risk/Impact</a:t>
            </a:r>
          </a:p>
        </p:txBody>
      </p:sp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7038975" y="620713"/>
            <a:ext cx="1787525" cy="292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lIns="56062" tIns="28030" rIns="56062" bIns="28030" anchor="ctr"/>
          <a:lstStyle/>
          <a:p>
            <a:pPr algn="ctr" defTabSz="558800" eaLnBrk="0" hangingPunct="0">
              <a:defRPr/>
            </a:pPr>
            <a:r>
              <a:rPr lang="en-GB" sz="1200">
                <a:solidFill>
                  <a:srgbClr val="000000"/>
                </a:solidFill>
                <a:latin typeface="Arial Narrow" pitchFamily="-107" charset="0"/>
                <a:ea typeface="+mn-ea"/>
              </a:rPr>
              <a:t>Recovery actions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3043238" y="1052513"/>
            <a:ext cx="1728787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0975" indent="-180975" defTabSz="931863" eaLnBrk="0" hangingPunct="0"/>
            <a:r>
              <a:rPr lang="en-US" altLang="ko-KR" sz="1000" b="1" u="sng">
                <a:solidFill>
                  <a:srgbClr val="000000"/>
                </a:solidFill>
                <a:cs typeface="Times New Roman" pitchFamily="-107" charset="0"/>
              </a:rPr>
              <a:t>For All Work (detail refer BIA)</a:t>
            </a:r>
          </a:p>
          <a:p>
            <a:pPr marL="180975" indent="-180975" defTabSz="931863" eaLnBrk="0" hangingPunct="0"/>
            <a:endParaRPr lang="en-US" altLang="ko-KR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Skilled workers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Polished and coated optics for assembly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For tool room need raw materials (alumin etc.)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Computers/IT software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Selection of adhesives, paints, tooling and measuring equipment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Water, electricity, solvents</a:t>
            </a:r>
            <a:endParaRPr lang="en-IE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endParaRPr lang="en-GB" sz="1000">
              <a:solidFill>
                <a:srgbClr val="000000"/>
              </a:solidFill>
              <a:cs typeface="Times New Roman" pitchFamily="-107" charset="0"/>
            </a:endParaRP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4970463" y="1041400"/>
            <a:ext cx="1795462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0975" indent="-180975" defTabSz="931863" eaLnBrk="0" hangingPunct="0"/>
            <a:r>
              <a:rPr lang="en-US" altLang="ko-KR" sz="1000" b="1" u="sng">
                <a:solidFill>
                  <a:srgbClr val="000000"/>
                </a:solidFill>
                <a:cs typeface="Times New Roman" pitchFamily="-107" charset="0"/>
              </a:rPr>
              <a:t>Our Key Risks </a:t>
            </a:r>
          </a:p>
          <a:p>
            <a:pPr marL="180975" indent="-180975" defTabSz="931863" eaLnBrk="0" hangingPunct="0"/>
            <a:endParaRPr lang="en-US" altLang="ko-KR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Fire destroying our place of work &amp; machinery etc. 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Loss of key machinery such as CNC lathes, turning machines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Flood damage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Loss of key personnel &amp; skills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IT needs for process management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Loss of power supply</a:t>
            </a:r>
          </a:p>
          <a:p>
            <a:pPr marL="180975" indent="-180975" defTabSz="931863" eaLnBrk="0" hangingPunct="0"/>
            <a:endParaRPr lang="en-GB" sz="1000">
              <a:solidFill>
                <a:srgbClr val="000000"/>
              </a:solidFill>
              <a:cs typeface="Times New Roman" pitchFamily="-107" charset="0"/>
            </a:endParaRP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6899275" y="1052513"/>
            <a:ext cx="20605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0975" indent="-180975" defTabSz="931863" eaLnBrk="0" hangingPunct="0"/>
            <a:r>
              <a:rPr lang="en-US" altLang="ko-KR" sz="1000" b="1" u="sng">
                <a:solidFill>
                  <a:srgbClr val="000000"/>
                </a:solidFill>
                <a:cs typeface="Times New Roman" pitchFamily="-107" charset="0"/>
              </a:rPr>
              <a:t>Assembly</a:t>
            </a:r>
          </a:p>
          <a:p>
            <a:pPr marL="180975" indent="-180975" defTabSz="931863" eaLnBrk="0" hangingPunct="0"/>
            <a:endParaRPr lang="en-US" altLang="ko-KR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Minimum of 1 skilled person who could function off site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Buy the off shelf equipment (e.g. oven, electrical testing &amp; UV lighting)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Manufacture bespoke equipment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US" altLang="ko-KR" sz="1000">
                <a:solidFill>
                  <a:srgbClr val="000000"/>
                </a:solidFill>
                <a:cs typeface="Times New Roman" pitchFamily="-107" charset="0"/>
              </a:rPr>
              <a:t>Buy paint, adhesives etc. – refer to critical suppliers in section 5</a:t>
            </a:r>
          </a:p>
          <a:p>
            <a:pPr marL="180975" indent="-180975" defTabSz="931863" eaLnBrk="0" hangingPunct="0"/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</a:pPr>
            <a:endParaRPr lang="en-US" altLang="ko-KR" sz="1000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endParaRPr lang="en-GB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endParaRPr lang="en-GB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/>
            <a:r>
              <a:rPr lang="en-GB" sz="1000" b="1" u="sng">
                <a:solidFill>
                  <a:srgbClr val="000000"/>
                </a:solidFill>
                <a:cs typeface="Times New Roman" pitchFamily="-107" charset="0"/>
              </a:rPr>
              <a:t>Tool Room</a:t>
            </a:r>
          </a:p>
          <a:p>
            <a:pPr marL="180975" indent="-180975" defTabSz="931863" eaLnBrk="0" hangingPunct="0"/>
            <a:endParaRPr lang="en-GB" sz="1000" b="1" u="sng">
              <a:solidFill>
                <a:srgbClr val="000000"/>
              </a:solidFill>
              <a:cs typeface="Times New Roman" pitchFamily="-107" charset="0"/>
            </a:endParaRP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GB" sz="1000">
                <a:solidFill>
                  <a:srgbClr val="000000"/>
                </a:solidFill>
                <a:cs typeface="Times New Roman" pitchFamily="-107" charset="0"/>
              </a:rPr>
              <a:t>Identify sub contractor from list section 5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GB" sz="1000">
                <a:solidFill>
                  <a:srgbClr val="000000"/>
                </a:solidFill>
                <a:cs typeface="Times New Roman" pitchFamily="-107" charset="0"/>
              </a:rPr>
              <a:t>If brought back in-house, one skilled person needed, CNC turning machines, lathes and raw materials needed</a:t>
            </a:r>
          </a:p>
          <a:p>
            <a:pPr marL="180975" indent="-180975" defTabSz="931863" eaLnBrk="0" hangingPunct="0">
              <a:buFontTx/>
              <a:buAutoNum type="arabicPeriod"/>
            </a:pPr>
            <a:r>
              <a:rPr lang="en-GB" sz="1000">
                <a:solidFill>
                  <a:srgbClr val="000000"/>
                </a:solidFill>
                <a:cs typeface="Times New Roman" pitchFamily="-107" charset="0"/>
              </a:rPr>
              <a:t>Identify key machinery and purchase locally</a:t>
            </a:r>
          </a:p>
          <a:p>
            <a:pPr marL="180975" indent="-180975" defTabSz="931863" eaLnBrk="0" hangingPunct="0">
              <a:buFontTx/>
              <a:buAutoNum type="arabicPeriod"/>
            </a:pPr>
            <a:endParaRPr lang="en-GB" sz="1000">
              <a:solidFill>
                <a:srgbClr val="000000"/>
              </a:solidFill>
              <a:cs typeface="Times New Roman" pitchFamily="-10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Barriers to ERM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Lack of tangible benefits</a:t>
            </a:r>
          </a:p>
          <a:p>
            <a:r>
              <a:rPr lang="en-GB" smtClean="0"/>
              <a:t>Senior management sponsorship</a:t>
            </a:r>
          </a:p>
          <a:p>
            <a:r>
              <a:rPr lang="en-GB" smtClean="0"/>
              <a:t>Skills to embed ERM</a:t>
            </a:r>
          </a:p>
          <a:p>
            <a:r>
              <a:rPr lang="en-GB" smtClean="0"/>
              <a:t>A clear implementation plan &amp; communication strategy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741D79-D39E-42CE-9311-7E2AE6894270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Journey towards ERM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900113" y="1987550"/>
            <a:ext cx="7345362" cy="3932238"/>
          </a:xfrm>
        </p:spPr>
        <p:txBody>
          <a:bodyPr/>
          <a:lstStyle/>
          <a:p>
            <a:r>
              <a:rPr lang="en-GB" smtClean="0"/>
              <a:t>Board-level commitment with a documented practice similar to finance.</a:t>
            </a:r>
          </a:p>
          <a:p>
            <a:r>
              <a:rPr lang="en-GB" smtClean="0"/>
              <a:t>Dedicated risk executive in a senior level position who reports to the board.</a:t>
            </a:r>
          </a:p>
          <a:p>
            <a:r>
              <a:rPr lang="en-GB" smtClean="0"/>
              <a:t>A culture that encourages full engagement and accountability at all levels (suggest a pilot).</a:t>
            </a:r>
          </a:p>
          <a:p>
            <a:r>
              <a:rPr lang="en-GB" smtClean="0"/>
              <a:t>Include dialogue at all levels (refer to RAG).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47FC78-0C44-4EC2-BA43-BF14AF6C20B1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Can the Insurance Industry assist in aligning ERM with MBS?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Standards</a:t>
            </a:r>
          </a:p>
          <a:p>
            <a:r>
              <a:rPr lang="en-GB" smtClean="0"/>
              <a:t>Costing</a:t>
            </a:r>
          </a:p>
          <a:p>
            <a:r>
              <a:rPr lang="en-GB" smtClean="0"/>
              <a:t>Tangible benefits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EE806B-98D0-468D-8824-F7E365ED42D5}" type="slidenum">
              <a:rPr lang="en-US"/>
              <a:pPr/>
              <a:t>13</a:t>
            </a:fld>
            <a:endParaRPr lang="en-US"/>
          </a:p>
        </p:txBody>
      </p:sp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798513" y="5470525"/>
            <a:ext cx="1673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rgbClr val="3366FF"/>
                </a:solidFill>
                <a:latin typeface="Calisto MT" pitchFamily="-107" charset="0"/>
              </a:rPr>
              <a:t>www.hamiltonrisk.ie</a:t>
            </a:r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7363" y="5202238"/>
            <a:ext cx="29559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IQ verses EQ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952977-F107-4EB4-966F-463715DC4DE4}" type="slidenum">
              <a:rPr lang="en-US"/>
              <a:pPr/>
              <a:t>2</a:t>
            </a:fld>
            <a:endParaRPr lang="en-US"/>
          </a:p>
        </p:txBody>
      </p:sp>
      <p:pic>
        <p:nvPicPr>
          <p:cNvPr id="2765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" y="2871788"/>
            <a:ext cx="2638425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955675" y="55022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Intellectual Capital</a:t>
            </a:r>
          </a:p>
        </p:txBody>
      </p:sp>
      <p:pic>
        <p:nvPicPr>
          <p:cNvPr id="27654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4213" y="2651125"/>
            <a:ext cx="195262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5570538" y="2046288"/>
            <a:ext cx="2495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Emotional Intelligence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Denial of Risk is Serious</a:t>
            </a:r>
            <a:endParaRPr lang="en-GB" sz="1600" smtClean="0"/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1016000" y="1693863"/>
            <a:ext cx="7112000" cy="4452937"/>
            <a:chOff x="116984" y="678690"/>
            <a:chExt cx="9305680" cy="584276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-285323" y="3701100"/>
              <a:ext cx="5474073" cy="4154"/>
            </a:xfrm>
            <a:prstGeom prst="line">
              <a:avLst/>
            </a:prstGeom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1041321" y="6483956"/>
              <a:ext cx="7284602" cy="1874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1103125" y="3723004"/>
              <a:ext cx="5569890" cy="27002"/>
            </a:xfrm>
            <a:prstGeom prst="line">
              <a:avLst/>
            </a:prstGeom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2633933" y="3691765"/>
              <a:ext cx="5611550" cy="31157"/>
            </a:xfrm>
            <a:prstGeom prst="line">
              <a:avLst/>
            </a:prstGeom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4220861" y="3648016"/>
              <a:ext cx="5628214" cy="27004"/>
            </a:xfrm>
            <a:prstGeom prst="line">
              <a:avLst/>
            </a:prstGeom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24"/>
            <p:cNvCxnSpPr/>
            <p:nvPr/>
          </p:nvCxnSpPr>
          <p:spPr>
            <a:xfrm rot="5400000" flipH="1" flipV="1">
              <a:off x="1045625" y="2869899"/>
              <a:ext cx="4353430" cy="2912179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/>
            <p:cNvCxnSpPr/>
            <p:nvPr/>
          </p:nvCxnSpPr>
          <p:spPr>
            <a:xfrm flipV="1">
              <a:off x="4686738" y="1651441"/>
              <a:ext cx="787245" cy="508247"/>
            </a:xfrm>
            <a:prstGeom prst="curvedConnector3">
              <a:avLst>
                <a:gd name="adj1" fmla="val 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4603894" y="2494525"/>
              <a:ext cx="2055903" cy="3697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818791" y="3442805"/>
              <a:ext cx="340654" cy="3020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5793558" y="3783731"/>
              <a:ext cx="962337" cy="255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H="1" flipV="1">
              <a:off x="6389585" y="4101416"/>
              <a:ext cx="304115" cy="2783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6286383" y="4470425"/>
              <a:ext cx="1320610" cy="5068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54"/>
            <p:cNvCxnSpPr/>
            <p:nvPr/>
          </p:nvCxnSpPr>
          <p:spPr>
            <a:xfrm>
              <a:off x="7187639" y="5371645"/>
              <a:ext cx="1138284" cy="106857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691" name="TextBox 58"/>
            <p:cNvSpPr txBox="1">
              <a:spLocks noChangeArrowheads="1"/>
            </p:cNvSpPr>
            <p:nvPr/>
          </p:nvSpPr>
          <p:spPr bwMode="auto">
            <a:xfrm>
              <a:off x="116984" y="4393978"/>
              <a:ext cx="1731983" cy="1171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000000"/>
                  </a:solidFill>
                  <a:latin typeface="Calibri" pitchFamily="-107" charset="0"/>
                </a:rPr>
                <a:t>Stage 1</a:t>
              </a:r>
            </a:p>
            <a:p>
              <a:r>
                <a:rPr lang="en-GB" sz="1200">
                  <a:solidFill>
                    <a:srgbClr val="000000"/>
                  </a:solidFill>
                  <a:latin typeface="Calibri" pitchFamily="-107" charset="0"/>
                </a:rPr>
                <a:t> </a:t>
              </a:r>
              <a:r>
                <a:rPr lang="en-GB" sz="1600">
                  <a:solidFill>
                    <a:srgbClr val="000000"/>
                  </a:solidFill>
                  <a:latin typeface="Calibri" pitchFamily="-107" charset="0"/>
                </a:rPr>
                <a:t>Confidence from  Success</a:t>
              </a:r>
            </a:p>
          </p:txBody>
        </p:sp>
        <p:sp>
          <p:nvSpPr>
            <p:cNvPr id="28692" name="TextBox 60"/>
            <p:cNvSpPr txBox="1">
              <a:spLocks noChangeArrowheads="1"/>
            </p:cNvSpPr>
            <p:nvPr/>
          </p:nvSpPr>
          <p:spPr bwMode="auto">
            <a:xfrm>
              <a:off x="1801012" y="2590798"/>
              <a:ext cx="1628799" cy="149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000000"/>
                  </a:solidFill>
                  <a:latin typeface="Calibri" pitchFamily="-107" charset="0"/>
                </a:rPr>
                <a:t>Stage 2</a:t>
              </a:r>
              <a:r>
                <a:rPr lang="en-GB" sz="2000">
                  <a:solidFill>
                    <a:srgbClr val="000000"/>
                  </a:solidFill>
                  <a:latin typeface="Calibri" pitchFamily="-107" charset="0"/>
                </a:rPr>
                <a:t> </a:t>
              </a:r>
              <a:r>
                <a:rPr lang="en-GB" sz="1600">
                  <a:solidFill>
                    <a:srgbClr val="000000"/>
                  </a:solidFill>
                  <a:latin typeface="Calibri" pitchFamily="-107" charset="0"/>
                </a:rPr>
                <a:t>Always wanting More</a:t>
              </a:r>
            </a:p>
          </p:txBody>
        </p:sp>
        <p:sp>
          <p:nvSpPr>
            <p:cNvPr id="28693" name="TextBox 67"/>
            <p:cNvSpPr txBox="1">
              <a:spLocks noChangeArrowheads="1"/>
            </p:cNvSpPr>
            <p:nvPr/>
          </p:nvSpPr>
          <p:spPr bwMode="auto">
            <a:xfrm>
              <a:off x="3527387" y="678690"/>
              <a:ext cx="1441854" cy="149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000000"/>
                  </a:solidFill>
                  <a:latin typeface="Calibri" pitchFamily="-107" charset="0"/>
                </a:rPr>
                <a:t>Stage 3</a:t>
              </a:r>
              <a:r>
                <a:rPr lang="en-GB" sz="2000">
                  <a:solidFill>
                    <a:srgbClr val="000000"/>
                  </a:solidFill>
                  <a:latin typeface="Calibri" pitchFamily="-107" charset="0"/>
                </a:rPr>
                <a:t> </a:t>
              </a:r>
            </a:p>
            <a:p>
              <a:r>
                <a:rPr lang="en-GB" sz="1600">
                  <a:solidFill>
                    <a:srgbClr val="000000"/>
                  </a:solidFill>
                  <a:latin typeface="Calibri" pitchFamily="-107" charset="0"/>
                </a:rPr>
                <a:t>Denial of Risk &amp; Peril</a:t>
              </a:r>
            </a:p>
          </p:txBody>
        </p:sp>
        <p:sp>
          <p:nvSpPr>
            <p:cNvPr id="28694" name="TextBox 68"/>
            <p:cNvSpPr txBox="1">
              <a:spLocks noChangeArrowheads="1"/>
            </p:cNvSpPr>
            <p:nvPr/>
          </p:nvSpPr>
          <p:spPr bwMode="auto">
            <a:xfrm>
              <a:off x="6248776" y="2036445"/>
              <a:ext cx="1438889" cy="149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000000"/>
                  </a:solidFill>
                  <a:latin typeface="Calibri" pitchFamily="-107" charset="0"/>
                </a:rPr>
                <a:t>Stage 4</a:t>
              </a:r>
              <a:r>
                <a:rPr lang="en-GB" sz="1200">
                  <a:solidFill>
                    <a:srgbClr val="000000"/>
                  </a:solidFill>
                  <a:latin typeface="Calibri" pitchFamily="-107" charset="0"/>
                </a:rPr>
                <a:t> </a:t>
              </a:r>
              <a:r>
                <a:rPr lang="en-GB" sz="1600">
                  <a:solidFill>
                    <a:srgbClr val="000000"/>
                  </a:solidFill>
                  <a:latin typeface="Calibri" pitchFamily="-107" charset="0"/>
                </a:rPr>
                <a:t>Grasping for salvation</a:t>
              </a:r>
            </a:p>
          </p:txBody>
        </p:sp>
        <p:sp>
          <p:nvSpPr>
            <p:cNvPr id="28695" name="TextBox 69"/>
            <p:cNvSpPr txBox="1">
              <a:spLocks noChangeArrowheads="1"/>
            </p:cNvSpPr>
            <p:nvPr/>
          </p:nvSpPr>
          <p:spPr bwMode="auto">
            <a:xfrm>
              <a:off x="7687662" y="3939597"/>
              <a:ext cx="1735002" cy="149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000000"/>
                  </a:solidFill>
                  <a:latin typeface="Calibri" pitchFamily="-107" charset="0"/>
                </a:rPr>
                <a:t>Stage 5 </a:t>
              </a:r>
            </a:p>
            <a:p>
              <a:r>
                <a:rPr lang="en-GB" sz="1600">
                  <a:solidFill>
                    <a:srgbClr val="000000"/>
                  </a:solidFill>
                  <a:latin typeface="Calibri" pitchFamily="-107" charset="0"/>
                </a:rPr>
                <a:t>Capitulation to Irrelevance or Death</a:t>
              </a:r>
            </a:p>
          </p:txBody>
        </p:sp>
      </p:grpSp>
      <p:sp>
        <p:nvSpPr>
          <p:cNvPr id="28676" name="TextBox 22"/>
          <p:cNvSpPr txBox="1">
            <a:spLocks noChangeArrowheads="1"/>
          </p:cNvSpPr>
          <p:nvPr/>
        </p:nvSpPr>
        <p:spPr bwMode="auto">
          <a:xfrm>
            <a:off x="774700" y="1762125"/>
            <a:ext cx="1993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sto MT" pitchFamily="-107" charset="0"/>
              </a:rPr>
              <a:t>* How the Mighty Have Fallen by Jim Collins</a:t>
            </a:r>
          </a:p>
        </p:txBody>
      </p:sp>
      <p:sp>
        <p:nvSpPr>
          <p:cNvPr id="28677" name="TextBox 22"/>
          <p:cNvSpPr txBox="1">
            <a:spLocks noChangeArrowheads="1"/>
          </p:cNvSpPr>
          <p:nvPr/>
        </p:nvSpPr>
        <p:spPr bwMode="auto">
          <a:xfrm>
            <a:off x="-1863725" y="40179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smtClean="0">
                <a:solidFill>
                  <a:srgbClr val="404040"/>
                </a:solidFill>
                <a:latin typeface="Calisto MT" pitchFamily="-107" charset="0"/>
              </a:rPr>
              <a:t>What is Risk?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50EE-9319-4F19-BC7B-51B07F19AB74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1219200" y="1912938"/>
            <a:ext cx="6724650" cy="4443412"/>
            <a:chOff x="-49742" y="-8731"/>
            <a:chExt cx="9556594" cy="6843712"/>
          </a:xfrm>
        </p:grpSpPr>
        <p:pic>
          <p:nvPicPr>
            <p:cNvPr id="29701" name="Picture 2096" descr="J:\ESPG\eurocoms\Graphic files\Job File\Europe\CCP\0402_210\Support material\Radar_Run_background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9742" y="-8731"/>
              <a:ext cx="9144000" cy="684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9702" name="Group 2114"/>
            <p:cNvGrpSpPr>
              <a:grpSpLocks/>
            </p:cNvGrpSpPr>
            <p:nvPr/>
          </p:nvGrpSpPr>
          <p:grpSpPr bwMode="auto">
            <a:xfrm>
              <a:off x="1192891" y="1925637"/>
              <a:ext cx="8313961" cy="3343275"/>
              <a:chOff x="789" y="1213"/>
              <a:chExt cx="5499" cy="2106"/>
            </a:xfrm>
          </p:grpSpPr>
          <p:sp>
            <p:nvSpPr>
              <p:cNvPr id="29703" name="Text Box 2098"/>
              <p:cNvSpPr txBox="1">
                <a:spLocks noChangeArrowheads="1"/>
              </p:cNvSpPr>
              <p:nvPr/>
            </p:nvSpPr>
            <p:spPr bwMode="auto">
              <a:xfrm>
                <a:off x="3623" y="1213"/>
                <a:ext cx="2665" cy="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GB" sz="2800">
                    <a:latin typeface="Arial Black" pitchFamily="-107" charset="0"/>
                  </a:rPr>
                  <a:t>OPERATIONAL</a:t>
                </a:r>
              </a:p>
              <a:p>
                <a:endParaRPr lang="en-GB">
                  <a:solidFill>
                    <a:schemeClr val="bg2"/>
                  </a:solidFill>
                  <a:latin typeface="Arial Black" pitchFamily="-107" charset="0"/>
                </a:endParaRPr>
              </a:p>
            </p:txBody>
          </p:sp>
          <p:sp>
            <p:nvSpPr>
              <p:cNvPr id="29704" name="Text Box 2099"/>
              <p:cNvSpPr txBox="1">
                <a:spLocks noChangeArrowheads="1"/>
              </p:cNvSpPr>
              <p:nvPr/>
            </p:nvSpPr>
            <p:spPr bwMode="auto">
              <a:xfrm>
                <a:off x="789" y="1213"/>
                <a:ext cx="2143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GB" sz="2800">
                    <a:solidFill>
                      <a:srgbClr val="000000"/>
                    </a:solidFill>
                    <a:latin typeface="Arial Black" pitchFamily="-107" charset="0"/>
                  </a:rPr>
                  <a:t>STRATEGIC</a:t>
                </a:r>
                <a:endParaRPr lang="en-GB">
                  <a:solidFill>
                    <a:srgbClr val="000000"/>
                  </a:solidFill>
                  <a:latin typeface="Arial Black" pitchFamily="-107" charset="0"/>
                </a:endParaRPr>
              </a:p>
            </p:txBody>
          </p:sp>
          <p:sp>
            <p:nvSpPr>
              <p:cNvPr id="29705" name="Text Box 2100"/>
              <p:cNvSpPr txBox="1">
                <a:spLocks noChangeArrowheads="1"/>
              </p:cNvSpPr>
              <p:nvPr/>
            </p:nvSpPr>
            <p:spPr bwMode="auto">
              <a:xfrm>
                <a:off x="789" y="2901"/>
                <a:ext cx="2143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GB" sz="2800">
                    <a:solidFill>
                      <a:srgbClr val="000000"/>
                    </a:solidFill>
                    <a:latin typeface="Arial Black" pitchFamily="-107" charset="0"/>
                  </a:rPr>
                  <a:t>FINANCIAL</a:t>
                </a:r>
                <a:endParaRPr lang="en-GB">
                  <a:solidFill>
                    <a:srgbClr val="000000"/>
                  </a:solidFill>
                  <a:latin typeface="Arial Black" pitchFamily="-107" charset="0"/>
                </a:endParaRPr>
              </a:p>
            </p:txBody>
          </p:sp>
          <p:sp>
            <p:nvSpPr>
              <p:cNvPr id="29706" name="Text Box 2101"/>
              <p:cNvSpPr txBox="1">
                <a:spLocks noChangeArrowheads="1"/>
              </p:cNvSpPr>
              <p:nvPr/>
            </p:nvSpPr>
            <p:spPr bwMode="auto">
              <a:xfrm>
                <a:off x="3623" y="2901"/>
                <a:ext cx="1859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GB" sz="2800">
                    <a:solidFill>
                      <a:srgbClr val="000000"/>
                    </a:solidFill>
                    <a:latin typeface="Arial Black" pitchFamily="-107" charset="0"/>
                  </a:rPr>
                  <a:t>HAZARD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What’s the </a:t>
            </a:r>
            <a:r>
              <a:rPr lang="en-GB" i="1" smtClean="0"/>
              <a:t>Greatest </a:t>
            </a:r>
            <a:r>
              <a:rPr lang="en-GB" smtClean="0"/>
              <a:t>Risk?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AB5F54-B56A-4498-8B0B-A19EAFE60E1A}" type="slidenum">
              <a:rPr lang="en-US"/>
              <a:pPr/>
              <a:t>5</a:t>
            </a:fld>
            <a:endParaRPr lang="en-US"/>
          </a:p>
        </p:txBody>
      </p:sp>
      <p:pic>
        <p:nvPicPr>
          <p:cNvPr id="3072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070998">
            <a:off x="838200" y="2700338"/>
            <a:ext cx="33528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9075" y="2106613"/>
            <a:ext cx="3073400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5"/>
          <p:cNvSpPr txBox="1">
            <a:spLocks noChangeArrowheads="1"/>
          </p:cNvSpPr>
          <p:nvPr/>
        </p:nvSpPr>
        <p:spPr bwMode="auto">
          <a:xfrm>
            <a:off x="530225" y="2017713"/>
            <a:ext cx="2203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Matthew 22:36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Journey towards defining the greatest Risk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8DD6222-D486-4E51-8A13-0751AADBFD6D}" type="slidenum">
              <a:rPr lang="en-US"/>
              <a:pPr/>
              <a:t>6</a:t>
            </a:fld>
            <a:endParaRPr lang="en-US"/>
          </a:p>
        </p:txBody>
      </p:sp>
      <p:pic>
        <p:nvPicPr>
          <p:cNvPr id="31748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13" y="1814513"/>
            <a:ext cx="2682875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3050" y="4103688"/>
            <a:ext cx="264795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8213" y="2568575"/>
            <a:ext cx="3011487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IT’s &amp; GG’s</a:t>
            </a:r>
            <a:br>
              <a:rPr lang="en-GB" smtClean="0"/>
            </a:br>
            <a:r>
              <a:rPr lang="en-GB" smtClean="0"/>
              <a:t>(Low IQ or EQ?)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18E7CE-55DD-4908-B491-927032A3F343}" type="slidenum">
              <a:rPr lang="en-US"/>
              <a:pPr/>
              <a:t>7</a:t>
            </a:fld>
            <a:endParaRPr lang="en-US"/>
          </a:p>
        </p:txBody>
      </p:sp>
      <p:pic>
        <p:nvPicPr>
          <p:cNvPr id="3277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1790700"/>
            <a:ext cx="274955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3741738"/>
            <a:ext cx="32337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925888"/>
            <a:ext cx="2405062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1825625" y="3557588"/>
            <a:ext cx="819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Wingdings" pitchFamily="-107" charset="2"/>
              </a:rPr>
              <a:t></a:t>
            </a:r>
            <a:endParaRPr lang="en-GB"/>
          </a:p>
        </p:txBody>
      </p:sp>
      <p:sp>
        <p:nvSpPr>
          <p:cNvPr id="32776" name="AutoShape 7"/>
          <p:cNvSpPr>
            <a:spLocks noChangeArrowheads="1"/>
          </p:cNvSpPr>
          <p:nvPr/>
        </p:nvSpPr>
        <p:spPr bwMode="auto">
          <a:xfrm rot="1335232">
            <a:off x="2990850" y="1847850"/>
            <a:ext cx="1938338" cy="2147888"/>
          </a:xfrm>
          <a:prstGeom prst="irregularSeal2">
            <a:avLst/>
          </a:prstGeom>
          <a:solidFill>
            <a:srgbClr val="FF6600"/>
          </a:solidFill>
          <a:ln w="5715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/>
              <a:t>HOW</a:t>
            </a:r>
          </a:p>
        </p:txBody>
      </p:sp>
      <p:sp>
        <p:nvSpPr>
          <p:cNvPr id="32777" name="AutoShape 6"/>
          <p:cNvSpPr>
            <a:spLocks noChangeArrowheads="1"/>
          </p:cNvSpPr>
          <p:nvPr/>
        </p:nvSpPr>
        <p:spPr bwMode="auto">
          <a:xfrm rot="-1391581">
            <a:off x="6057900" y="1531938"/>
            <a:ext cx="2286000" cy="1981200"/>
          </a:xfrm>
          <a:prstGeom prst="irregularSeal2">
            <a:avLst/>
          </a:prstGeom>
          <a:solidFill>
            <a:srgbClr val="FFFF00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/>
              <a:t>WHY</a:t>
            </a:r>
          </a:p>
        </p:txBody>
      </p:sp>
      <p:sp>
        <p:nvSpPr>
          <p:cNvPr id="32778" name="AutoShape 3"/>
          <p:cNvSpPr>
            <a:spLocks noChangeArrowheads="1"/>
          </p:cNvSpPr>
          <p:nvPr/>
        </p:nvSpPr>
        <p:spPr bwMode="auto">
          <a:xfrm rot="-2293282">
            <a:off x="3235325" y="4157663"/>
            <a:ext cx="2286000" cy="2057400"/>
          </a:xfrm>
          <a:prstGeom prst="irregularSeal2">
            <a:avLst/>
          </a:prstGeom>
          <a:solidFill>
            <a:schemeClr val="accent2"/>
          </a:solidFill>
          <a:ln w="5715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/>
              <a:t>WHO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Standards, Audits, Checks...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‘Somebody is selling rogue product, and somebody knows about it’ –  Simon Coveney</a:t>
            </a:r>
          </a:p>
          <a:p>
            <a:r>
              <a:rPr lang="en-US" smtClean="0"/>
              <a:t>‘Bad management’ ... has let down the Irish food industry...</a:t>
            </a:r>
          </a:p>
          <a:p>
            <a:r>
              <a:rPr lang="en-US" smtClean="0"/>
              <a:t>“If you put a label on my back that says ‘Taoiseach’, it doesn’t make me the Taoiseach,” Senator Susan O’Keeffe...</a:t>
            </a: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D6E53E-03F4-4987-8619-9508DC7D0BA1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9338" y="26988"/>
            <a:ext cx="7112000" cy="672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3346</TotalTime>
  <Words>573</Words>
  <Application>Microsoft Macintosh PowerPoint</Application>
  <PresentationFormat>On-screen Show (4:3)</PresentationFormat>
  <Paragraphs>118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22</vt:i4>
      </vt:variant>
      <vt:variant>
        <vt:lpstr>Slide Titles</vt:lpstr>
      </vt:variant>
      <vt:variant>
        <vt:i4>13</vt:i4>
      </vt:variant>
    </vt:vector>
  </HeadingPairs>
  <TitlesOfParts>
    <vt:vector size="45" baseType="lpstr">
      <vt:lpstr>Arial</vt:lpstr>
      <vt:lpstr>ＭＳ Ｐゴシック</vt:lpstr>
      <vt:lpstr>Calisto MT</vt:lpstr>
      <vt:lpstr>Calibri</vt:lpstr>
      <vt:lpstr>Times New Roman</vt:lpstr>
      <vt:lpstr>Brush Script MT</vt:lpstr>
      <vt:lpstr>Arial Narrow</vt:lpstr>
      <vt:lpstr>Arial Black</vt:lpstr>
      <vt:lpstr>Wingdings</vt:lpstr>
      <vt:lpstr>Batang</vt:lpstr>
      <vt:lpstr>Capital</vt:lpstr>
      <vt:lpstr>Office Theme</vt:lpstr>
      <vt:lpstr>1_Capital</vt:lpstr>
      <vt:lpstr>1_Default Design</vt:lpstr>
      <vt:lpstr>3_Office Theme</vt:lpstr>
      <vt:lpstr>2_Capital</vt:lpstr>
      <vt:lpstr>3_Capital</vt:lpstr>
      <vt:lpstr>4_Capital</vt:lpstr>
      <vt:lpstr>5_Capital</vt:lpstr>
      <vt:lpstr>6_Capital</vt:lpstr>
      <vt:lpstr>7_Capital</vt:lpstr>
      <vt:lpstr>8_Capital</vt:lpstr>
      <vt:lpstr>9_Capital</vt:lpstr>
      <vt:lpstr>10_Capital</vt:lpstr>
      <vt:lpstr>11_Capital</vt:lpstr>
      <vt:lpstr>12_Capital</vt:lpstr>
      <vt:lpstr>13_Capital</vt:lpstr>
      <vt:lpstr>14_Capital</vt:lpstr>
      <vt:lpstr>15_Capital</vt:lpstr>
      <vt:lpstr>1_Office Theme</vt:lpstr>
      <vt:lpstr>16_Capital</vt:lpstr>
      <vt:lpstr>4_Office Theme</vt:lpstr>
      <vt:lpstr>AIRM</vt:lpstr>
      <vt:lpstr>IQ verses EQ</vt:lpstr>
      <vt:lpstr>Denial of Risk is Serious</vt:lpstr>
      <vt:lpstr>What is Risk?</vt:lpstr>
      <vt:lpstr>What’s the Greatest Risk?</vt:lpstr>
      <vt:lpstr>A Journey towards defining the greatest Risk</vt:lpstr>
      <vt:lpstr>IT’s &amp; GG’s (Low IQ or EQ?)</vt:lpstr>
      <vt:lpstr>Standards, Audits, Checks...</vt:lpstr>
      <vt:lpstr>Slide 9</vt:lpstr>
      <vt:lpstr>Slide 10</vt:lpstr>
      <vt:lpstr>Barriers to ERM</vt:lpstr>
      <vt:lpstr>Journey towards ERM</vt:lpstr>
      <vt:lpstr>Can the Insurance Industry assist in aligning ERM with MBS?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Alpha</dc:title>
  <dc:creator>David Hamilton</dc:creator>
  <cp:lastModifiedBy>David Hamilton</cp:lastModifiedBy>
  <cp:revision>64</cp:revision>
  <cp:lastPrinted>2013-03-20T05:41:29Z</cp:lastPrinted>
  <dcterms:created xsi:type="dcterms:W3CDTF">2013-03-19T17:30:12Z</dcterms:created>
  <dcterms:modified xsi:type="dcterms:W3CDTF">2013-03-20T08:54:59Z</dcterms:modified>
</cp:coreProperties>
</file>