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8"/>
  </p:notesMasterIdLst>
  <p:sldIdLst>
    <p:sldId id="256" r:id="rId2"/>
    <p:sldId id="257" r:id="rId3"/>
    <p:sldId id="291" r:id="rId4"/>
    <p:sldId id="288" r:id="rId5"/>
    <p:sldId id="264" r:id="rId6"/>
    <p:sldId id="258" r:id="rId7"/>
    <p:sldId id="259" r:id="rId8"/>
    <p:sldId id="260" r:id="rId9"/>
    <p:sldId id="261" r:id="rId10"/>
    <p:sldId id="262" r:id="rId11"/>
    <p:sldId id="266" r:id="rId12"/>
    <p:sldId id="263" r:id="rId13"/>
    <p:sldId id="265" r:id="rId14"/>
    <p:sldId id="268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89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98" r:id="rId37"/>
    <p:sldId id="299" r:id="rId38"/>
    <p:sldId id="309" r:id="rId39"/>
    <p:sldId id="310" r:id="rId40"/>
    <p:sldId id="311" r:id="rId41"/>
    <p:sldId id="312" r:id="rId42"/>
    <p:sldId id="313" r:id="rId43"/>
    <p:sldId id="314" r:id="rId44"/>
    <p:sldId id="315" r:id="rId45"/>
    <p:sldId id="293" r:id="rId46"/>
    <p:sldId id="294" r:id="rId47"/>
    <p:sldId id="295" r:id="rId48"/>
    <p:sldId id="296" r:id="rId49"/>
    <p:sldId id="297" r:id="rId50"/>
    <p:sldId id="300" r:id="rId51"/>
    <p:sldId id="301" r:id="rId52"/>
    <p:sldId id="302" r:id="rId53"/>
    <p:sldId id="303" r:id="rId54"/>
    <p:sldId id="304" r:id="rId55"/>
    <p:sldId id="305" r:id="rId56"/>
    <p:sldId id="306" r:id="rId57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1C8423C-28AA-4DAE-8BCE-0DAC9658D107}">
          <p14:sldIdLst>
            <p14:sldId id="256"/>
            <p14:sldId id="257"/>
            <p14:sldId id="291"/>
            <p14:sldId id="288"/>
            <p14:sldId id="264"/>
            <p14:sldId id="258"/>
            <p14:sldId id="259"/>
            <p14:sldId id="260"/>
            <p14:sldId id="261"/>
            <p14:sldId id="262"/>
            <p14:sldId id="266"/>
            <p14:sldId id="263"/>
            <p14:sldId id="265"/>
            <p14:sldId id="268"/>
            <p14:sldId id="267"/>
            <p14:sldId id="269"/>
            <p14:sldId id="270"/>
            <p14:sldId id="271"/>
            <p14:sldId id="272"/>
            <p14:sldId id="273"/>
            <p14:sldId id="274"/>
            <p14:sldId id="289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98"/>
            <p14:sldId id="299"/>
            <p14:sldId id="309"/>
            <p14:sldId id="310"/>
            <p14:sldId id="311"/>
            <p14:sldId id="312"/>
            <p14:sldId id="313"/>
            <p14:sldId id="314"/>
            <p14:sldId id="315"/>
            <p14:sldId id="293"/>
            <p14:sldId id="294"/>
            <p14:sldId id="295"/>
            <p14:sldId id="296"/>
            <p14:sldId id="297"/>
            <p14:sldId id="300"/>
            <p14:sldId id="301"/>
            <p14:sldId id="302"/>
            <p14:sldId id="303"/>
            <p14:sldId id="304"/>
            <p14:sldId id="305"/>
          </p14:sldIdLst>
        </p14:section>
        <p14:section name="Untitled Section" id="{E571DA40-7857-46FE-8E72-F53577A7CE96}">
          <p14:sldIdLst>
            <p14:sldId id="30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3E0A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88" autoAdjust="0"/>
    <p:restoredTop sz="94624" autoAdjust="0"/>
  </p:normalViewPr>
  <p:slideViewPr>
    <p:cSldViewPr>
      <p:cViewPr>
        <p:scale>
          <a:sx n="64" d="100"/>
          <a:sy n="64" d="100"/>
        </p:scale>
        <p:origin x="-1142" y="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9F7C1-E53D-4903-9721-F9C7E699262A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64BDD1-28EE-47F7-8809-21BF4768C8FC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15453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93309-462F-4C7F-8754-B17B4B605EAB}" type="slidenum">
              <a:rPr lang="en-IE" smtClean="0"/>
              <a:pPr/>
              <a:t>3</a:t>
            </a:fld>
            <a:endParaRPr lang="en-I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Grease</a:t>
            </a:r>
            <a:r>
              <a:rPr lang="en-IE" baseline="0" dirty="0" smtClean="0"/>
              <a:t> (fryer grease or wok grease) is a result of the oils and fats changing from solid to liquid to vapour (with continuous heating) these aerosols are drawn through the filter media where they condense back to a solid. The AIT of the cooking oils may be known but not the grease this is why it is so </a:t>
            </a:r>
            <a:r>
              <a:rPr lang="en-IE" baseline="0" dirty="0" err="1" smtClean="0"/>
              <a:t>unpredictible</a:t>
            </a:r>
            <a:r>
              <a:rPr lang="en-IE" baseline="0" dirty="0" smtClean="0"/>
              <a:t>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4BDD1-28EE-47F7-8809-21BF4768C8FC}" type="slidenum">
              <a:rPr lang="en-IE" smtClean="0"/>
              <a:pPr/>
              <a:t>23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6783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4BDD1-28EE-47F7-8809-21BF4768C8FC}" type="slidenum">
              <a:rPr lang="en-IE" smtClean="0"/>
              <a:pPr/>
              <a:t>30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73469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48985" y="93007"/>
            <a:ext cx="6760029" cy="8922935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71550" y="4267200"/>
            <a:ext cx="4800600" cy="21336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7199" y="1932405"/>
            <a:ext cx="6766153" cy="203646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7199" y="1862294"/>
            <a:ext cx="6766153" cy="160773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7199" y="3968865"/>
            <a:ext cx="6766153" cy="147376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42900" y="2007908"/>
            <a:ext cx="6172200" cy="1960033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9"/>
            <a:ext cx="1508760" cy="780203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66188"/>
            <a:ext cx="4171950" cy="780203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5829300" cy="6096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48985" y="93007"/>
            <a:ext cx="6760029" cy="8922935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1270001"/>
            <a:ext cx="5829300" cy="1816100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397251"/>
            <a:ext cx="5829300" cy="1784349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0075" y="8229600"/>
            <a:ext cx="3000375" cy="609600"/>
          </a:xfrm>
        </p:spPr>
        <p:txBody>
          <a:bodyPr/>
          <a:lstStyle/>
          <a:p>
            <a:endParaRPr lang="en-IE"/>
          </a:p>
        </p:txBody>
      </p:sp>
      <p:sp>
        <p:nvSpPr>
          <p:cNvPr id="7" name="Rectangle 6"/>
          <p:cNvSpPr/>
          <p:nvPr/>
        </p:nvSpPr>
        <p:spPr>
          <a:xfrm flipV="1">
            <a:off x="52060" y="3169107"/>
            <a:ext cx="6760136" cy="1219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51860" y="3121967"/>
            <a:ext cx="6760336" cy="6095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1230" y="3291840"/>
            <a:ext cx="6760966" cy="6096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728" y="8278368"/>
            <a:ext cx="342900" cy="609600"/>
          </a:xfrm>
        </p:spPr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2811780" cy="6096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3700463" y="1930400"/>
            <a:ext cx="2811780" cy="6096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64067"/>
            <a:ext cx="5829300" cy="1524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30400"/>
            <a:ext cx="2800350" cy="1016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3714750" y="1930400"/>
            <a:ext cx="2800350" cy="1016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685800" y="2997200"/>
            <a:ext cx="2800350" cy="51816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3714750" y="2997200"/>
            <a:ext cx="2800350" cy="51816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48006" y="93007"/>
            <a:ext cx="6760029" cy="8924544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64067"/>
            <a:ext cx="5829300" cy="1524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2133600"/>
            <a:ext cx="1428750" cy="59944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228850" y="2133600"/>
            <a:ext cx="4286250" cy="59944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534067"/>
            <a:ext cx="5486400" cy="696384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7261100"/>
            <a:ext cx="5486400" cy="9144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8229600"/>
            <a:ext cx="2914650" cy="609600"/>
          </a:xfr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9728" y="8278368"/>
            <a:ext cx="342900" cy="609600"/>
          </a:xfrm>
        </p:spPr>
        <p:txBody>
          <a:bodyPr/>
          <a:lstStyle/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1" name="Rectangle 10"/>
          <p:cNvSpPr/>
          <p:nvPr/>
        </p:nvSpPr>
        <p:spPr>
          <a:xfrm flipV="1">
            <a:off x="51230" y="6244740"/>
            <a:ext cx="6755130" cy="1219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51382" y="6200633"/>
            <a:ext cx="6754979" cy="6095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51383" y="6364299"/>
            <a:ext cx="6754978" cy="65076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231" y="88901"/>
            <a:ext cx="6751405" cy="6108700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48006" y="93007"/>
            <a:ext cx="6760029" cy="8924544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85800" y="366184"/>
            <a:ext cx="5829300" cy="1524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85800" y="1930400"/>
            <a:ext cx="5829300" cy="6096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629150" y="8255000"/>
            <a:ext cx="1857375" cy="63500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FF28109-5436-4039-913D-2B83BBFB07BB}" type="datetimeFigureOut">
              <a:rPr lang="en-IE" smtClean="0"/>
              <a:pPr/>
              <a:t>21/01/2014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85800" y="8229600"/>
            <a:ext cx="2971800" cy="6096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I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9728" y="8280400"/>
            <a:ext cx="342900" cy="6096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5824BC4-9C52-453C-BED7-CC162237AF55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Ansul%20Kitchen%20Fire%20Suppression%20Systems%20versus%20Fire%20Blankets%20and%20Dry%20Powder%20Extinguishers.wm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google.com/url?sa=i&amp;rct=j&amp;q=&amp;esrc=s&amp;frm=1&amp;source=images&amp;cd=&amp;cad=rja&amp;docid=vuKFcbEjTrfFBM&amp;tbnid=Zu1jb_to7_UQHM:&amp;ved=0CAUQjRw&amp;url=http://www.clker.com/clipart-28861.html&amp;ei=QxE2UeOOA5SFhQf504HwCQ&amp;bvm=bv.43148975,d.ZG4&amp;psig=AFQjCNGcVD0lIUAok3h3DdHciUrgfLLqeg&amp;ust=1362584196063293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w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IE" sz="4000" b="1" dirty="0" smtClean="0"/>
              <a:t>“Hazards Associated with Commercial Cooking Operations”</a:t>
            </a:r>
            <a:endParaRPr lang="en-IE" sz="40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Presentation </a:t>
            </a:r>
            <a:br>
              <a:rPr lang="en-IE" dirty="0" smtClean="0"/>
            </a:br>
            <a:r>
              <a:rPr lang="en-IE" dirty="0" smtClean="0"/>
              <a:t>to</a:t>
            </a:r>
            <a:br>
              <a:rPr lang="en-IE" dirty="0" smtClean="0"/>
            </a:br>
            <a:r>
              <a:rPr lang="en-IE" dirty="0" smtClean="0"/>
              <a:t> AIRM Technical Session</a:t>
            </a: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692696" y="723629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B. Bourke BSc MSc </a:t>
            </a:r>
            <a:r>
              <a:rPr lang="en-IE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F.I.FireE</a:t>
            </a:r>
            <a:r>
              <a:rPr lang="en-IE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IE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dirty="0" smtClean="0"/>
              <a:t>Classification of Fire</a:t>
            </a:r>
            <a:r>
              <a:rPr lang="en-IE" dirty="0" smtClean="0"/>
              <a:t>		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48680" y="1979712"/>
            <a:ext cx="5829300" cy="1849512"/>
          </a:xfrm>
        </p:spPr>
        <p:txBody>
          <a:bodyPr>
            <a:normAutofit fontScale="92500" lnSpcReduction="10000"/>
          </a:bodyPr>
          <a:lstStyle/>
          <a:p>
            <a:r>
              <a:rPr lang="en-IE" b="1" dirty="0" smtClean="0"/>
              <a:t>BS 7937:2000 </a:t>
            </a:r>
            <a:r>
              <a:rPr lang="en-IE" dirty="0" smtClean="0"/>
              <a:t>Classifies a class F fire as “fire in cooking appliance that involves combustible cooking media.  (vegetable or animal oils and fats)</a:t>
            </a:r>
          </a:p>
          <a:p>
            <a:pPr algn="ctr">
              <a:buNone/>
            </a:pPr>
            <a:r>
              <a:rPr lang="en-IE" i="1" dirty="0" smtClean="0"/>
              <a:t>(Class K in American system</a:t>
            </a:r>
            <a:r>
              <a:rPr lang="en-IE" dirty="0" smtClean="0"/>
              <a:t>)</a:t>
            </a:r>
            <a:endParaRPr lang="en-IE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92696" y="4067944"/>
            <a:ext cx="5829300" cy="648072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Suitability of extinguishing agent</a:t>
            </a:r>
            <a:endParaRPr kumimoji="0" lang="en-IE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2696" y="5148064"/>
            <a:ext cx="5829300" cy="27363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IE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ABC Dry</a:t>
            </a:r>
            <a:r>
              <a:rPr kumimoji="0" lang="en-IE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Powder </a:t>
            </a:r>
            <a:r>
              <a:rPr kumimoji="0" lang="en-IE" sz="26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has never been suitable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n-IE" sz="2600" b="1" dirty="0"/>
              <a:t>U</a:t>
            </a:r>
            <a:r>
              <a:rPr lang="en-IE" sz="2600" b="1" noProof="0" dirty="0" smtClean="0"/>
              <a:t>L </a:t>
            </a:r>
            <a:r>
              <a:rPr lang="en-IE" sz="2600" noProof="0" dirty="0" smtClean="0"/>
              <a:t>fire testing demonstrates BC dry powder is ineffective.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IE" sz="2600" b="1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EN3Pt 7</a:t>
            </a:r>
            <a:r>
              <a:rPr kumimoji="0" lang="en-IE" sz="2600" b="1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2007</a:t>
            </a:r>
            <a:r>
              <a:rPr kumimoji="0" lang="en-IE" sz="260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considers it “hazardous for powder and CO2 fire extinguishers to be used on class F fires”.</a:t>
            </a:r>
            <a:endParaRPr kumimoji="0" lang="en-IE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5800" y="366184"/>
            <a:ext cx="5829300" cy="1037464"/>
          </a:xfrm>
        </p:spPr>
        <p:txBody>
          <a:bodyPr>
            <a:normAutofit fontScale="90000"/>
          </a:bodyPr>
          <a:lstStyle/>
          <a:p>
            <a:pPr algn="ctr"/>
            <a:r>
              <a:rPr lang="en-IE" sz="3600" dirty="0" smtClean="0"/>
              <a:t>Suitability of Fire Fighting Equipment</a:t>
            </a:r>
            <a:endParaRPr lang="en-IE" sz="3600" dirty="0"/>
          </a:p>
        </p:txBody>
      </p:sp>
      <p:pic>
        <p:nvPicPr>
          <p:cNvPr id="8" name="Ansul Kitchen Fire Suppression Systems versus Fire Blankets and Dry Powder Extinguishers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253" y="1763688"/>
            <a:ext cx="6572282" cy="5976664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Suitability of Fire Fighting Equipment</a:t>
            </a:r>
            <a:endParaRPr lang="en-IE" dirty="0"/>
          </a:p>
        </p:txBody>
      </p:sp>
      <p:sp>
        <p:nvSpPr>
          <p:cNvPr id="4" name="Rectangle 3"/>
          <p:cNvSpPr/>
          <p:nvPr/>
        </p:nvSpPr>
        <p:spPr>
          <a:xfrm>
            <a:off x="1916832" y="3059832"/>
            <a:ext cx="3096344" cy="35283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TextBox 6"/>
          <p:cNvSpPr txBox="1"/>
          <p:nvPr/>
        </p:nvSpPr>
        <p:spPr>
          <a:xfrm>
            <a:off x="548680" y="7308304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 smtClean="0">
                <a:latin typeface="+mj-lt"/>
                <a:ea typeface="Tahoma" pitchFamily="34" charset="0"/>
                <a:cs typeface="Tahoma" pitchFamily="34" charset="0"/>
              </a:rPr>
              <a:t>Incompatibility of Agents</a:t>
            </a:r>
            <a:endParaRPr lang="en-IE" sz="3200" b="1" dirty="0">
              <a:latin typeface="+mj-lt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2656" y="3851920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i="1" dirty="0" smtClean="0">
                <a:latin typeface="+mj-lt"/>
              </a:rPr>
              <a:t>What is wrong here?</a:t>
            </a:r>
            <a:endParaRPr lang="en-IE" sz="2400" i="1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80" y="2483768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 smtClean="0">
                <a:latin typeface="+mj-lt"/>
              </a:rPr>
              <a:t>Cooking Range Class F</a:t>
            </a:r>
            <a:endParaRPr lang="en-IE" sz="20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57192" y="3131840"/>
            <a:ext cx="14401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 smtClean="0">
                <a:latin typeface="+mj-lt"/>
              </a:rPr>
              <a:t>Fire fighting equipment Class ABC &amp; B</a:t>
            </a:r>
            <a:endParaRPr lang="en-IE" sz="2000" dirty="0">
              <a:latin typeface="+mj-lt"/>
            </a:endParaRPr>
          </a:p>
        </p:txBody>
      </p:sp>
      <p:pic>
        <p:nvPicPr>
          <p:cNvPr id="2050" name="Picture 2" descr="C:\Users\Marie\Documents\Scan0086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23161" t="45811" r="30516" b="26568"/>
          <a:stretch>
            <a:fillRect/>
          </a:stretch>
        </p:blipFill>
        <p:spPr bwMode="auto">
          <a:xfrm rot="16200000">
            <a:off x="1664804" y="3383868"/>
            <a:ext cx="3600400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696" y="0"/>
            <a:ext cx="5829300" cy="1403648"/>
          </a:xfrm>
        </p:spPr>
        <p:txBody>
          <a:bodyPr>
            <a:normAutofit/>
          </a:bodyPr>
          <a:lstStyle/>
          <a:p>
            <a:pPr algn="ctr"/>
            <a:r>
              <a:rPr lang="en-IE" sz="3600" dirty="0" smtClean="0"/>
              <a:t>Suitability of Fire Fighting Equipment</a:t>
            </a:r>
            <a:endParaRPr lang="en-I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20688" y="1475656"/>
            <a:ext cx="5829300" cy="69738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IE" sz="4000" dirty="0" smtClean="0">
                <a:latin typeface="+mj-lt"/>
              </a:rPr>
              <a:t>Fire Blankets</a:t>
            </a:r>
            <a:endParaRPr lang="en-IE" sz="40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4704" y="2411760"/>
            <a:ext cx="52565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 smtClean="0">
                <a:latin typeface="+mj-lt"/>
              </a:rPr>
              <a:t>Fire test described in BS:EN 1869:1997 allows a 2 min pre burn.  However, the gas supply is isolated when the fuel ignites at approx 350</a:t>
            </a:r>
            <a:r>
              <a:rPr lang="en-IE" sz="2000" dirty="0" smtClean="0">
                <a:latin typeface="+mj-lt"/>
                <a:sym typeface="Symbol"/>
              </a:rPr>
              <a:t></a:t>
            </a:r>
            <a:r>
              <a:rPr lang="en-IE" sz="2000" dirty="0" smtClean="0">
                <a:latin typeface="+mj-lt"/>
              </a:rPr>
              <a:t>to 370</a:t>
            </a:r>
            <a:r>
              <a:rPr lang="en-IE" sz="2000" dirty="0" smtClean="0">
                <a:latin typeface="+mj-lt"/>
                <a:sym typeface="Symbol"/>
              </a:rPr>
              <a:t></a:t>
            </a:r>
            <a:r>
              <a:rPr lang="en-IE" sz="2000" dirty="0" smtClean="0">
                <a:latin typeface="+mj-lt"/>
              </a:rPr>
              <a:t>(AIT) Blanket is positioned and left in place for 17 mins.</a:t>
            </a:r>
            <a:endParaRPr lang="en-IE" sz="20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6712" y="3923928"/>
            <a:ext cx="5256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 smtClean="0">
                <a:latin typeface="+mj-lt"/>
              </a:rPr>
              <a:t>Many reports of fire blankets not working possibly because the fire point would be in excess of 370</a:t>
            </a:r>
            <a:r>
              <a:rPr lang="en-IE" sz="2000" dirty="0" smtClean="0">
                <a:latin typeface="+mj-lt"/>
                <a:sym typeface="Symbol"/>
              </a:rPr>
              <a:t></a:t>
            </a:r>
            <a:r>
              <a:rPr lang="en-IE" sz="2000" dirty="0" smtClean="0">
                <a:latin typeface="+mj-lt"/>
              </a:rPr>
              <a:t>c or intervention has not been immediate</a:t>
            </a:r>
            <a:endParaRPr lang="en-IE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8720" y="5364088"/>
            <a:ext cx="52565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 smtClean="0">
                <a:latin typeface="+mj-lt"/>
              </a:rPr>
              <a:t>Germany has banned the use of fire blankets in commercial cooking operations.</a:t>
            </a:r>
          </a:p>
          <a:p>
            <a:endParaRPr lang="en-IE" sz="2000" dirty="0" smtClean="0">
              <a:latin typeface="+mj-lt"/>
            </a:endParaRPr>
          </a:p>
          <a:p>
            <a:r>
              <a:rPr lang="en-IE" sz="2000" dirty="0" smtClean="0">
                <a:latin typeface="+mj-lt"/>
              </a:rPr>
              <a:t>Reported 70,000 fires in a 5 year period.</a:t>
            </a:r>
          </a:p>
          <a:p>
            <a:endParaRPr lang="en-IE" sz="2000" dirty="0" smtClean="0">
              <a:latin typeface="+mj-lt"/>
            </a:endParaRPr>
          </a:p>
          <a:p>
            <a:r>
              <a:rPr lang="en-IE" sz="2000" dirty="0" smtClean="0">
                <a:latin typeface="+mj-lt"/>
              </a:rPr>
              <a:t>(Both commercial and domestic)</a:t>
            </a:r>
          </a:p>
          <a:p>
            <a:endParaRPr lang="en-IE" sz="2000" dirty="0" smtClean="0">
              <a:latin typeface="+mj-lt"/>
            </a:endParaRPr>
          </a:p>
          <a:p>
            <a:endParaRPr lang="en-IE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Origin and development of       </a:t>
            </a:r>
            <a:br>
              <a:rPr lang="en-IE" dirty="0" smtClean="0"/>
            </a:br>
            <a:r>
              <a:rPr lang="en-IE" dirty="0"/>
              <a:t> </a:t>
            </a:r>
            <a:r>
              <a:rPr lang="en-IE" dirty="0" smtClean="0"/>
              <a:t>             standards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IE" dirty="0" smtClean="0"/>
              <a:t>video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dirty="0" smtClean="0"/>
              <a:t>Origin and Development of Standards</a:t>
            </a:r>
            <a:br>
              <a:rPr lang="en-IE" dirty="0" smtClean="0"/>
            </a:br>
            <a:r>
              <a:rPr lang="en-IE" sz="3100" dirty="0" smtClean="0"/>
              <a:t>(Commercial cooking operations)</a:t>
            </a:r>
            <a:endParaRPr lang="en-IE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2656" y="1930400"/>
            <a:ext cx="6182444" cy="30016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E" sz="2400" dirty="0" smtClean="0">
                <a:latin typeface="+mj-lt"/>
              </a:rPr>
              <a:t>   First considered by NFPA in 1946 (this</a:t>
            </a:r>
          </a:p>
          <a:p>
            <a:pPr>
              <a:buNone/>
            </a:pPr>
            <a:r>
              <a:rPr lang="en-IE" sz="2400" dirty="0" smtClean="0">
                <a:latin typeface="+mj-lt"/>
              </a:rPr>
              <a:t>   was mainly as a result of fire losses in the  newly emerging fast food industry)</a:t>
            </a:r>
          </a:p>
          <a:p>
            <a:pPr>
              <a:buNone/>
            </a:pPr>
            <a:endParaRPr lang="en-IE" sz="2400" dirty="0" smtClean="0">
              <a:latin typeface="+mj-lt"/>
            </a:endParaRPr>
          </a:p>
          <a:p>
            <a:pPr>
              <a:buNone/>
            </a:pPr>
            <a:r>
              <a:rPr lang="en-IE" sz="2400" dirty="0" smtClean="0">
                <a:latin typeface="+mj-lt"/>
              </a:rPr>
              <a:t>	This first standard became NFPA 96 (which has undergone many revisions over the years the latest being 2013)</a:t>
            </a:r>
            <a:endParaRPr lang="en-IE" sz="2400" dirty="0">
              <a:latin typeface="+mj-lt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04664" y="5220072"/>
            <a:ext cx="6182444" cy="30016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None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	Wet chemical extinguishing systems first</a:t>
            </a:r>
            <a:r>
              <a:rPr lang="en-IE" sz="2400" dirty="0" smtClean="0">
                <a:latin typeface="+mj-lt"/>
              </a:rPr>
              <a:t>   </a:t>
            </a: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considered by NFPA</a:t>
            </a:r>
            <a:r>
              <a:rPr kumimoji="0" lang="en-I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in 1983 this became NFPA17A( NFPA17 Dry Chemical)</a:t>
            </a:r>
          </a:p>
          <a:p>
            <a:pPr marL="274320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None/>
            </a:pPr>
            <a:endParaRPr lang="en-IE" sz="2400" baseline="0" dirty="0" smtClean="0">
              <a:latin typeface="+mj-lt"/>
            </a:endParaRPr>
          </a:p>
          <a:p>
            <a:pPr marL="274320" indent="-274320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None/>
            </a:pPr>
            <a:r>
              <a:rPr kumimoji="0" lang="en-I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	When specifying it is the norm to quote NFPA96/17A</a:t>
            </a: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endParaRPr kumimoji="0" lang="en-IE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688" y="323528"/>
            <a:ext cx="5829300" cy="774568"/>
          </a:xfrm>
        </p:spPr>
        <p:txBody>
          <a:bodyPr/>
          <a:lstStyle/>
          <a:p>
            <a:pPr algn="ctr"/>
            <a:r>
              <a:rPr lang="en-IE" dirty="0" smtClean="0"/>
              <a:t>Standards</a:t>
            </a:r>
            <a:endParaRPr lang="en-IE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46680931"/>
              </p:ext>
            </p:extLst>
          </p:nvPr>
        </p:nvGraphicFramePr>
        <p:xfrm>
          <a:off x="620713" y="1331913"/>
          <a:ext cx="5829300" cy="713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191"/>
                <a:gridCol w="3885109"/>
              </a:tblGrid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NFPA 96: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“Standard</a:t>
                      </a:r>
                      <a:r>
                        <a:rPr lang="en-IE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for Ventilation Control and fire Protection of Commercial Cooking Operations” 2013 Ed.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NFPA 17A: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“Standard for Wet Chemical</a:t>
                      </a:r>
                      <a:r>
                        <a:rPr lang="en-IE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Extinguishing Systems” 2009 Ed.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HVCA: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“Standard for</a:t>
                      </a:r>
                      <a:r>
                        <a:rPr lang="en-IE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Kitchen Ventilation Systems DW171”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LPS 1223:</a:t>
                      </a:r>
                    </a:p>
                    <a:p>
                      <a:endParaRPr lang="en-IE" b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endParaRPr lang="en-IE" b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endParaRPr lang="en-IE" b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r>
                        <a:rPr lang="en-IE" b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VdS</a:t>
                      </a:r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(Germany)  </a:t>
                      </a:r>
                    </a:p>
                    <a:p>
                      <a:endParaRPr lang="en-IE" b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France   </a:t>
                      </a:r>
                    </a:p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Portugal</a:t>
                      </a:r>
                      <a:r>
                        <a:rPr lang="en-IE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  </a:t>
                      </a:r>
                    </a:p>
                    <a:p>
                      <a:r>
                        <a:rPr lang="en-IE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Ireland        </a:t>
                      </a:r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   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“Requirements and testing procedures for LPCB Certification and listing of fixed fire extinguishing systems for catering equipment”</a:t>
                      </a:r>
                    </a:p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Testing of kitchen protection equipment.</a:t>
                      </a:r>
                    </a:p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INTEO500763A</a:t>
                      </a:r>
                    </a:p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Artigo 194</a:t>
                      </a:r>
                    </a:p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No</a:t>
                      </a:r>
                      <a:r>
                        <a:rPr lang="en-IE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national standard (use international standards)</a:t>
                      </a:r>
                      <a:endParaRPr lang="en-IE" b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pr</a:t>
                      </a:r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EN 16282 PT7 2011 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“Equipment for commercial kitchens”</a:t>
                      </a:r>
                    </a:p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“Installation and use of fixed fire suppression”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pr</a:t>
                      </a:r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EN</a:t>
                      </a:r>
                      <a:r>
                        <a:rPr lang="en-IE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50613</a:t>
                      </a:r>
                    </a:p>
                    <a:p>
                      <a:endParaRPr lang="en-IE" b="0" baseline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r>
                        <a:rPr lang="en-IE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ASHRAE</a:t>
                      </a:r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“Tests on devices for fire prevention and suppression on hobs</a:t>
                      </a:r>
                    </a:p>
                    <a:p>
                      <a:r>
                        <a:rPr lang="en-IE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.</a:t>
                      </a:r>
                    </a:p>
                    <a:p>
                      <a:endParaRPr lang="en-IE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80" y="323528"/>
            <a:ext cx="5829300" cy="702560"/>
          </a:xfrm>
        </p:spPr>
        <p:txBody>
          <a:bodyPr>
            <a:normAutofit fontScale="90000"/>
          </a:bodyPr>
          <a:lstStyle/>
          <a:p>
            <a:pPr algn="ctr"/>
            <a:r>
              <a:rPr lang="en-IE" dirty="0" smtClean="0"/>
              <a:t>Guidance</a:t>
            </a:r>
            <a:endParaRPr lang="en-IE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49746549"/>
              </p:ext>
            </p:extLst>
          </p:nvPr>
        </p:nvGraphicFramePr>
        <p:xfrm>
          <a:off x="685800" y="1930400"/>
          <a:ext cx="5829300" cy="677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9064"/>
                <a:gridCol w="431023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LPC/FPA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Recommendations for fish and chip frying ranges (16A)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LPC/FPA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Recommendations for cooking equipment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(16B)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NHS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Estates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HTM </a:t>
                      </a:r>
                      <a:r>
                        <a:rPr lang="en-IE" b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2025 Pts.</a:t>
                      </a:r>
                      <a:r>
                        <a:rPr lang="en-IE" b="0" baseline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1 to 4</a:t>
                      </a:r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“Ventilation in Healthcare premises”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Building Services Research &amp;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information Ass. (BSR1A)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LB65/94 “Ventilation of Kitchens”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Association of British Insurers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BSRIA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“Fire Risk Assessment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Catering Extract Ventilation”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HSE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“Maintenance,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examination and testing of local exhaust ventilation”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HVCA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TR/17, DW144, TR/19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BS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5588 </a:t>
                      </a:r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PT9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“Code of practice for ventilation and air </a:t>
                      </a:r>
                    </a:p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conditioning ductwork”</a:t>
                      </a:r>
                    </a:p>
                    <a:p>
                      <a:endParaRPr lang="en-IE" b="0" dirty="0" smtClean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International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building Code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Fire Protection of Commercial Cooking Operations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IE" dirty="0" smtClean="0"/>
          </a:p>
          <a:p>
            <a:endParaRPr lang="en-IE" dirty="0" smtClean="0"/>
          </a:p>
          <a:p>
            <a:r>
              <a:rPr lang="en-IE" dirty="0" smtClean="0"/>
              <a:t>Fire Test Video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Fire Protection of Commercial Cooking Operations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92696" y="4283968"/>
            <a:ext cx="5829300" cy="3742432"/>
          </a:xfrm>
        </p:spPr>
        <p:txBody>
          <a:bodyPr/>
          <a:lstStyle/>
          <a:p>
            <a:r>
              <a:rPr lang="en-IE" sz="2800" b="1" dirty="0" err="1" smtClean="0">
                <a:latin typeface="+mj-lt"/>
              </a:rPr>
              <a:t>Ansul</a:t>
            </a:r>
            <a:endParaRPr lang="en-IE" sz="2800" b="1" dirty="0" smtClean="0">
              <a:latin typeface="+mj-lt"/>
            </a:endParaRPr>
          </a:p>
          <a:p>
            <a:r>
              <a:rPr lang="en-IE" sz="2800" b="1" dirty="0" smtClean="0">
                <a:latin typeface="+mj-lt"/>
              </a:rPr>
              <a:t>Range Guard</a:t>
            </a:r>
          </a:p>
          <a:p>
            <a:r>
              <a:rPr lang="en-IE" sz="2800" b="1" dirty="0" err="1" smtClean="0">
                <a:latin typeface="+mj-lt"/>
              </a:rPr>
              <a:t>Pyrochem</a:t>
            </a:r>
            <a:endParaRPr lang="en-IE" sz="2800" b="1" dirty="0" smtClean="0">
              <a:latin typeface="+mj-lt"/>
            </a:endParaRPr>
          </a:p>
          <a:p>
            <a:r>
              <a:rPr lang="en-IE" sz="2800" b="1" dirty="0" err="1" smtClean="0">
                <a:latin typeface="+mj-lt"/>
              </a:rPr>
              <a:t>Amerex</a:t>
            </a:r>
            <a:endParaRPr lang="en-IE" sz="2800" b="1" dirty="0" smtClean="0">
              <a:latin typeface="+mj-lt"/>
            </a:endParaRPr>
          </a:p>
          <a:p>
            <a:r>
              <a:rPr lang="en-IE" sz="2800" b="1" dirty="0" smtClean="0">
                <a:latin typeface="+mj-lt"/>
              </a:rPr>
              <a:t>Buckeye</a:t>
            </a:r>
          </a:p>
          <a:p>
            <a:r>
              <a:rPr lang="en-IE" sz="2800" b="1" dirty="0" smtClean="0">
                <a:latin typeface="+mj-lt"/>
              </a:rPr>
              <a:t>Nobel</a:t>
            </a:r>
          </a:p>
          <a:p>
            <a:endParaRPr lang="en-IE" dirty="0" smtClean="0"/>
          </a:p>
          <a:p>
            <a:endParaRPr lang="en-IE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92696" y="2339752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 smtClean="0">
                <a:latin typeface="+mj-lt"/>
              </a:rPr>
              <a:t>Wet Chemical Fire Suppression</a:t>
            </a:r>
          </a:p>
          <a:p>
            <a:pPr algn="ctr"/>
            <a:r>
              <a:rPr lang="en-IE" sz="2800" dirty="0" smtClean="0">
                <a:latin typeface="+mj-lt"/>
              </a:rPr>
              <a:t>Distributors</a:t>
            </a:r>
            <a:endParaRPr lang="en-IE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???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+ hotel</a:t>
            </a:r>
            <a:endParaRPr lang="en-IE" dirty="0"/>
          </a:p>
        </p:txBody>
      </p:sp>
      <p:pic>
        <p:nvPicPr>
          <p:cNvPr id="1026" name="Picture 2" descr="C:\Users\Marie\Desktop\hotel albion.jpe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60648" y="323528"/>
            <a:ext cx="6136886" cy="8439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Fire Protection of Commercial Cooking Operations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48680" y="3491880"/>
            <a:ext cx="5829300" cy="3742432"/>
          </a:xfrm>
        </p:spPr>
        <p:txBody>
          <a:bodyPr>
            <a:normAutofit lnSpcReduction="10000"/>
          </a:bodyPr>
          <a:lstStyle/>
          <a:p>
            <a:r>
              <a:rPr lang="en-IE" sz="2800" b="1" dirty="0" smtClean="0">
                <a:latin typeface="+mj-lt"/>
              </a:rPr>
              <a:t>Exhaust System (canopy, filters, ductwork)</a:t>
            </a:r>
          </a:p>
          <a:p>
            <a:r>
              <a:rPr lang="en-IE" sz="2800" b="1" dirty="0" smtClean="0">
                <a:latin typeface="+mj-lt"/>
              </a:rPr>
              <a:t>Cooking Equipment</a:t>
            </a:r>
          </a:p>
          <a:p>
            <a:r>
              <a:rPr lang="en-IE" sz="2800" b="1" dirty="0" smtClean="0">
                <a:latin typeface="+mj-lt"/>
              </a:rPr>
              <a:t>Maintenance</a:t>
            </a:r>
          </a:p>
          <a:p>
            <a:r>
              <a:rPr lang="en-IE" sz="2800" b="1" dirty="0" smtClean="0">
                <a:latin typeface="+mj-lt"/>
              </a:rPr>
              <a:t>Fire Extinguishing System</a:t>
            </a:r>
          </a:p>
          <a:p>
            <a:r>
              <a:rPr lang="en-IE" sz="2800" b="1" dirty="0" smtClean="0">
                <a:latin typeface="+mj-lt"/>
              </a:rPr>
              <a:t>Fire Fighting Equipment</a:t>
            </a:r>
          </a:p>
          <a:p>
            <a:r>
              <a:rPr lang="en-IE" sz="2800" b="1" dirty="0" smtClean="0">
                <a:latin typeface="+mj-lt"/>
              </a:rPr>
              <a:t>Responsibility (rests with owner)</a:t>
            </a:r>
          </a:p>
          <a:p>
            <a:r>
              <a:rPr lang="en-IE" sz="2800" b="1" dirty="0" smtClean="0">
                <a:latin typeface="+mj-lt"/>
              </a:rPr>
              <a:t>Training</a:t>
            </a:r>
          </a:p>
          <a:p>
            <a:endParaRPr lang="en-IE" sz="2800" b="1" dirty="0" smtClean="0">
              <a:latin typeface="+mj-lt"/>
            </a:endParaRPr>
          </a:p>
          <a:p>
            <a:endParaRPr lang="en-IE" dirty="0" smtClean="0"/>
          </a:p>
          <a:p>
            <a:endParaRPr lang="en-IE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92696" y="2339752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 smtClean="0">
                <a:latin typeface="+mj-lt"/>
              </a:rPr>
              <a:t>Components</a:t>
            </a:r>
            <a:endParaRPr lang="en-IE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Fire Protection of Commercial Cooking Operations</a:t>
            </a: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692696" y="2339752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 smtClean="0">
                <a:latin typeface="+mj-lt"/>
              </a:rPr>
              <a:t>Access Panels</a:t>
            </a:r>
          </a:p>
          <a:p>
            <a:pPr algn="ctr"/>
            <a:endParaRPr lang="en-IE" sz="2800" dirty="0">
              <a:latin typeface="+mj-lt"/>
            </a:endParaRPr>
          </a:p>
        </p:txBody>
      </p:sp>
      <p:pic>
        <p:nvPicPr>
          <p:cNvPr id="6" name="Picture 2" descr="C:\Users\Marie\Documents\Brian Bourke\2013\november\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76672" y="3563888"/>
            <a:ext cx="5856651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Fire Protection of Commercial Cooking Operations</a:t>
            </a: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692696" y="1835696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 smtClean="0">
                <a:latin typeface="+mj-lt"/>
              </a:rPr>
              <a:t>Exhaust System</a:t>
            </a:r>
          </a:p>
          <a:p>
            <a:pPr algn="ctr"/>
            <a:endParaRPr lang="en-IE" sz="2800" dirty="0">
              <a:latin typeface="+mj-lt"/>
            </a:endParaRPr>
          </a:p>
        </p:txBody>
      </p:sp>
      <p:pic>
        <p:nvPicPr>
          <p:cNvPr id="6" name="Picture 5" descr="Scan0087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rcRect l="6679" t="23225" r="28339" b="21284"/>
          <a:stretch>
            <a:fillRect/>
          </a:stretch>
        </p:blipFill>
        <p:spPr>
          <a:xfrm rot="10800000">
            <a:off x="764704" y="2411760"/>
            <a:ext cx="5112568" cy="60042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6672" y="6876256"/>
            <a:ext cx="1944216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E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NB Fire Dampers not permitted on exhaust system.  Yes on supply air.</a:t>
            </a:r>
            <a:endParaRPr lang="en-IE" sz="12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Fire Protection of Commercial Cooking Operations</a:t>
            </a: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764704" y="1835696"/>
            <a:ext cx="5040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 smtClean="0">
                <a:latin typeface="+mj-lt"/>
              </a:rPr>
              <a:t>Types of Canopies (hoods)</a:t>
            </a:r>
          </a:p>
          <a:p>
            <a:pPr algn="ctr"/>
            <a:endParaRPr lang="en-IE" sz="2800" dirty="0" smtClean="0">
              <a:latin typeface="+mj-lt"/>
            </a:endParaRPr>
          </a:p>
          <a:p>
            <a:pPr algn="ctr"/>
            <a:endParaRPr lang="en-IE" sz="2800" dirty="0">
              <a:latin typeface="+mj-lt"/>
            </a:endParaRPr>
          </a:p>
        </p:txBody>
      </p:sp>
      <p:pic>
        <p:nvPicPr>
          <p:cNvPr id="1026" name="Picture 2" descr="C:\Users\Marie\Documents\Scan0088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 l="8701" t="22307" r="10123" b="12345"/>
          <a:stretch>
            <a:fillRect/>
          </a:stretch>
        </p:blipFill>
        <p:spPr bwMode="auto">
          <a:xfrm rot="10800000">
            <a:off x="404664" y="2627784"/>
            <a:ext cx="5184576" cy="5739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Fire Protection of Commercial Cooking Operations</a:t>
            </a: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692696" y="1835696"/>
            <a:ext cx="5040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 smtClean="0">
                <a:latin typeface="+mj-lt"/>
              </a:rPr>
              <a:t>Types of Canopies (hoods)</a:t>
            </a:r>
          </a:p>
          <a:p>
            <a:pPr algn="ctr"/>
            <a:endParaRPr lang="en-IE" sz="1600" dirty="0" smtClean="0">
              <a:latin typeface="+mj-lt"/>
            </a:endParaRPr>
          </a:p>
          <a:p>
            <a:r>
              <a:rPr lang="en-IE" sz="2800" dirty="0" smtClean="0">
                <a:latin typeface="+mj-lt"/>
              </a:rPr>
              <a:t>Ventilated Ceiling</a:t>
            </a:r>
          </a:p>
          <a:p>
            <a:pPr algn="ctr"/>
            <a:endParaRPr lang="en-IE" sz="2800" dirty="0" smtClean="0">
              <a:latin typeface="+mj-lt"/>
            </a:endParaRPr>
          </a:p>
          <a:p>
            <a:pPr algn="ctr"/>
            <a:endParaRPr lang="en-IE" sz="2800" dirty="0">
              <a:latin typeface="+mj-lt"/>
            </a:endParaRPr>
          </a:p>
        </p:txBody>
      </p:sp>
      <p:pic>
        <p:nvPicPr>
          <p:cNvPr id="6" name="Picture 5" descr="Scan0089.jpg"/>
          <p:cNvPicPr>
            <a:picLocks noChangeAspect="1"/>
          </p:cNvPicPr>
          <p:nvPr/>
        </p:nvPicPr>
        <p:blipFill>
          <a:blip r:embed="rId2" cstate="print"/>
          <a:srcRect l="3430" t="18500" r="4513" b="25588"/>
          <a:stretch>
            <a:fillRect/>
          </a:stretch>
        </p:blipFill>
        <p:spPr>
          <a:xfrm>
            <a:off x="404664" y="3131840"/>
            <a:ext cx="6120680" cy="51125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2696" y="601216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>
                <a:latin typeface="Calibri" pitchFamily="34" charset="0"/>
              </a:rPr>
              <a:t>Typical Water Wash Plenums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Fire Protection of Commercial Cooking Operations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04664" y="3347864"/>
            <a:ext cx="5829300" cy="3742432"/>
          </a:xfrm>
        </p:spPr>
        <p:txBody>
          <a:bodyPr>
            <a:normAutofit fontScale="92500" lnSpcReduction="10000"/>
          </a:bodyPr>
          <a:lstStyle/>
          <a:p>
            <a:r>
              <a:rPr lang="en-IE" sz="2800" b="1" dirty="0" smtClean="0">
                <a:latin typeface="+mj-lt"/>
              </a:rPr>
              <a:t>Shall be designed and installed in accordance with NFPA 96/17A</a:t>
            </a:r>
          </a:p>
          <a:p>
            <a:r>
              <a:rPr lang="en-IE" sz="2800" b="1" dirty="0" smtClean="0">
                <a:latin typeface="+mj-lt"/>
              </a:rPr>
              <a:t>Shall be both automatic and manual</a:t>
            </a:r>
          </a:p>
          <a:p>
            <a:r>
              <a:rPr lang="en-IE" sz="2800" b="1" dirty="0" smtClean="0">
                <a:latin typeface="+mj-lt"/>
              </a:rPr>
              <a:t>Shall comply with UL300</a:t>
            </a:r>
          </a:p>
          <a:p>
            <a:r>
              <a:rPr lang="en-IE" sz="2800" b="1" dirty="0" smtClean="0">
                <a:latin typeface="+mj-lt"/>
              </a:rPr>
              <a:t>Shall be provided with fuel shut off</a:t>
            </a:r>
          </a:p>
          <a:p>
            <a:r>
              <a:rPr lang="en-IE" sz="2800" b="1" dirty="0" smtClean="0">
                <a:latin typeface="+mj-lt"/>
              </a:rPr>
              <a:t>Shall be provided with system annunciation</a:t>
            </a:r>
          </a:p>
          <a:p>
            <a:r>
              <a:rPr lang="en-IE" sz="2800" b="1" dirty="0" smtClean="0">
                <a:latin typeface="+mj-lt"/>
              </a:rPr>
              <a:t>Shall be installed by a certified installer.</a:t>
            </a:r>
          </a:p>
          <a:p>
            <a:endParaRPr lang="en-IE" dirty="0" smtClean="0"/>
          </a:p>
          <a:p>
            <a:endParaRPr lang="en-IE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692696" y="2051721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 smtClean="0">
                <a:latin typeface="+mj-lt"/>
              </a:rPr>
              <a:t>Fire Extinguishing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Myths Associated with Wet Chemical Systems</a:t>
            </a:r>
            <a:endParaRPr lang="en-IE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28138980"/>
              </p:ext>
            </p:extLst>
          </p:nvPr>
        </p:nvGraphicFramePr>
        <p:xfrm>
          <a:off x="620688" y="2699792"/>
          <a:ext cx="58293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4677172"/>
              </a:tblGrid>
              <a:tr h="370840">
                <a:tc>
                  <a:txBody>
                    <a:bodyPr/>
                    <a:lstStyle/>
                    <a:p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System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is stand alone</a:t>
                      </a:r>
                    </a:p>
                    <a:p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Does not need any interface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False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Wet chemical systems are a component of an integrated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system (NFPA 96)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Very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basic fire safety principals are “upon discovering a fire raise the alarm”</a:t>
                      </a:r>
                    </a:p>
                    <a:p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“where possible isolate power supply prior to fighting the fire”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IE" b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Wet chemical</a:t>
                      </a:r>
                      <a:r>
                        <a:rPr lang="en-IE" b="0" baseline="0" dirty="0" smtClean="0">
                          <a:solidFill>
                            <a:sysClr val="windowText" lastClr="000000"/>
                          </a:solidFill>
                          <a:latin typeface="+mj-lt"/>
                        </a:rPr>
                        <a:t> systems require annunciation and power isolation</a:t>
                      </a:r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IE" b="0" dirty="0">
                        <a:solidFill>
                          <a:sysClr val="windowText" lastClr="000000"/>
                        </a:solidFill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dirty="0" smtClean="0"/>
              <a:t>Fire Extinguishing Systems</a:t>
            </a:r>
            <a:br>
              <a:rPr lang="en-IE" dirty="0" smtClean="0"/>
            </a:br>
            <a:r>
              <a:rPr lang="en-IE" dirty="0" smtClean="0"/>
              <a:t>Two Types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5829300" cy="1057424"/>
          </a:xfrm>
        </p:spPr>
        <p:txBody>
          <a:bodyPr/>
          <a:lstStyle/>
          <a:p>
            <a:pPr algn="ctr">
              <a:buNone/>
            </a:pPr>
            <a:r>
              <a:rPr lang="en-IE" dirty="0" smtClean="0"/>
              <a:t>Single shot</a:t>
            </a:r>
          </a:p>
          <a:p>
            <a:pPr algn="ctr">
              <a:buNone/>
            </a:pPr>
            <a:r>
              <a:rPr lang="en-IE" dirty="0" smtClean="0"/>
              <a:t>Continuous discharge</a:t>
            </a:r>
          </a:p>
          <a:p>
            <a:endParaRPr lang="en-IE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04664" y="2699792"/>
            <a:ext cx="1656184" cy="10574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IE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Single shot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IE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08720" y="6839744"/>
            <a:ext cx="5112568" cy="2304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IE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System comprises of a pre-determined number of agent tank or tanks sufficient to suppress and control a fire in the protected area.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IE" sz="2600" dirty="0" smtClean="0"/>
              <a:t>Appliance specific  nozzle location</a:t>
            </a:r>
            <a:endParaRPr kumimoji="0" lang="en-IE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IE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Marie\Documents\Scan0090.jpg"/>
          <p:cNvPicPr>
            <a:picLocks noChangeAspect="1" noChangeArrowheads="1"/>
          </p:cNvPicPr>
          <p:nvPr/>
        </p:nvPicPr>
        <p:blipFill>
          <a:blip r:embed="rId2" cstate="print"/>
          <a:srcRect l="18285" t="37727" r="14084" b="28845"/>
          <a:stretch>
            <a:fillRect/>
          </a:stretch>
        </p:blipFill>
        <p:spPr bwMode="auto">
          <a:xfrm>
            <a:off x="908720" y="3131840"/>
            <a:ext cx="5256584" cy="3573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dirty="0" smtClean="0"/>
              <a:t>Fire Extinguishing Systems</a:t>
            </a:r>
            <a:br>
              <a:rPr lang="en-IE" dirty="0" smtClean="0"/>
            </a:br>
            <a:r>
              <a:rPr lang="en-IE" dirty="0" smtClean="0"/>
              <a:t>Two Types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92696" y="1475656"/>
            <a:ext cx="5829300" cy="1057424"/>
          </a:xfrm>
        </p:spPr>
        <p:txBody>
          <a:bodyPr/>
          <a:lstStyle/>
          <a:p>
            <a:pPr algn="ctr">
              <a:buNone/>
            </a:pPr>
            <a:endParaRPr lang="en-IE" dirty="0" smtClean="0"/>
          </a:p>
          <a:p>
            <a:pPr algn="ctr">
              <a:buNone/>
            </a:pPr>
            <a:r>
              <a:rPr lang="en-IE" dirty="0" smtClean="0"/>
              <a:t>Overlapping Protection</a:t>
            </a:r>
            <a:endParaRPr lang="en-IE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08720" y="7307288"/>
            <a:ext cx="5544616" cy="18367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en-IE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Allows for relocation of cooking equipment 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en-IE" sz="2600" dirty="0" smtClean="0"/>
              <a:t>Non appliance specific</a:t>
            </a:r>
            <a:endParaRPr kumimoji="0" lang="en-IE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IE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C:\Users\Marie\Documents\Scan0091.jpg"/>
          <p:cNvPicPr>
            <a:picLocks noChangeAspect="1" noChangeArrowheads="1"/>
          </p:cNvPicPr>
          <p:nvPr/>
        </p:nvPicPr>
        <p:blipFill>
          <a:blip r:embed="rId2" cstate="print"/>
          <a:srcRect l="20525" t="25926" r="15549" b="41737"/>
          <a:stretch>
            <a:fillRect/>
          </a:stretch>
        </p:blipFill>
        <p:spPr bwMode="auto">
          <a:xfrm>
            <a:off x="980728" y="3059832"/>
            <a:ext cx="4968552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dirty="0" smtClean="0"/>
              <a:t>Fire Extinguishing Systems</a:t>
            </a:r>
            <a:br>
              <a:rPr lang="en-IE" dirty="0" smtClean="0"/>
            </a:br>
            <a:r>
              <a:rPr lang="en-IE" dirty="0" smtClean="0"/>
              <a:t>Two Types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5829300" cy="1057424"/>
          </a:xfrm>
        </p:spPr>
        <p:txBody>
          <a:bodyPr/>
          <a:lstStyle/>
          <a:p>
            <a:pPr algn="ctr">
              <a:buNone/>
            </a:pPr>
            <a:endParaRPr lang="en-IE" dirty="0" smtClean="0"/>
          </a:p>
          <a:p>
            <a:pPr algn="ctr">
              <a:buNone/>
            </a:pPr>
            <a:r>
              <a:rPr lang="en-IE" dirty="0" smtClean="0"/>
              <a:t>Continuous Discharge</a:t>
            </a:r>
            <a:endParaRPr lang="en-IE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08720" y="6839744"/>
            <a:ext cx="5544616" cy="18367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IE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Users\Marie\Documents\Scan0092.jpg"/>
          <p:cNvPicPr>
            <a:picLocks noChangeAspect="1" noChangeArrowheads="1"/>
          </p:cNvPicPr>
          <p:nvPr/>
        </p:nvPicPr>
        <p:blipFill>
          <a:blip r:embed="rId2" cstate="print"/>
          <a:srcRect l="12780" t="57606" r="15883" b="-48"/>
          <a:stretch>
            <a:fillRect/>
          </a:stretch>
        </p:blipFill>
        <p:spPr bwMode="auto">
          <a:xfrm>
            <a:off x="692696" y="2987824"/>
            <a:ext cx="5544616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irewatch_605x2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664" y="5868144"/>
            <a:ext cx="6186948" cy="2556590"/>
          </a:xfrm>
          <a:prstGeom prst="rect">
            <a:avLst/>
          </a:prstGeom>
        </p:spPr>
      </p:pic>
      <p:pic>
        <p:nvPicPr>
          <p:cNvPr id="15362" name="Picture 2" descr="fire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l="8004" t="3693" r="8942" b="25400"/>
          <a:stretch>
            <a:fillRect/>
          </a:stretch>
        </p:blipFill>
        <p:spPr bwMode="auto">
          <a:xfrm rot="5400000">
            <a:off x="1412775" y="1259633"/>
            <a:ext cx="4104458" cy="4824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484784" y="539552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b="1" dirty="0" smtClean="0">
                <a:latin typeface="Calibri" pitchFamily="34" charset="0"/>
              </a:rPr>
              <a:t>Year 2011</a:t>
            </a:r>
            <a:endParaRPr lang="en-IE" sz="36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dirty="0" smtClean="0"/>
              <a:t>Fire Extinguishing Systems</a:t>
            </a:r>
            <a:br>
              <a:rPr lang="en-IE" dirty="0" smtClean="0"/>
            </a:br>
            <a:r>
              <a:rPr lang="en-IE" dirty="0" smtClean="0"/>
              <a:t>Two Types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5829300" cy="4813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IE" sz="3200" dirty="0" smtClean="0"/>
              <a:t>Extinguishing Agent</a:t>
            </a:r>
            <a:endParaRPr lang="en-IE" sz="32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6712" y="3131840"/>
            <a:ext cx="5184576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IE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92696" y="7164288"/>
            <a:ext cx="5544616" cy="15841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kumimoji="0" lang="en-IE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Extinguishers shall use agents that </a:t>
            </a:r>
            <a:r>
              <a:rPr kumimoji="0" lang="en-IE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saponify</a:t>
            </a:r>
            <a:r>
              <a:rPr kumimoji="0" lang="en-IE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class B shall not be used.</a:t>
            </a:r>
            <a:endParaRPr kumimoji="0" lang="en-IE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80" y="2555776"/>
            <a:ext cx="5688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 smtClean="0">
                <a:latin typeface="Calibri" pitchFamily="34" charset="0"/>
              </a:rPr>
              <a:t>Wet chemical (Trade name </a:t>
            </a:r>
            <a:r>
              <a:rPr lang="en-IE" sz="2000" dirty="0" err="1" smtClean="0">
                <a:latin typeface="Calibri" pitchFamily="34" charset="0"/>
              </a:rPr>
              <a:t>Ansulex</a:t>
            </a:r>
            <a:r>
              <a:rPr lang="en-IE" sz="2000" dirty="0" smtClean="0">
                <a:latin typeface="Calibri" pitchFamily="34" charset="0"/>
              </a:rPr>
              <a:t>)</a:t>
            </a:r>
          </a:p>
          <a:p>
            <a:r>
              <a:rPr lang="en-IE" sz="2000" dirty="0" smtClean="0">
                <a:latin typeface="Calibri" pitchFamily="34" charset="0"/>
              </a:rPr>
              <a:t>“An aqueous solution of organic or inorganic salts or a combination thereof that forms an extinguishing agent” (NFPA17A)</a:t>
            </a:r>
            <a:endParaRPr lang="en-IE" sz="2000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0688" y="4283968"/>
            <a:ext cx="54726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dirty="0" smtClean="0">
                <a:latin typeface="Calibri" pitchFamily="34" charset="0"/>
              </a:rPr>
              <a:t>Extinguishing Mechanism:</a:t>
            </a:r>
          </a:p>
          <a:p>
            <a:r>
              <a:rPr lang="en-IE" sz="2000" dirty="0" smtClean="0">
                <a:latin typeface="Calibri" pitchFamily="34" charset="0"/>
              </a:rPr>
              <a:t>When applied results in a rapid spreading of vapour suppressing foam on the fuel surface.  The foam extinguishes and secures the flame by forming a barrier between the liquid fuel and oxygen.  The cooling effect lowers the temperature (by at least 10 degrees C) and decreases fuel vapour release (NFPA17A) (Saponification?)</a:t>
            </a:r>
            <a:endParaRPr lang="en-IE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Fire Protection of Commercial Operations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IE" sz="4800" b="1" dirty="0" smtClean="0">
              <a:latin typeface="Calibri" pitchFamily="34" charset="0"/>
            </a:endParaRPr>
          </a:p>
          <a:p>
            <a:pPr algn="ctr">
              <a:buNone/>
            </a:pPr>
            <a:endParaRPr lang="en-IE" sz="4800" b="1" smtClean="0">
              <a:latin typeface="Calibri" pitchFamily="34" charset="0"/>
            </a:endParaRPr>
          </a:p>
          <a:p>
            <a:pPr algn="ctr">
              <a:buNone/>
            </a:pPr>
            <a:r>
              <a:rPr lang="en-IE" sz="4800" b="1" smtClean="0">
                <a:latin typeface="Calibri" pitchFamily="34" charset="0"/>
              </a:rPr>
              <a:t>How </a:t>
            </a:r>
            <a:r>
              <a:rPr lang="en-IE" sz="4800" b="1" dirty="0" smtClean="0">
                <a:latin typeface="Calibri" pitchFamily="34" charset="0"/>
              </a:rPr>
              <a:t>it works</a:t>
            </a:r>
            <a:endParaRPr lang="en-IE" sz="48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dirty="0" smtClean="0"/>
              <a:t>Fire Extinguishing Systems</a:t>
            </a:r>
            <a:br>
              <a:rPr lang="en-IE" dirty="0" smtClean="0"/>
            </a:br>
            <a:r>
              <a:rPr lang="en-IE" dirty="0" smtClean="0"/>
              <a:t>Nozzle Placement (Extract)</a:t>
            </a:r>
            <a:endParaRPr lang="en-IE" dirty="0"/>
          </a:p>
        </p:txBody>
      </p:sp>
      <p:pic>
        <p:nvPicPr>
          <p:cNvPr id="5122" name="Picture 2" descr="C:\Users\Marie\Documents\Scan0093.jpg"/>
          <p:cNvPicPr>
            <a:picLocks noChangeAspect="1" noChangeArrowheads="1"/>
          </p:cNvPicPr>
          <p:nvPr/>
        </p:nvPicPr>
        <p:blipFill>
          <a:blip r:embed="rId2" cstate="print"/>
          <a:srcRect t="21210" r="9436" b="15463"/>
          <a:stretch>
            <a:fillRect/>
          </a:stretch>
        </p:blipFill>
        <p:spPr bwMode="auto">
          <a:xfrm>
            <a:off x="548680" y="2987824"/>
            <a:ext cx="5765969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8680" y="755576"/>
            <a:ext cx="58293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en-IE" dirty="0" smtClean="0"/>
              <a:t>Fire Extinguishing Systems</a:t>
            </a:r>
            <a:br>
              <a:rPr lang="en-IE" dirty="0" smtClean="0"/>
            </a:br>
            <a:r>
              <a:rPr lang="en-IE" dirty="0" smtClean="0"/>
              <a:t> Detection </a:t>
            </a:r>
            <a:br>
              <a:rPr lang="en-IE" dirty="0" smtClean="0"/>
            </a:br>
            <a:endParaRPr lang="en-IE" dirty="0"/>
          </a:p>
        </p:txBody>
      </p:sp>
      <p:pic>
        <p:nvPicPr>
          <p:cNvPr id="6146" name="Picture 2" descr="C:\Users\Marie\Documents\Scan0094.jpg"/>
          <p:cNvPicPr>
            <a:picLocks noChangeAspect="1" noChangeArrowheads="1"/>
          </p:cNvPicPr>
          <p:nvPr/>
        </p:nvPicPr>
        <p:blipFill>
          <a:blip r:embed="rId2" cstate="print"/>
          <a:srcRect l="9743" t="23454" r="9081" b="5135"/>
          <a:stretch>
            <a:fillRect/>
          </a:stretch>
        </p:blipFill>
        <p:spPr bwMode="auto">
          <a:xfrm>
            <a:off x="980728" y="2411760"/>
            <a:ext cx="5301208" cy="64132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48680" y="755576"/>
            <a:ext cx="58293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en-IE" dirty="0" smtClean="0"/>
              <a:t>Fire Extinguishing Systems</a:t>
            </a:r>
            <a:br>
              <a:rPr lang="en-IE" dirty="0" smtClean="0"/>
            </a:br>
            <a:r>
              <a:rPr lang="en-IE" dirty="0" smtClean="0"/>
              <a:t> Nozzle Placement (Appliance)</a:t>
            </a:r>
            <a:endParaRPr lang="en-IE" dirty="0"/>
          </a:p>
        </p:txBody>
      </p:sp>
      <p:pic>
        <p:nvPicPr>
          <p:cNvPr id="7170" name="Picture 2" descr="C:\Users\Marie\Documents\Scan0095.jpg"/>
          <p:cNvPicPr>
            <a:picLocks noChangeAspect="1" noChangeArrowheads="1"/>
          </p:cNvPicPr>
          <p:nvPr/>
        </p:nvPicPr>
        <p:blipFill>
          <a:blip r:embed="rId2" cstate="print"/>
          <a:srcRect l="29942" t="17516" r="17250" b="50821"/>
          <a:stretch>
            <a:fillRect/>
          </a:stretch>
        </p:blipFill>
        <p:spPr bwMode="auto">
          <a:xfrm>
            <a:off x="1412776" y="4427984"/>
            <a:ext cx="410445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5829300" cy="2353568"/>
          </a:xfrm>
        </p:spPr>
        <p:txBody>
          <a:bodyPr>
            <a:normAutofit lnSpcReduction="10000"/>
          </a:bodyPr>
          <a:lstStyle/>
          <a:p>
            <a:endParaRPr lang="en-IE" dirty="0" smtClean="0"/>
          </a:p>
          <a:p>
            <a:r>
              <a:rPr lang="en-IE" sz="3600" dirty="0" smtClean="0"/>
              <a:t>Semi Annual</a:t>
            </a:r>
          </a:p>
          <a:p>
            <a:r>
              <a:rPr lang="en-IE" sz="3600" dirty="0" smtClean="0"/>
              <a:t>Annual</a:t>
            </a:r>
          </a:p>
          <a:p>
            <a:r>
              <a:rPr lang="en-IE" sz="3600" dirty="0" smtClean="0"/>
              <a:t>10 Year Maintenance</a:t>
            </a:r>
            <a:endParaRPr lang="en-IE" sz="3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IE" dirty="0" smtClean="0"/>
              <a:t>Fire Extinguishing Systems</a:t>
            </a:r>
            <a:br>
              <a:rPr lang="en-IE" dirty="0" smtClean="0"/>
            </a:br>
            <a:r>
              <a:rPr lang="en-IE" dirty="0" smtClean="0"/>
              <a:t>Maintenance</a:t>
            </a:r>
            <a:endParaRPr lang="en-IE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2696" y="4716016"/>
            <a:ext cx="5829300" cy="235356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en-IE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36912" y="550810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VIDEO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arie\Documents\Brian Bourke\2013\november\airm presentation.jpe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6485" t="9432" r="10134" b="4336"/>
          <a:stretch>
            <a:fillRect/>
          </a:stretch>
        </p:blipFill>
        <p:spPr bwMode="auto">
          <a:xfrm>
            <a:off x="260648" y="323527"/>
            <a:ext cx="6336704" cy="8383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arie\Downloads\wet chemical check off lis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620" y="0"/>
            <a:ext cx="664876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80728" y="827584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Kitchen Fire Protection</a:t>
            </a:r>
          </a:p>
          <a:p>
            <a:pPr algn="ctr"/>
            <a:r>
              <a:rPr lang="en-IE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Wet chemical suitability/ assessment</a:t>
            </a:r>
            <a:endParaRPr lang="en-IE" sz="2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76672" y="1979712"/>
          <a:ext cx="6048673" cy="6378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597400"/>
                <a:gridCol w="597400"/>
                <a:gridCol w="2837649"/>
              </a:tblGrid>
              <a:tr h="370840">
                <a:tc gridSpan="4">
                  <a:txBody>
                    <a:bodyPr/>
                    <a:lstStyle/>
                    <a:p>
                      <a:pPr lvl="1" algn="l"/>
                      <a:r>
                        <a:rPr lang="en-IE" sz="18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Project</a:t>
                      </a:r>
                      <a:endParaRPr lang="en-IE" sz="1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I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I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1" algn="l"/>
                      <a:r>
                        <a:rPr lang="en-IE" sz="18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Kitchen</a:t>
                      </a:r>
                      <a:endParaRPr lang="en-IE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Yes</a:t>
                      </a:r>
                      <a:endParaRPr lang="en-IE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  <a:endParaRPr lang="en-IE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8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Remarks</a:t>
                      </a:r>
                      <a:endParaRPr lang="en-IE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Enclosed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9648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Open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E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sz="1600" i="1" dirty="0" smtClean="0">
                          <a:solidFill>
                            <a:schemeClr val="tx1"/>
                          </a:solidFill>
                        </a:rPr>
                        <a:t>e.g.</a:t>
                      </a:r>
                      <a:r>
                        <a:rPr lang="en-IE" sz="1600" i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IE" sz="1600" i="1" dirty="0" smtClean="0">
                          <a:solidFill>
                            <a:schemeClr val="tx1"/>
                          </a:solidFill>
                        </a:rPr>
                        <a:t>Theatre style kitchen</a:t>
                      </a:r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Ductwork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Fire Rated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Protected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sz="1600" i="1" dirty="0" smtClean="0">
                          <a:solidFill>
                            <a:schemeClr val="tx1"/>
                          </a:solidFill>
                        </a:rPr>
                        <a:t>e.g. Via fire rated enclosure</a:t>
                      </a:r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No Protection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Interfaces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Fire Alarm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Power source/Gas</a:t>
                      </a:r>
                      <a:r>
                        <a:rPr lang="en-IE" sz="1600" baseline="0" dirty="0" smtClean="0">
                          <a:solidFill>
                            <a:schemeClr val="tx1"/>
                          </a:solidFill>
                        </a:rPr>
                        <a:t>, Electrical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BMS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Wet chemical system type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One Shot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Continuous Discharge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</a:rPr>
                        <a:t>Additional Protection</a:t>
                      </a:r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IE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IE" sz="1600" i="1" dirty="0" smtClean="0">
                          <a:solidFill>
                            <a:schemeClr val="tx1"/>
                          </a:solidFill>
                        </a:rPr>
                        <a:t>e.g. Water</a:t>
                      </a:r>
                      <a:r>
                        <a:rPr lang="en-IE" sz="1600" i="1" baseline="0" dirty="0" smtClean="0">
                          <a:solidFill>
                            <a:schemeClr val="tx1"/>
                          </a:solidFill>
                        </a:rPr>
                        <a:t> mist enclosure</a:t>
                      </a:r>
                      <a:endParaRPr lang="en-IE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" name="Picture 2" descr="http://www.clker.com/cliparts/e/3/9/7/1245686792938124914raemi_Check_mark.svg.med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4984" y="2771800"/>
            <a:ext cx="310826" cy="288032"/>
          </a:xfrm>
          <a:prstGeom prst="rect">
            <a:avLst/>
          </a:prstGeom>
          <a:noFill/>
        </p:spPr>
      </p:pic>
      <p:pic>
        <p:nvPicPr>
          <p:cNvPr id="15" name="Picture 2" descr="http://www.clker.com/cliparts/e/3/9/7/1245686792938124914raemi_Check_mark.svg.med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8920" y="3131840"/>
            <a:ext cx="310826" cy="288032"/>
          </a:xfrm>
          <a:prstGeom prst="rect">
            <a:avLst/>
          </a:prstGeom>
          <a:noFill/>
        </p:spPr>
      </p:pic>
      <p:pic>
        <p:nvPicPr>
          <p:cNvPr id="16" name="Picture 2" descr="http://www.clker.com/cliparts/e/3/9/7/1245686792938124914raemi_Check_mark.svg.med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8920" y="3923928"/>
            <a:ext cx="310826" cy="288032"/>
          </a:xfrm>
          <a:prstGeom prst="rect">
            <a:avLst/>
          </a:prstGeom>
          <a:noFill/>
        </p:spPr>
      </p:pic>
      <p:pic>
        <p:nvPicPr>
          <p:cNvPr id="17" name="Picture 2" descr="http://www.clker.com/cliparts/e/3/9/7/1245686792938124914raemi_Check_mark.svg.med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8920" y="5364088"/>
            <a:ext cx="310826" cy="288032"/>
          </a:xfrm>
          <a:prstGeom prst="rect">
            <a:avLst/>
          </a:prstGeom>
          <a:noFill/>
        </p:spPr>
      </p:pic>
      <p:pic>
        <p:nvPicPr>
          <p:cNvPr id="18" name="Picture 2" descr="http://www.clker.com/cliparts/e/3/9/7/1245686792938124914raemi_Check_mark.svg.med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8920" y="5868144"/>
            <a:ext cx="310826" cy="288032"/>
          </a:xfrm>
          <a:prstGeom prst="rect">
            <a:avLst/>
          </a:prstGeom>
          <a:noFill/>
        </p:spPr>
      </p:pic>
      <p:pic>
        <p:nvPicPr>
          <p:cNvPr id="19" name="Picture 2" descr="http://www.clker.com/cliparts/e/3/9/7/1245686792938124914raemi_Check_mark.svg.med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8920" y="6300192"/>
            <a:ext cx="310826" cy="288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980728" y="8460432"/>
            <a:ext cx="5112568" cy="0"/>
          </a:xfrm>
          <a:prstGeom prst="line">
            <a:avLst/>
          </a:prstGeom>
          <a:ln w="762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2656" y="2483768"/>
            <a:ext cx="6165304" cy="4623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an0083.jpg"/>
          <p:cNvPicPr>
            <a:picLocks noChangeAspect="1"/>
          </p:cNvPicPr>
          <p:nvPr/>
        </p:nvPicPr>
        <p:blipFill>
          <a:blip r:embed="rId2" cstate="print">
            <a:lum contrast="40000"/>
          </a:blip>
          <a:srcRect l="17509" t="8263" r="17509" b="32675"/>
          <a:stretch>
            <a:fillRect/>
          </a:stretch>
        </p:blipFill>
        <p:spPr>
          <a:xfrm rot="16200000">
            <a:off x="1304764" y="3671900"/>
            <a:ext cx="4320480" cy="5400600"/>
          </a:xfrm>
          <a:prstGeom prst="rect">
            <a:avLst/>
          </a:prstGeom>
        </p:spPr>
      </p:pic>
      <p:pic>
        <p:nvPicPr>
          <p:cNvPr id="4" name="Picture 3" descr="Scan0083.jpg"/>
          <p:cNvPicPr>
            <a:picLocks noChangeAspect="1"/>
          </p:cNvPicPr>
          <p:nvPr/>
        </p:nvPicPr>
        <p:blipFill>
          <a:blip r:embed="rId2" cstate="print">
            <a:lum contrast="40000"/>
          </a:blip>
          <a:srcRect l="17509" t="68112" r="25090" b="4625"/>
          <a:stretch>
            <a:fillRect/>
          </a:stretch>
        </p:blipFill>
        <p:spPr>
          <a:xfrm rot="16200000">
            <a:off x="2695228" y="1417340"/>
            <a:ext cx="3816424" cy="24928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6672" y="1187624"/>
            <a:ext cx="25922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b="1" dirty="0" smtClean="0">
                <a:latin typeface="Calibri" pitchFamily="34" charset="0"/>
              </a:rPr>
              <a:t>Vilnius  Shopping Mall (2009)</a:t>
            </a:r>
            <a:endParaRPr lang="en-IE" sz="3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980728" y="8460432"/>
            <a:ext cx="5112568" cy="0"/>
          </a:xfrm>
          <a:prstGeom prst="line">
            <a:avLst/>
          </a:prstGeom>
          <a:ln w="762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672" y="2771800"/>
            <a:ext cx="5925277" cy="4443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20688" y="2411760"/>
            <a:ext cx="5904656" cy="56323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IE" sz="2800" b="1" dirty="0" smtClean="0"/>
          </a:p>
          <a:p>
            <a:r>
              <a:rPr lang="en-IE" sz="2800" b="1" dirty="0" smtClean="0"/>
              <a:t>In this project the feature is for a full view of the cooking operation.</a:t>
            </a:r>
          </a:p>
          <a:p>
            <a:endParaRPr lang="en-IE" sz="2800" b="1" dirty="0" smtClean="0"/>
          </a:p>
          <a:p>
            <a:r>
              <a:rPr lang="en-IE" sz="2800" b="1" dirty="0" smtClean="0"/>
              <a:t>Commercial cooking operations: </a:t>
            </a:r>
          </a:p>
          <a:p>
            <a:r>
              <a:rPr lang="en-IE" sz="2800" b="1" dirty="0" smtClean="0"/>
              <a:t>Are areas of special fire risk </a:t>
            </a:r>
            <a:r>
              <a:rPr lang="en-IE" sz="2400" b="1" i="1" dirty="0" smtClean="0"/>
              <a:t>[TGD”B”]</a:t>
            </a:r>
            <a:endParaRPr lang="en-IE" sz="2800" b="1" i="1" dirty="0" smtClean="0"/>
          </a:p>
          <a:p>
            <a:endParaRPr lang="en-IE" sz="2800" b="1" dirty="0" smtClean="0"/>
          </a:p>
          <a:p>
            <a:r>
              <a:rPr lang="en-IE" sz="2800" b="1" dirty="0" smtClean="0"/>
              <a:t>“Desirable that kitchen be separated from their associated restaurant by fire resisting construction.” </a:t>
            </a:r>
          </a:p>
          <a:p>
            <a:r>
              <a:rPr lang="en-IE" sz="2800" b="1" dirty="0" smtClean="0"/>
              <a:t>		</a:t>
            </a:r>
            <a:r>
              <a:rPr lang="en-IE" sz="2400" b="1" i="1" dirty="0" smtClean="0"/>
              <a:t>(BS5588-6:1991)</a:t>
            </a:r>
            <a:endParaRPr lang="en-IE" sz="2800" b="1" i="1" dirty="0" smtClean="0"/>
          </a:p>
          <a:p>
            <a:endParaRPr lang="en-IE" sz="2400" b="1" dirty="0"/>
          </a:p>
          <a:p>
            <a:r>
              <a:rPr lang="en-IE" sz="2800" b="1" dirty="0" smtClean="0"/>
              <a:t> </a:t>
            </a:r>
            <a:endParaRPr lang="en-IE" sz="2800" b="1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980728" y="8460432"/>
            <a:ext cx="5112568" cy="0"/>
          </a:xfrm>
          <a:prstGeom prst="line">
            <a:avLst/>
          </a:prstGeom>
          <a:ln w="762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28800" y="1475656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Building Regulations</a:t>
            </a:r>
            <a:endParaRPr lang="en-IE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20688" y="2771800"/>
            <a:ext cx="5904656" cy="49859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IE" sz="2800" b="1" dirty="0" smtClean="0"/>
          </a:p>
          <a:p>
            <a:r>
              <a:rPr lang="en-IE" sz="2800" b="1" dirty="0" smtClean="0"/>
              <a:t>Where it is impracticable to comply fully with TGD”B” –</a:t>
            </a:r>
          </a:p>
          <a:p>
            <a:endParaRPr lang="en-IE" sz="2400" b="1" dirty="0" smtClean="0"/>
          </a:p>
          <a:p>
            <a:r>
              <a:rPr lang="en-IE" sz="2800" b="1" dirty="0" smtClean="0"/>
              <a:t>     “Alternative solutions may be considered”</a:t>
            </a:r>
          </a:p>
          <a:p>
            <a:endParaRPr lang="en-IE" sz="1200" b="1" dirty="0" smtClean="0"/>
          </a:p>
          <a:p>
            <a:r>
              <a:rPr lang="en-IE" sz="2800" b="1" dirty="0" smtClean="0"/>
              <a:t>     “Compensating fire safety measures may also be necessary”</a:t>
            </a:r>
          </a:p>
          <a:p>
            <a:endParaRPr lang="en-IE" sz="600" b="1" dirty="0" smtClean="0"/>
          </a:p>
          <a:p>
            <a:r>
              <a:rPr lang="en-IE" sz="2800" b="1" i="1" dirty="0" smtClean="0"/>
              <a:t>     e.g. Enhanced levels of life safety    	protection</a:t>
            </a:r>
          </a:p>
          <a:p>
            <a:endParaRPr lang="en-IE" sz="2400" b="1" dirty="0" smtClean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980728" y="8460432"/>
            <a:ext cx="5112568" cy="0"/>
          </a:xfrm>
          <a:prstGeom prst="line">
            <a:avLst/>
          </a:prstGeom>
          <a:ln w="762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28800" y="1475656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Building Regulations</a:t>
            </a:r>
            <a:endParaRPr lang="en-IE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20688" y="2771800"/>
            <a:ext cx="5904656" cy="43396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IE" sz="2800" b="1" dirty="0" smtClean="0"/>
          </a:p>
          <a:p>
            <a:r>
              <a:rPr lang="en-IE" sz="2800" b="1" dirty="0" smtClean="0"/>
              <a:t>Traditionally fire resisting roller shutters have been used to complete the enclosure of the kitchen in the event of a fire.</a:t>
            </a:r>
          </a:p>
          <a:p>
            <a:endParaRPr lang="en-IE" sz="2800" b="1" i="1" dirty="0" smtClean="0"/>
          </a:p>
          <a:p>
            <a:r>
              <a:rPr lang="en-IE" sz="2800" b="1" dirty="0" smtClean="0"/>
              <a:t>It was considered this solution was not viable and so innovation has been introduced.</a:t>
            </a:r>
          </a:p>
          <a:p>
            <a:endParaRPr lang="en-IE" sz="2400" b="1" dirty="0" smtClean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980728" y="8460432"/>
            <a:ext cx="5112568" cy="0"/>
          </a:xfrm>
          <a:prstGeom prst="line">
            <a:avLst/>
          </a:prstGeom>
          <a:ln w="762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980728" y="8460432"/>
            <a:ext cx="5112568" cy="0"/>
          </a:xfrm>
          <a:prstGeom prst="line">
            <a:avLst/>
          </a:prstGeom>
          <a:ln w="762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12776" y="1043608"/>
            <a:ext cx="3888432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E" sz="2800" b="1" dirty="0" smtClean="0"/>
              <a:t>AQ2000 Low Pressure </a:t>
            </a:r>
          </a:p>
          <a:p>
            <a:pPr algn="ctr"/>
            <a:r>
              <a:rPr lang="en-IE" sz="2800" b="1" dirty="0" smtClean="0"/>
              <a:t>Water Misting System </a:t>
            </a:r>
          </a:p>
          <a:p>
            <a:pPr algn="ctr"/>
            <a:r>
              <a:rPr lang="en-IE" sz="2800" b="1" dirty="0" smtClean="0"/>
              <a:t>Demonstration</a:t>
            </a:r>
            <a:endParaRPr lang="en-IE" sz="2800" b="1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0" name="ShockwaveFlash1" r:id="rId2" imgW="6119640" imgH="4896000"/>
        </mc:Choice>
        <mc:Fallback>
          <p:control name="ShockwaveFlash1" r:id="rId2" imgW="6119640" imgH="489600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813" y="2916238"/>
                  <a:ext cx="6119812" cy="489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rie\Documents\Brian Bourke\2013\november\photo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00618" y="2559824"/>
            <a:ext cx="5793019" cy="4344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rie\Documents\Brian Bourke\2013\november\photo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41424" y="2195736"/>
            <a:ext cx="6144683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arie\Documents\Brian Bourke\2013\november\photo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548680" y="2339752"/>
            <a:ext cx="5877272" cy="4407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rie\Documents\Brian Bourke\2013\november\photo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04664" y="2411760"/>
            <a:ext cx="5874212" cy="4405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arie\Documents\Brian Bourke\2013\november\photo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20688" y="2267744"/>
            <a:ext cx="5568619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rie\Desktop\heathrow airport fire.jpeg"/>
          <p:cNvPicPr>
            <a:picLocks noChangeAspect="1" noChangeArrowheads="1"/>
          </p:cNvPicPr>
          <p:nvPr/>
        </p:nvPicPr>
        <p:blipFill>
          <a:blip r:embed="rId2" cstate="print"/>
          <a:srcRect l="1853" t="17769"/>
          <a:stretch>
            <a:fillRect/>
          </a:stretch>
        </p:blipFill>
        <p:spPr bwMode="auto">
          <a:xfrm>
            <a:off x="260648" y="1043608"/>
            <a:ext cx="6247282" cy="7198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 dirty="0" smtClean="0"/>
              <a:t>Conclusion:</a:t>
            </a:r>
            <a:r>
              <a:rPr lang="en-IE" dirty="0" smtClean="0"/>
              <a:t/>
            </a:r>
            <a:br>
              <a:rPr lang="en-IE" dirty="0" smtClean="0"/>
            </a:br>
            <a:r>
              <a:rPr lang="en-IE" sz="3200" dirty="0" smtClean="0"/>
              <a:t>Hazards: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6672" y="2915816"/>
            <a:ext cx="5829300" cy="4030464"/>
          </a:xfrm>
        </p:spPr>
        <p:txBody>
          <a:bodyPr>
            <a:normAutofit/>
          </a:bodyPr>
          <a:lstStyle/>
          <a:p>
            <a:r>
              <a:rPr lang="en-IE" sz="3200" dirty="0" smtClean="0">
                <a:latin typeface="Calibri" pitchFamily="34" charset="0"/>
              </a:rPr>
              <a:t>The main hazard is the ventilation canopy and extract system (the core safety hazard)</a:t>
            </a:r>
          </a:p>
          <a:p>
            <a:pPr>
              <a:buNone/>
            </a:pPr>
            <a:endParaRPr lang="en-IE" sz="3200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Cooking equipment is primarily an ignition source</a:t>
            </a:r>
            <a:endParaRPr lang="en-IE" sz="32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66184"/>
            <a:ext cx="5829300" cy="821440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/>
            </a:r>
            <a:br>
              <a:rPr lang="en-IE" dirty="0" smtClean="0"/>
            </a:br>
            <a:r>
              <a:rPr lang="en-IE" sz="3200" dirty="0" smtClean="0"/>
              <a:t>Other Factors: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6672" y="2195736"/>
            <a:ext cx="5829300" cy="5328592"/>
          </a:xfrm>
        </p:spPr>
        <p:txBody>
          <a:bodyPr>
            <a:normAutofit fontScale="92500" lnSpcReduction="20000"/>
          </a:bodyPr>
          <a:lstStyle/>
          <a:p>
            <a:r>
              <a:rPr lang="en-IE" sz="3200" dirty="0" smtClean="0">
                <a:latin typeface="Calibri" pitchFamily="34" charset="0"/>
              </a:rPr>
              <a:t>Poor cleaning of extract system</a:t>
            </a:r>
          </a:p>
          <a:p>
            <a:pPr>
              <a:buNone/>
            </a:pPr>
            <a:endParaRPr lang="en-IE" sz="3200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Poor duct design i.e. 90</a:t>
            </a:r>
            <a:r>
              <a:rPr lang="en-IE" sz="3200" dirty="0" smtClean="0">
                <a:latin typeface="Calibri" pitchFamily="34" charset="0"/>
                <a:sym typeface="Symbol"/>
              </a:rPr>
              <a:t> change in direction, use of screws to secure ductwork rather than welding or liquid seal rivets.</a:t>
            </a:r>
          </a:p>
          <a:p>
            <a:pPr>
              <a:buNone/>
            </a:pPr>
            <a:endParaRPr lang="en-IE" sz="3200" dirty="0" smtClean="0">
              <a:latin typeface="Calibri" pitchFamily="34" charset="0"/>
              <a:sym typeface="Symbol"/>
            </a:endParaRPr>
          </a:p>
          <a:p>
            <a:r>
              <a:rPr lang="en-IE" sz="3200" dirty="0" smtClean="0">
                <a:latin typeface="Calibri" pitchFamily="34" charset="0"/>
                <a:sym typeface="Symbol"/>
              </a:rPr>
              <a:t>Structural construction and conditions for the exhaust ductwork i.e. horizontal ductwork</a:t>
            </a:r>
          </a:p>
          <a:p>
            <a:pPr>
              <a:buNone/>
            </a:pPr>
            <a:r>
              <a:rPr lang="en-IE" sz="3200" dirty="0" smtClean="0">
                <a:latin typeface="Calibri" pitchFamily="34" charset="0"/>
                <a:sym typeface="Symbol"/>
              </a:rPr>
              <a:t> </a:t>
            </a:r>
          </a:p>
          <a:p>
            <a:r>
              <a:rPr lang="en-IE" sz="3200" dirty="0" smtClean="0">
                <a:latin typeface="Calibri" pitchFamily="34" charset="0"/>
                <a:sym typeface="Symbol"/>
              </a:rPr>
              <a:t>Poor installation</a:t>
            </a:r>
            <a:endParaRPr lang="en-IE" sz="32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66184"/>
            <a:ext cx="5829300" cy="821440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/>
            </a:r>
            <a:br>
              <a:rPr lang="en-IE" dirty="0" smtClean="0"/>
            </a:br>
            <a:r>
              <a:rPr lang="en-IE" sz="3200" dirty="0" smtClean="0"/>
              <a:t>Other Factors: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6672" y="2195736"/>
            <a:ext cx="5829300" cy="5328592"/>
          </a:xfrm>
        </p:spPr>
        <p:txBody>
          <a:bodyPr>
            <a:normAutofit fontScale="92500" lnSpcReduction="20000"/>
          </a:bodyPr>
          <a:lstStyle/>
          <a:p>
            <a:r>
              <a:rPr lang="en-IE" sz="3200" dirty="0" smtClean="0">
                <a:latin typeface="Calibri" pitchFamily="34" charset="0"/>
              </a:rPr>
              <a:t>Largely dependent on kitchen working procedures e.g. oil changes in fryers</a:t>
            </a:r>
          </a:p>
          <a:p>
            <a:pPr>
              <a:buNone/>
            </a:pPr>
            <a:endParaRPr lang="en-IE" sz="3200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Cooking methods (woks can lead to large flames) Higher cooking temperatures leads to more grease being transferred into vapour.</a:t>
            </a:r>
          </a:p>
          <a:p>
            <a:pPr>
              <a:buNone/>
            </a:pPr>
            <a:endParaRPr lang="en-IE" sz="3200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Dependant on temperature of grease and grease residues.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80" y="899592"/>
            <a:ext cx="5829300" cy="821440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/>
            </a:r>
            <a:br>
              <a:rPr lang="en-IE" dirty="0" smtClean="0"/>
            </a:br>
            <a:r>
              <a:rPr lang="en-IE" sz="3200" b="1" dirty="0" smtClean="0"/>
              <a:t>Fire Containment Theory</a:t>
            </a:r>
            <a:r>
              <a:rPr lang="en-IE" sz="3200" dirty="0" smtClean="0"/>
              <a:t/>
            </a:r>
            <a:br>
              <a:rPr lang="en-IE" sz="3200" dirty="0" smtClean="0"/>
            </a:br>
            <a:r>
              <a:rPr lang="en-IE" sz="3200" dirty="0" smtClean="0"/>
              <a:t/>
            </a:r>
            <a:br>
              <a:rPr lang="en-IE" sz="3200" dirty="0" smtClean="0"/>
            </a:br>
            <a:r>
              <a:rPr lang="en-IE" sz="3200" dirty="0" smtClean="0"/>
              <a:t>Assumptions: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6672" y="1835696"/>
            <a:ext cx="5829300" cy="5688632"/>
          </a:xfrm>
        </p:spPr>
        <p:txBody>
          <a:bodyPr>
            <a:normAutofit fontScale="62500" lnSpcReduction="20000"/>
          </a:bodyPr>
          <a:lstStyle/>
          <a:p>
            <a:r>
              <a:rPr lang="en-IE" sz="3200" dirty="0" smtClean="0">
                <a:latin typeface="Calibri" pitchFamily="34" charset="0"/>
              </a:rPr>
              <a:t>Exhaust system of liquid-tight solidly welded construction, is not heavily contaminated with grease.</a:t>
            </a:r>
          </a:p>
          <a:p>
            <a:pPr>
              <a:buNone/>
            </a:pPr>
            <a:endParaRPr lang="en-IE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Exhaust system extracts and drains the maximum amount of grease in order to limit amount of fuel in the ductwork.</a:t>
            </a:r>
          </a:p>
          <a:p>
            <a:pPr>
              <a:buNone/>
            </a:pPr>
            <a:endParaRPr lang="en-IE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Exhaust system is regularly cleared.</a:t>
            </a:r>
          </a:p>
          <a:p>
            <a:pPr>
              <a:buNone/>
            </a:pPr>
            <a:endParaRPr lang="en-IE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Fire containment is the responsibility of the exhaust system not the fire suppression system (which should be considered an extinguishing system)</a:t>
            </a:r>
          </a:p>
          <a:p>
            <a:pPr>
              <a:buNone/>
            </a:pPr>
            <a:endParaRPr lang="en-IE" sz="3100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Grease fire can reach temps of 1260</a:t>
            </a:r>
            <a:r>
              <a:rPr lang="en-IE" sz="3200" dirty="0" smtClean="0">
                <a:latin typeface="Calibri" pitchFamily="34" charset="0"/>
                <a:sym typeface="Symbol"/>
              </a:rPr>
              <a:t>C</a:t>
            </a:r>
          </a:p>
          <a:p>
            <a:pPr>
              <a:buNone/>
            </a:pPr>
            <a:endParaRPr lang="en-IE" sz="3500" dirty="0" smtClean="0">
              <a:latin typeface="Calibri" pitchFamily="34" charset="0"/>
              <a:sym typeface="Symbol"/>
            </a:endParaRPr>
          </a:p>
          <a:p>
            <a:r>
              <a:rPr lang="en-IE" sz="3200" dirty="0" smtClean="0">
                <a:latin typeface="Calibri" pitchFamily="34" charset="0"/>
                <a:sym typeface="Symbol"/>
              </a:rPr>
              <a:t>Cooking area is enclosed in fire resisting construction</a:t>
            </a:r>
            <a:endParaRPr lang="en-IE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72" y="467544"/>
            <a:ext cx="3672408" cy="576064"/>
          </a:xfrm>
        </p:spPr>
        <p:txBody>
          <a:bodyPr>
            <a:normAutofit fontScale="90000"/>
          </a:bodyPr>
          <a:lstStyle/>
          <a:p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>Other Factors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6672" y="2411760"/>
            <a:ext cx="5829300" cy="5688632"/>
          </a:xfrm>
        </p:spPr>
        <p:txBody>
          <a:bodyPr>
            <a:normAutofit/>
          </a:bodyPr>
          <a:lstStyle/>
          <a:p>
            <a:r>
              <a:rPr lang="en-IE" sz="3200" dirty="0" smtClean="0">
                <a:latin typeface="Calibri" pitchFamily="34" charset="0"/>
              </a:rPr>
              <a:t>A la carte use of standards </a:t>
            </a:r>
            <a:r>
              <a:rPr lang="en-IE" sz="2800" i="1" dirty="0" smtClean="0">
                <a:latin typeface="Calibri" pitchFamily="34" charset="0"/>
              </a:rPr>
              <a:t>(mismatch)</a:t>
            </a:r>
          </a:p>
          <a:p>
            <a:pPr>
              <a:buNone/>
            </a:pPr>
            <a:endParaRPr lang="en-IE" sz="1600" i="1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No electrical interfaces</a:t>
            </a:r>
            <a:r>
              <a:rPr lang="en-IE" sz="2800" i="1" dirty="0" smtClean="0">
                <a:latin typeface="Calibri" pitchFamily="34" charset="0"/>
              </a:rPr>
              <a:t> (fire alarm, power isolation)</a:t>
            </a:r>
          </a:p>
          <a:p>
            <a:pPr>
              <a:buNone/>
            </a:pPr>
            <a:endParaRPr lang="en-IE" sz="1600" i="1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Incorrect fire fighting equipment</a:t>
            </a:r>
          </a:p>
          <a:p>
            <a:pPr>
              <a:buNone/>
            </a:pPr>
            <a:endParaRPr lang="en-IE" sz="1600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No training</a:t>
            </a:r>
          </a:p>
          <a:p>
            <a:pPr>
              <a:buNone/>
            </a:pPr>
            <a:endParaRPr lang="en-IE" sz="1600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No fire safety management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80" y="1187624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Cooking operation is not code compliant e.g.</a:t>
            </a:r>
            <a:endParaRPr lang="en-IE" sz="24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72" y="467544"/>
            <a:ext cx="3672408" cy="576064"/>
          </a:xfrm>
        </p:spPr>
        <p:txBody>
          <a:bodyPr>
            <a:normAutofit fontScale="90000"/>
          </a:bodyPr>
          <a:lstStyle/>
          <a:p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/>
            </a:r>
            <a:br>
              <a:rPr lang="en-IE" sz="3200" b="1" dirty="0" smtClean="0"/>
            </a:br>
            <a:r>
              <a:rPr lang="en-IE" sz="3200" b="1" dirty="0" smtClean="0"/>
              <a:t>Conclusions  </a:t>
            </a:r>
            <a:r>
              <a:rPr lang="en-IE" sz="3100" b="1" i="1" dirty="0" smtClean="0"/>
              <a:t>cont’d</a:t>
            </a:r>
            <a:endParaRPr lang="en-IE" sz="3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48680" y="1691680"/>
            <a:ext cx="5829300" cy="5688632"/>
          </a:xfrm>
        </p:spPr>
        <p:txBody>
          <a:bodyPr>
            <a:normAutofit fontScale="92500" lnSpcReduction="10000"/>
          </a:bodyPr>
          <a:lstStyle/>
          <a:p>
            <a:r>
              <a:rPr lang="en-IE" sz="3200" dirty="0" smtClean="0">
                <a:latin typeface="Calibri" pitchFamily="34" charset="0"/>
              </a:rPr>
              <a:t>Fires in commercial cooking operations (CCO) is a complex subject</a:t>
            </a:r>
            <a:endParaRPr lang="en-IE" sz="2800" i="1" dirty="0" smtClean="0">
              <a:latin typeface="Calibri" pitchFamily="34" charset="0"/>
            </a:endParaRPr>
          </a:p>
          <a:p>
            <a:pPr>
              <a:buNone/>
            </a:pPr>
            <a:endParaRPr lang="en-IE" sz="1600" i="1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Greater fire safety is achieved at the design stage where all parties are consulted </a:t>
            </a:r>
            <a:r>
              <a:rPr lang="en-IE" sz="3200" u="sng" dirty="0" smtClean="0">
                <a:latin typeface="Calibri" pitchFamily="34" charset="0"/>
              </a:rPr>
              <a:t>and</a:t>
            </a:r>
            <a:r>
              <a:rPr lang="en-IE" sz="3200" dirty="0" smtClean="0">
                <a:latin typeface="Calibri" pitchFamily="34" charset="0"/>
              </a:rPr>
              <a:t> the information is communicated to the builders owners and </a:t>
            </a:r>
            <a:r>
              <a:rPr lang="en-IE" sz="3200" u="sng" dirty="0" smtClean="0">
                <a:latin typeface="Calibri" pitchFamily="34" charset="0"/>
              </a:rPr>
              <a:t>users</a:t>
            </a:r>
            <a:r>
              <a:rPr lang="en-IE" sz="3200" dirty="0" smtClean="0">
                <a:latin typeface="Calibri" pitchFamily="34" charset="0"/>
              </a:rPr>
              <a:t>.</a:t>
            </a:r>
            <a:endParaRPr lang="en-IE" sz="2800" i="1" dirty="0" smtClean="0">
              <a:latin typeface="Calibri" pitchFamily="34" charset="0"/>
            </a:endParaRPr>
          </a:p>
          <a:p>
            <a:pPr>
              <a:buNone/>
            </a:pPr>
            <a:endParaRPr lang="en-IE" sz="1600" i="1" dirty="0" smtClean="0">
              <a:latin typeface="Calibri" pitchFamily="34" charset="0"/>
            </a:endParaRPr>
          </a:p>
          <a:p>
            <a:r>
              <a:rPr lang="en-IE" sz="3200" dirty="0" smtClean="0">
                <a:latin typeface="Calibri" pitchFamily="34" charset="0"/>
              </a:rPr>
              <a:t>Fire in CCO can be devastating so we should be more pro-active in prevention</a:t>
            </a:r>
          </a:p>
          <a:p>
            <a:pPr>
              <a:buNone/>
            </a:pPr>
            <a:endParaRPr lang="en-IE" sz="1600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b="1" dirty="0" smtClean="0"/>
              <a:t>Thank You</a:t>
            </a:r>
            <a:endParaRPr lang="en-IE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80" y="4716017"/>
            <a:ext cx="5829300" cy="1008112"/>
          </a:xfrm>
        </p:spPr>
        <p:txBody>
          <a:bodyPr>
            <a:normAutofit/>
          </a:bodyPr>
          <a:lstStyle/>
          <a:p>
            <a:pPr algn="ctr"/>
            <a:r>
              <a:rPr lang="en-IE" sz="3200" dirty="0" smtClean="0">
                <a:latin typeface="Calibri" pitchFamily="34" charset="0"/>
              </a:rPr>
              <a:t>Questions</a:t>
            </a:r>
            <a:endParaRPr lang="en-IE" sz="3200" dirty="0">
              <a:latin typeface="Calibri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Understanding the Hazards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92696" y="2339752"/>
            <a:ext cx="5829300" cy="625376"/>
          </a:xfrm>
        </p:spPr>
        <p:txBody>
          <a:bodyPr>
            <a:normAutofit/>
          </a:bodyPr>
          <a:lstStyle/>
          <a:p>
            <a:r>
              <a:rPr lang="en-IE" sz="2800" dirty="0" smtClean="0"/>
              <a:t>Multidimensional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92696" y="2915816"/>
            <a:ext cx="5829300" cy="1224136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IE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 Factor, catering staff, building management. </a:t>
            </a:r>
            <a:r>
              <a:rPr kumimoji="0" lang="en-IE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(concerned with providing good food)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2696" y="4067944"/>
            <a:ext cx="5829300" cy="1080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I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Food preparation area, range tops, </a:t>
            </a:r>
            <a:r>
              <a:rPr kumimoji="0" lang="en-IE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(concerned</a:t>
            </a:r>
            <a:r>
              <a:rPr kumimoji="0" lang="en-IE" sz="28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with food hygiene)</a:t>
            </a:r>
            <a:endParaRPr kumimoji="0" lang="en-IE" sz="2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4704" y="5148064"/>
            <a:ext cx="5829300" cy="6253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I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Ventilation Equipment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64704" y="5940152"/>
            <a:ext cx="5829300" cy="12241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I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Maintenance </a:t>
            </a:r>
            <a:r>
              <a:rPr kumimoji="0" lang="en-IE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(called in when something doesn’t work)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0688" y="7164288"/>
            <a:ext cx="5829300" cy="1656184"/>
          </a:xfrm>
          <a:prstGeom prst="rect">
            <a:avLst/>
          </a:prstGeom>
          <a:solidFill>
            <a:srgbClr val="E43E0A"/>
          </a:solidFill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kumimoji="0" lang="en-I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These</a:t>
            </a:r>
            <a:r>
              <a:rPr kumimoji="0" lang="en-IE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people are working with heat and may not be aware of the risks, for example of not maintaining equipment. </a:t>
            </a:r>
            <a:endParaRPr kumimoji="0" lang="en-IE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0688" y="683568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What can be seen in a restaurant</a:t>
            </a:r>
            <a:endParaRPr lang="en-IE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6672" y="5076056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….What cannot be seen</a:t>
            </a:r>
            <a:endParaRPr lang="en-IE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Picture 10" descr="Scan0084.jpg"/>
          <p:cNvPicPr>
            <a:picLocks noChangeAspect="1"/>
          </p:cNvPicPr>
          <p:nvPr/>
        </p:nvPicPr>
        <p:blipFill>
          <a:blip r:embed="rId2" cstate="print">
            <a:lum contrast="40000"/>
          </a:blip>
          <a:srcRect l="4693" t="53937" r="3249" b="12988"/>
          <a:stretch>
            <a:fillRect/>
          </a:stretch>
        </p:blipFill>
        <p:spPr>
          <a:xfrm rot="10800000">
            <a:off x="404664" y="1835696"/>
            <a:ext cx="6120680" cy="3024336"/>
          </a:xfrm>
          <a:prstGeom prst="rect">
            <a:avLst/>
          </a:prstGeom>
        </p:spPr>
      </p:pic>
      <p:pic>
        <p:nvPicPr>
          <p:cNvPr id="13" name="Picture 12" descr="Scan0084.jpg"/>
          <p:cNvPicPr>
            <a:picLocks noChangeAspect="1"/>
          </p:cNvPicPr>
          <p:nvPr/>
        </p:nvPicPr>
        <p:blipFill>
          <a:blip r:embed="rId2" cstate="print">
            <a:lum contrast="40000"/>
          </a:blip>
          <a:srcRect l="26765" t="6687" r="19083" b="62600"/>
          <a:stretch>
            <a:fillRect/>
          </a:stretch>
        </p:blipFill>
        <p:spPr>
          <a:xfrm rot="10800000">
            <a:off x="1700808" y="5796136"/>
            <a:ext cx="360040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66184"/>
            <a:ext cx="5829300" cy="677424"/>
          </a:xfrm>
        </p:spPr>
        <p:txBody>
          <a:bodyPr>
            <a:normAutofit fontScale="90000"/>
          </a:bodyPr>
          <a:lstStyle/>
          <a:p>
            <a:pPr algn="ctr"/>
            <a:r>
              <a:rPr lang="en-IE" dirty="0" smtClean="0"/>
              <a:t>What you do not see</a:t>
            </a:r>
            <a:endParaRPr lang="en-IE" dirty="0"/>
          </a:p>
        </p:txBody>
      </p:sp>
      <p:sp>
        <p:nvSpPr>
          <p:cNvPr id="4" name="Rectangle 3"/>
          <p:cNvSpPr/>
          <p:nvPr/>
        </p:nvSpPr>
        <p:spPr>
          <a:xfrm>
            <a:off x="764704" y="1979712"/>
            <a:ext cx="5472608" cy="60486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26" name="Picture 2" descr="C:\Users\Marie\Documents\Scan0085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8008" t="12621" r="3779" b="12408"/>
          <a:stretch>
            <a:fillRect/>
          </a:stretch>
        </p:blipFill>
        <p:spPr bwMode="auto">
          <a:xfrm rot="10800000">
            <a:off x="548680" y="1475656"/>
            <a:ext cx="5828147" cy="681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72" y="0"/>
            <a:ext cx="5829300" cy="1524000"/>
          </a:xfrm>
        </p:spPr>
        <p:txBody>
          <a:bodyPr/>
          <a:lstStyle/>
          <a:p>
            <a:pPr algn="ctr"/>
            <a:r>
              <a:rPr lang="en-IE" dirty="0" smtClean="0"/>
              <a:t>Development of </a:t>
            </a:r>
            <a:br>
              <a:rPr lang="en-IE" dirty="0" smtClean="0"/>
            </a:br>
            <a:r>
              <a:rPr lang="en-IE" dirty="0" smtClean="0"/>
              <a:t>Wet Chemical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20688" y="1619672"/>
            <a:ext cx="5829300" cy="2857624"/>
          </a:xfrm>
        </p:spPr>
        <p:txBody>
          <a:bodyPr/>
          <a:lstStyle/>
          <a:p>
            <a:r>
              <a:rPr lang="en-IE" b="1" dirty="0" smtClean="0">
                <a:latin typeface="Calibri" pitchFamily="34" charset="0"/>
              </a:rPr>
              <a:t>Innovation in commercial food preparation techniques e.g.</a:t>
            </a:r>
          </a:p>
          <a:p>
            <a:pPr lvl="1">
              <a:buNone/>
            </a:pPr>
            <a:r>
              <a:rPr lang="en-IE" dirty="0" smtClean="0">
                <a:latin typeface="Calibri" pitchFamily="34" charset="0"/>
              </a:rPr>
              <a:t>	Vegetable cooking oils.</a:t>
            </a:r>
          </a:p>
          <a:p>
            <a:pPr lvl="1">
              <a:buNone/>
            </a:pPr>
            <a:r>
              <a:rPr lang="en-IE" dirty="0" smtClean="0">
                <a:latin typeface="Calibri" pitchFamily="34" charset="0"/>
              </a:rPr>
              <a:t>	Energy efficient appliances.</a:t>
            </a:r>
          </a:p>
          <a:p>
            <a:pPr lvl="1">
              <a:buNone/>
            </a:pPr>
            <a:r>
              <a:rPr lang="en-IE" dirty="0" smtClean="0">
                <a:latin typeface="Calibri" pitchFamily="34" charset="0"/>
              </a:rPr>
              <a:t>	Leading to; Increased fire losses, failure of ‘BC’ dry chemical.</a:t>
            </a:r>
            <a:endParaRPr lang="en-IE" dirty="0">
              <a:latin typeface="Calibri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20688" y="4211960"/>
            <a:ext cx="5829300" cy="136815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I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In Nov 1994 </a:t>
            </a:r>
            <a:r>
              <a:rPr lang="en-IE" sz="2800" b="1" dirty="0">
                <a:latin typeface="Calibri" pitchFamily="34" charset="0"/>
              </a:rPr>
              <a:t>U</a:t>
            </a:r>
            <a:r>
              <a:rPr kumimoji="0" lang="en-I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L launched UL300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	“Fire Testing of Fire Extinguishing Systems</a:t>
            </a:r>
            <a:r>
              <a:rPr kumimoji="0" lang="en-I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for Protection of Restaurant Cooking Areas”</a:t>
            </a:r>
            <a:endParaRPr kumimoji="0" lang="en-IE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2696" y="6012160"/>
            <a:ext cx="5829300" cy="2376264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lang="en-IE" sz="2600" b="1" dirty="0">
                <a:latin typeface="Calibri" pitchFamily="34" charset="0"/>
              </a:rPr>
              <a:t>U</a:t>
            </a:r>
            <a:r>
              <a:rPr kumimoji="0" lang="en-IE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L300 considers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	Cooking Appliance</a:t>
            </a:r>
            <a:r>
              <a:rPr kumimoji="0" lang="en-I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Design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lang="en-IE" sz="2400" baseline="0" dirty="0">
                <a:latin typeface="Calibri" pitchFamily="34" charset="0"/>
              </a:rPr>
              <a:t>	</a:t>
            </a:r>
            <a:r>
              <a:rPr lang="en-IE" sz="2400" baseline="0" dirty="0" smtClean="0">
                <a:latin typeface="Calibri" pitchFamily="34" charset="0"/>
              </a:rPr>
              <a:t>Cooking</a:t>
            </a:r>
            <a:r>
              <a:rPr lang="en-IE" sz="2400" dirty="0" smtClean="0">
                <a:latin typeface="Calibri" pitchFamily="34" charset="0"/>
              </a:rPr>
              <a:t> agent ignition characteristics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lang="en-IE" sz="2400" dirty="0">
                <a:latin typeface="Calibri" pitchFamily="34" charset="0"/>
              </a:rPr>
              <a:t>	</a:t>
            </a:r>
            <a:r>
              <a:rPr lang="en-IE" sz="2400" dirty="0" smtClean="0">
                <a:latin typeface="Calibri" pitchFamily="34" charset="0"/>
              </a:rPr>
              <a:t>Worst case scenarios</a:t>
            </a:r>
          </a:p>
          <a:p>
            <a:pPr marL="548640" marR="0" lvl="1" indent="-228600" algn="l" defTabSz="914400" rtl="0" eaLnBrk="1" fontAlgn="auto" latinLnBrk="0" hangingPunct="1">
              <a:lnSpc>
                <a:spcPct val="100000"/>
              </a:lnSpc>
              <a:spcBef>
                <a:spcPts val="37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	Plenum</a:t>
            </a:r>
            <a:r>
              <a:rPr kumimoji="0" lang="en-I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</a:rPr>
              <a:t> Hood and Duct (existing standard</a:t>
            </a:r>
            <a:r>
              <a:rPr kumimoji="0" lang="en-IE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en-IE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1404</TotalTime>
  <Words>1553</Words>
  <Application>Microsoft Office PowerPoint</Application>
  <PresentationFormat>On-screen Show (4:3)</PresentationFormat>
  <Paragraphs>299</Paragraphs>
  <Slides>56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Equity</vt:lpstr>
      <vt:lpstr>Presentation  to  AIRM Technical Session</vt:lpstr>
      <vt:lpstr>???</vt:lpstr>
      <vt:lpstr>PowerPoint Presentation</vt:lpstr>
      <vt:lpstr>PowerPoint Presentation</vt:lpstr>
      <vt:lpstr>PowerPoint Presentation</vt:lpstr>
      <vt:lpstr>Understanding the Hazards</vt:lpstr>
      <vt:lpstr>PowerPoint Presentation</vt:lpstr>
      <vt:lpstr>What you do not see</vt:lpstr>
      <vt:lpstr>Development of  Wet Chemical</vt:lpstr>
      <vt:lpstr>Classification of Fire  </vt:lpstr>
      <vt:lpstr>Suitability of Fire Fighting Equipment</vt:lpstr>
      <vt:lpstr>Suitability of Fire Fighting Equipment</vt:lpstr>
      <vt:lpstr>Suitability of Fire Fighting Equipment</vt:lpstr>
      <vt:lpstr>Origin and development of                      standards</vt:lpstr>
      <vt:lpstr>Origin and Development of Standards (Commercial cooking operations)</vt:lpstr>
      <vt:lpstr>Standards</vt:lpstr>
      <vt:lpstr>Guidance</vt:lpstr>
      <vt:lpstr>Fire Protection of Commercial Cooking Operations</vt:lpstr>
      <vt:lpstr>Fire Protection of Commercial Cooking Operations</vt:lpstr>
      <vt:lpstr>Fire Protection of Commercial Cooking Operations</vt:lpstr>
      <vt:lpstr>Fire Protection of Commercial Cooking Operations</vt:lpstr>
      <vt:lpstr>Fire Protection of Commercial Cooking Operations</vt:lpstr>
      <vt:lpstr>Fire Protection of Commercial Cooking Operations</vt:lpstr>
      <vt:lpstr>Fire Protection of Commercial Cooking Operations</vt:lpstr>
      <vt:lpstr>Fire Protection of Commercial Cooking Operations</vt:lpstr>
      <vt:lpstr>Myths Associated with Wet Chemical Systems</vt:lpstr>
      <vt:lpstr>Fire Extinguishing Systems Two Types</vt:lpstr>
      <vt:lpstr>Fire Extinguishing Systems Two Types</vt:lpstr>
      <vt:lpstr>Fire Extinguishing Systems Two Types</vt:lpstr>
      <vt:lpstr>Fire Extinguishing Systems Two Types</vt:lpstr>
      <vt:lpstr>Fire Protection of Commercial Operations</vt:lpstr>
      <vt:lpstr>Fire Extinguishing Systems Nozzle Placement (Extract)</vt:lpstr>
      <vt:lpstr>Fire Extinguishing Systems  Detection  </vt:lpstr>
      <vt:lpstr>Fire Extinguishing Systems  Nozzle Placement (Appliance)</vt:lpstr>
      <vt:lpstr>Fire Extinguishing Systems Maintenance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Conclusion: Hazards:</vt:lpstr>
      <vt:lpstr> Other Factors:</vt:lpstr>
      <vt:lpstr> Other Factors:</vt:lpstr>
      <vt:lpstr> Fire Containment Theory  Assumptions:</vt:lpstr>
      <vt:lpstr>      Other Factors</vt:lpstr>
      <vt:lpstr>      Conclusions  cont’d</vt:lpstr>
      <vt:lpstr>Thank You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to  AIRM Technical Session</dc:title>
  <dc:creator>Marie</dc:creator>
  <cp:lastModifiedBy>Kelly,Jason</cp:lastModifiedBy>
  <cp:revision>57</cp:revision>
  <dcterms:created xsi:type="dcterms:W3CDTF">2013-11-10T09:47:47Z</dcterms:created>
  <dcterms:modified xsi:type="dcterms:W3CDTF">2014-01-21T12:22:27Z</dcterms:modified>
</cp:coreProperties>
</file>