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fntdata" ContentType="application/x-fontdata"/>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4"/>
  </p:notesMasterIdLst>
  <p:sldIdLst>
    <p:sldId id="521" r:id="rId2"/>
    <p:sldId id="524" r:id="rId3"/>
    <p:sldId id="551" r:id="rId4"/>
    <p:sldId id="558" r:id="rId5"/>
    <p:sldId id="559" r:id="rId6"/>
    <p:sldId id="560" r:id="rId7"/>
    <p:sldId id="532" r:id="rId8"/>
    <p:sldId id="526" r:id="rId9"/>
    <p:sldId id="563" r:id="rId10"/>
    <p:sldId id="536" r:id="rId11"/>
    <p:sldId id="564" r:id="rId12"/>
    <p:sldId id="570" r:id="rId13"/>
    <p:sldId id="585" r:id="rId14"/>
    <p:sldId id="584" r:id="rId15"/>
    <p:sldId id="582" r:id="rId16"/>
    <p:sldId id="583" r:id="rId17"/>
    <p:sldId id="568" r:id="rId18"/>
    <p:sldId id="565" r:id="rId19"/>
    <p:sldId id="567" r:id="rId20"/>
    <p:sldId id="556" r:id="rId21"/>
    <p:sldId id="566" r:id="rId22"/>
    <p:sldId id="579" r:id="rId23"/>
    <p:sldId id="580" r:id="rId24"/>
    <p:sldId id="573" r:id="rId25"/>
    <p:sldId id="548" r:id="rId26"/>
    <p:sldId id="572" r:id="rId27"/>
    <p:sldId id="577" r:id="rId28"/>
    <p:sldId id="576" r:id="rId29"/>
    <p:sldId id="578" r:id="rId30"/>
    <p:sldId id="581" r:id="rId31"/>
    <p:sldId id="557" r:id="rId32"/>
    <p:sldId id="393" r:id="rId33"/>
  </p:sldIdLst>
  <p:sldSz cx="9144000" cy="6858000" type="screen4x3"/>
  <p:notesSz cx="6669088" cy="9926638"/>
  <p:embeddedFontLst>
    <p:embeddedFont>
      <p:font typeface="Times" panose="02020603050405020304" pitchFamily="18" charset="0"/>
      <p:regular r:id="rId35"/>
      <p:bold r:id="rId36"/>
      <p:italic r:id="rId37"/>
      <p:boldItalic r:id="rId38"/>
    </p:embeddedFont>
    <p:embeddedFont>
      <p:font typeface="ＭＳ Ｐゴシック" panose="020B0600070205080204" pitchFamily="34" charset="-128"/>
      <p:regular r:id="rId39"/>
    </p:embeddedFont>
  </p:embeddedFontLst>
  <p:defaultTextStyle>
    <a:defPPr>
      <a:defRPr lang="en-GB"/>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B030D"/>
    <a:srgbClr val="00589A"/>
    <a:srgbClr val="E8E6DC"/>
    <a:srgbClr val="E6E0EC"/>
    <a:srgbClr val="5A2D7F"/>
    <a:srgbClr val="B40084"/>
    <a:srgbClr val="0065B0"/>
    <a:srgbClr val="FFC305"/>
    <a:srgbClr val="FFC91D"/>
    <a:srgbClr val="9C81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5306" autoAdjust="0"/>
    <p:restoredTop sz="65755" autoAdjust="0"/>
  </p:normalViewPr>
  <p:slideViewPr>
    <p:cSldViewPr snapToGrid="0" snapToObjects="1">
      <p:cViewPr>
        <p:scale>
          <a:sx n="130" d="100"/>
          <a:sy n="130" d="100"/>
        </p:scale>
        <p:origin x="-102" y="-168"/>
      </p:cViewPr>
      <p:guideLst>
        <p:guide orient="horz" pos="1048"/>
        <p:guide orient="horz" pos="703"/>
        <p:guide pos="2880"/>
        <p:guide pos="2203"/>
        <p:guide pos="2271"/>
        <p:guide pos="24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snapToGrid="0" snapToObjects="1">
      <p:cViewPr>
        <p:scale>
          <a:sx n="100" d="100"/>
          <a:sy n="100" d="100"/>
        </p:scale>
        <p:origin x="-3612" y="156"/>
      </p:cViewPr>
      <p:guideLst>
        <p:guide orient="horz" pos="3126"/>
        <p:guide pos="210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bwMode="auto">
          <a:xfrm>
            <a:off x="0" y="0"/>
            <a:ext cx="2889938"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GB"/>
          </a:p>
        </p:txBody>
      </p:sp>
      <p:sp>
        <p:nvSpPr>
          <p:cNvPr id="33795" name="Rectangle 3"/>
          <p:cNvSpPr>
            <a:spLocks noGrp="1" noChangeArrowheads="1"/>
          </p:cNvSpPr>
          <p:nvPr>
            <p:ph type="dt" idx="1"/>
          </p:nvPr>
        </p:nvSpPr>
        <p:spPr bwMode="auto">
          <a:xfrm>
            <a:off x="3777607" y="0"/>
            <a:ext cx="2889938"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fld id="{82F1E40E-9F2F-4557-94E0-9C4FA666AFD1}" type="datetimeFigureOut">
              <a:rPr lang="en-GB"/>
              <a:pPr>
                <a:defRPr/>
              </a:pPr>
              <a:t>11/11/2014</a:t>
            </a:fld>
            <a:endParaRPr lang="en-GB"/>
          </a:p>
        </p:txBody>
      </p:sp>
      <p:sp>
        <p:nvSpPr>
          <p:cNvPr id="25604" name="Rectangle 4"/>
          <p:cNvSpPr>
            <a:spLocks noGrp="1" noRot="1" noChangeAspect="1" noChangeArrowheads="1" noTextEdit="1"/>
          </p:cNvSpPr>
          <p:nvPr>
            <p:ph type="sldImg" idx="2"/>
          </p:nvPr>
        </p:nvSpPr>
        <p:spPr bwMode="auto">
          <a:xfrm>
            <a:off x="854075" y="744538"/>
            <a:ext cx="4960938" cy="3722687"/>
          </a:xfrm>
          <a:prstGeom prst="rect">
            <a:avLst/>
          </a:prstGeom>
          <a:noFill/>
          <a:ln w="9525">
            <a:solidFill>
              <a:srgbClr val="000000"/>
            </a:solidFill>
            <a:miter lim="800000"/>
            <a:headEnd/>
            <a:tailEnd/>
          </a:ln>
        </p:spPr>
      </p:sp>
      <p:sp>
        <p:nvSpPr>
          <p:cNvPr id="33797" name="Rectangle 5"/>
          <p:cNvSpPr>
            <a:spLocks noGrp="1" noChangeArrowheads="1"/>
          </p:cNvSpPr>
          <p:nvPr>
            <p:ph type="body" sz="quarter" idx="3"/>
          </p:nvPr>
        </p:nvSpPr>
        <p:spPr bwMode="auto">
          <a:xfrm>
            <a:off x="666909" y="4715153"/>
            <a:ext cx="533527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3798" name="Rectangle 6"/>
          <p:cNvSpPr>
            <a:spLocks noGrp="1" noChangeArrowheads="1"/>
          </p:cNvSpPr>
          <p:nvPr>
            <p:ph type="ftr" sz="quarter" idx="4"/>
          </p:nvPr>
        </p:nvSpPr>
        <p:spPr bwMode="auto">
          <a:xfrm>
            <a:off x="0" y="9428583"/>
            <a:ext cx="2889938"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GB"/>
          </a:p>
        </p:txBody>
      </p:sp>
      <p:sp>
        <p:nvSpPr>
          <p:cNvPr id="33799" name="Rectangle 7"/>
          <p:cNvSpPr>
            <a:spLocks noGrp="1" noChangeArrowheads="1"/>
          </p:cNvSpPr>
          <p:nvPr>
            <p:ph type="sldNum" sz="quarter" idx="5"/>
          </p:nvPr>
        </p:nvSpPr>
        <p:spPr bwMode="auto">
          <a:xfrm>
            <a:off x="3777607" y="9428583"/>
            <a:ext cx="2889938"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6420E8BD-0044-4874-97DC-EE26218951A8}" type="slidenum">
              <a:rPr lang="en-GB"/>
              <a:pPr>
                <a:defRPr/>
              </a:pPr>
              <a:t>‹#›</a:t>
            </a:fld>
            <a:endParaRPr lang="en-GB"/>
          </a:p>
        </p:txBody>
      </p:sp>
    </p:spTree>
    <p:extLst>
      <p:ext uri="{BB962C8B-B14F-4D97-AF65-F5344CB8AC3E}">
        <p14:creationId xmlns:p14="http://schemas.microsoft.com/office/powerpoint/2010/main" val="3762384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hsa.ie/"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Title Slide</a:t>
            </a:r>
          </a:p>
          <a:p>
            <a:endParaRPr lang="en-GB" dirty="0" smtClean="0"/>
          </a:p>
          <a:p>
            <a:r>
              <a:rPr lang="en-GB" dirty="0" smtClean="0"/>
              <a:t>Who am I?</a:t>
            </a:r>
            <a:endParaRPr lang="en-GB" dirty="0"/>
          </a:p>
        </p:txBody>
      </p:sp>
      <p:sp>
        <p:nvSpPr>
          <p:cNvPr id="4" name="Slide Number Placeholder 3"/>
          <p:cNvSpPr>
            <a:spLocks noGrp="1"/>
          </p:cNvSpPr>
          <p:nvPr>
            <p:ph type="sldNum" sz="quarter" idx="10"/>
          </p:nvPr>
        </p:nvSpPr>
        <p:spPr/>
        <p:txBody>
          <a:bodyPr/>
          <a:lstStyle/>
          <a:p>
            <a:pPr>
              <a:defRPr/>
            </a:pPr>
            <a:fld id="{6420E8BD-0044-4874-97DC-EE26218951A8}" type="slidenum">
              <a:rPr lang="en-GB" smtClean="0"/>
              <a:pPr>
                <a:defRPr/>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Typical items to which REG 52 applies</a:t>
            </a:r>
          </a:p>
          <a:p>
            <a:endParaRPr lang="en-GB" dirty="0" smtClean="0"/>
          </a:p>
          <a:p>
            <a:r>
              <a:rPr lang="en-GB" dirty="0" smtClean="0"/>
              <a:t>Is it used to raise goods or persons?</a:t>
            </a:r>
            <a:endParaRPr lang="en-GB" dirty="0"/>
          </a:p>
        </p:txBody>
      </p:sp>
      <p:sp>
        <p:nvSpPr>
          <p:cNvPr id="4" name="Slide Number Placeholder 3"/>
          <p:cNvSpPr>
            <a:spLocks noGrp="1"/>
          </p:cNvSpPr>
          <p:nvPr>
            <p:ph type="sldNum" sz="quarter" idx="10"/>
          </p:nvPr>
        </p:nvSpPr>
        <p:spPr/>
        <p:txBody>
          <a:bodyPr/>
          <a:lstStyle/>
          <a:p>
            <a:pPr>
              <a:defRPr/>
            </a:pPr>
            <a:fld id="{6420E8BD-0044-4874-97DC-EE26218951A8}" type="slidenum">
              <a:rPr lang="en-GB" smtClean="0"/>
              <a:pPr>
                <a:defRPr/>
              </a:pPr>
              <a:t>10</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p:spPr>
        <p:txBody>
          <a:bodyPr/>
          <a:lstStyle/>
          <a:p>
            <a:r>
              <a:rPr lang="en-US" dirty="0" smtClean="0"/>
              <a:t>REG 53 covers reporting requirements.</a:t>
            </a:r>
          </a:p>
          <a:p>
            <a:endParaRPr lang="en-US" dirty="0" smtClean="0"/>
          </a:p>
          <a:p>
            <a:r>
              <a:rPr lang="en-US" dirty="0" smtClean="0"/>
              <a:t>Separate from maintenance</a:t>
            </a:r>
          </a:p>
          <a:p>
            <a:endParaRPr lang="en-US" dirty="0" smtClean="0"/>
          </a:p>
          <a:p>
            <a:r>
              <a:rPr lang="en-US" dirty="0" smtClean="0"/>
              <a:t>Details on report</a:t>
            </a:r>
          </a:p>
          <a:p>
            <a:endParaRPr lang="en-US" dirty="0" smtClean="0"/>
          </a:p>
          <a:p>
            <a:r>
              <a:rPr lang="en-US" dirty="0" smtClean="0"/>
              <a:t>Report must reflect the condition found (repairs at time still included)</a:t>
            </a:r>
          </a:p>
          <a:p>
            <a:endParaRPr lang="en-US" dirty="0" smtClean="0"/>
          </a:p>
          <a:p>
            <a:r>
              <a:rPr lang="en-US" dirty="0" smtClean="0"/>
              <a:t>Handwritten report of serious defects</a:t>
            </a:r>
          </a:p>
          <a:p>
            <a:endParaRPr lang="en-US" dirty="0" smtClean="0"/>
          </a:p>
          <a:p>
            <a:r>
              <a:rPr lang="en-US" dirty="0" smtClean="0"/>
              <a:t>Immediate defects – copy to HSA within 20 days.  We have no choice in this!</a:t>
            </a:r>
          </a:p>
          <a:p>
            <a:endParaRPr lang="en-US" dirty="0" smtClean="0"/>
          </a:p>
          <a:p>
            <a:r>
              <a:rPr lang="en-US" dirty="0" smtClean="0"/>
              <a:t>Register – RSA </a:t>
            </a:r>
            <a:r>
              <a:rPr lang="en-US" dirty="0" err="1" smtClean="0"/>
              <a:t>eReport</a:t>
            </a:r>
            <a:r>
              <a:rPr lang="en-US" dirty="0" smtClean="0"/>
              <a:t> is ideal</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p:spPr>
        <p:txBody>
          <a:bodyPr/>
          <a:lstStyle/>
          <a:p>
            <a:r>
              <a:rPr lang="en-US" dirty="0" smtClean="0">
                <a:ea typeface="ＭＳ Ｐゴシック"/>
              </a:rPr>
              <a:t>Special mention for lifts…</a:t>
            </a:r>
          </a:p>
          <a:p>
            <a:endParaRPr lang="en-US" dirty="0" smtClean="0">
              <a:ea typeface="ＭＳ Ｐゴシック"/>
            </a:endParaRPr>
          </a:p>
          <a:p>
            <a:r>
              <a:rPr lang="en-US" dirty="0" smtClean="0">
                <a:ea typeface="ＭＳ Ｐゴシック"/>
              </a:rPr>
              <a:t>Inspection &amp; Maintenance – Service Contract</a:t>
            </a:r>
          </a:p>
          <a:p>
            <a:endParaRPr lang="en-US" dirty="0" smtClean="0">
              <a:ea typeface="ＭＳ Ｐゴシック"/>
            </a:endParaRPr>
          </a:p>
          <a:p>
            <a:r>
              <a:rPr lang="en-US" dirty="0" smtClean="0">
                <a:ea typeface="ＭＳ Ｐゴシック"/>
              </a:rPr>
              <a:t>Thorough Examination – In addition to service contract</a:t>
            </a:r>
          </a:p>
          <a:p>
            <a:endParaRPr lang="en-US" dirty="0" smtClean="0">
              <a:ea typeface="ＭＳ Ｐゴシック"/>
            </a:endParaRPr>
          </a:p>
          <a:p>
            <a:r>
              <a:rPr lang="en-US" dirty="0" smtClean="0">
                <a:ea typeface="ＭＳ Ｐゴシック"/>
              </a:rPr>
              <a:t>Discuss Independence of Competent Person…</a:t>
            </a:r>
          </a:p>
          <a:p>
            <a:endParaRPr lang="en-US" dirty="0" smtClean="0">
              <a:ea typeface="ＭＳ Ｐゴシック"/>
            </a:endParaRPr>
          </a:p>
          <a:p>
            <a:r>
              <a:rPr lang="en-US" dirty="0" smtClean="0">
                <a:ea typeface="ＭＳ Ｐゴシック"/>
              </a:rPr>
              <a:t>Have they got the qualifications &amp; experience to identify &amp; assess defects?</a:t>
            </a:r>
          </a:p>
          <a:p>
            <a:r>
              <a:rPr lang="en-US" dirty="0" smtClean="0">
                <a:ea typeface="ＭＳ Ｐゴシック"/>
              </a:rPr>
              <a:t>Are they kept separate from maintenance?</a:t>
            </a:r>
          </a:p>
          <a:p>
            <a:r>
              <a:rPr lang="en-US" dirty="0" smtClean="0">
                <a:ea typeface="ＭＳ Ｐゴシック"/>
              </a:rPr>
              <a:t>Have they full freedom to report?</a:t>
            </a:r>
          </a:p>
          <a:p>
            <a:r>
              <a:rPr lang="en-US" dirty="0" smtClean="0">
                <a:ea typeface="ＭＳ Ｐゴシック"/>
              </a:rPr>
              <a:t>Are they reporting on their own standard of maintenance?</a:t>
            </a:r>
          </a:p>
          <a:p>
            <a:r>
              <a:rPr lang="en-US" dirty="0" smtClean="0">
                <a:ea typeface="ＭＳ Ｐゴシック"/>
              </a:rPr>
              <a:t>Are they producing an acceptable report?  Prescribed particulars?</a:t>
            </a:r>
          </a:p>
          <a:p>
            <a:r>
              <a:rPr lang="en-US" dirty="0" smtClean="0">
                <a:ea typeface="ＭＳ Ｐゴシック"/>
              </a:rPr>
              <a:t>Have they full freedom to report to HSA?</a:t>
            </a:r>
          </a:p>
          <a:p>
            <a:endParaRPr lang="en-US" dirty="0" smtClean="0">
              <a:ea typeface="ＭＳ Ｐゴシック"/>
            </a:endParaRPr>
          </a:p>
          <a:p>
            <a:endParaRPr lang="en-US" dirty="0" smtClean="0">
              <a:ea typeface="ＭＳ Ｐゴシック"/>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p:spPr>
        <p:txBody>
          <a:bodyPr/>
          <a:lstStyle/>
          <a:p>
            <a:r>
              <a:rPr lang="en-US" dirty="0" smtClean="0">
                <a:ea typeface="ＭＳ Ｐゴシック"/>
              </a:rPr>
              <a:t>3 Safety Alerts on lifts issued by HSA in last few years following accidents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p:spPr>
        <p:txBody>
          <a:bodyPr/>
          <a:lstStyle/>
          <a:p>
            <a:r>
              <a:rPr lang="en-US" dirty="0" smtClean="0">
                <a:ea typeface="ＭＳ Ｐゴシック"/>
              </a:rPr>
              <a:t>All 3 Alerts express the need for Thorough Exams to be completed  and for these to be kept separate from maintenance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p:spPr>
        <p:txBody>
          <a:bodyPr/>
          <a:lstStyle/>
          <a:p>
            <a:r>
              <a:rPr lang="en-US" dirty="0" smtClean="0">
                <a:ea typeface="ＭＳ Ｐゴシック"/>
              </a:rPr>
              <a:t>We are all preparing for the ‘day in court’.  </a:t>
            </a:r>
          </a:p>
          <a:p>
            <a:r>
              <a:rPr lang="en-US" dirty="0" smtClean="0">
                <a:ea typeface="ＭＳ Ｐゴシック"/>
              </a:rPr>
              <a:t>Will the inspection body be able to prove their competence and that of their surveyor?</a:t>
            </a:r>
          </a:p>
          <a:p>
            <a:r>
              <a:rPr lang="en-US" dirty="0" smtClean="0">
                <a:ea typeface="ＭＳ Ｐゴシック"/>
              </a:rPr>
              <a:t>Companies fully accredited to…ISO/IEC 17020 </a:t>
            </a:r>
            <a:r>
              <a:rPr lang="en-GB" dirty="0" smtClean="0"/>
              <a:t>Requirements for the operation of various types of bodies performing inspection should be able to. </a:t>
            </a:r>
          </a:p>
          <a:p>
            <a:r>
              <a:rPr lang="en-US" dirty="0" smtClean="0">
                <a:ea typeface="ＭＳ Ｐゴシック"/>
              </a:rPr>
              <a:t> </a:t>
            </a:r>
          </a:p>
          <a:p>
            <a:r>
              <a:rPr lang="en-US" dirty="0" smtClean="0">
                <a:ea typeface="ＭＳ Ｐゴシック"/>
              </a:rPr>
              <a:t>Does the report include all of the prescribed particulars?</a:t>
            </a:r>
          </a:p>
          <a:p>
            <a:endParaRPr lang="en-US" dirty="0" smtClean="0">
              <a:ea typeface="ＭＳ Ｐゴシック"/>
            </a:endParaRPr>
          </a:p>
          <a:p>
            <a:r>
              <a:rPr lang="en-US" dirty="0" smtClean="0">
                <a:ea typeface="ＭＳ Ｐゴシック"/>
              </a:rPr>
              <a:t>Discuss GA1 report.  Not mandatory report.  An example of a report that includes all of the prescribed particulars.  Not the only example.</a:t>
            </a:r>
          </a:p>
          <a:p>
            <a:endParaRPr lang="en-US" dirty="0" smtClean="0">
              <a:ea typeface="ＭＳ Ｐゴシック"/>
            </a:endParaRPr>
          </a:p>
          <a:p>
            <a:r>
              <a:rPr lang="en-US" dirty="0" smtClean="0">
                <a:ea typeface="ＭＳ Ｐゴシック"/>
              </a:rPr>
              <a:t>Are key parts of the Thorough Examination being delegated to the Employer.  Best example of this is an air receiver ‘thorough exam’ report which asks the client to test the safety valve.  This is part of the thorough examination.</a:t>
            </a:r>
          </a:p>
          <a:p>
            <a:endParaRPr lang="en-US" dirty="0" smtClean="0">
              <a:ea typeface="ＭＳ Ｐゴシック"/>
            </a:endParaRPr>
          </a:p>
          <a:p>
            <a:r>
              <a:rPr lang="en-US" dirty="0" smtClean="0">
                <a:ea typeface="ＭＳ Ｐゴシック"/>
              </a:rPr>
              <a:t>Are the inspections being carried out at the required intervals.  Sadly, not unusual in ROI for inspections to be 3,4,5 or even 6 months overdue.  This is not the same product as timely inspections and will not satisfy requirements under legislation if an accident or incident should occur.</a:t>
            </a:r>
          </a:p>
          <a:p>
            <a:endParaRPr lang="en-US" dirty="0" smtClean="0">
              <a:ea typeface="ＭＳ Ｐゴシック"/>
            </a:endParaRPr>
          </a:p>
          <a:p>
            <a:endParaRPr lang="en-US" dirty="0" smtClean="0">
              <a:ea typeface="ＭＳ Ｐゴシック"/>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p:spPr>
        <p:txBody>
          <a:bodyPr/>
          <a:lstStyle/>
          <a:p>
            <a:r>
              <a:rPr lang="en-US" dirty="0" err="1" smtClean="0">
                <a:ea typeface="ＭＳ Ｐゴシック"/>
              </a:rPr>
              <a:t>SAFed</a:t>
            </a:r>
            <a:r>
              <a:rPr lang="en-US" dirty="0" smtClean="0">
                <a:ea typeface="ＭＳ Ｐゴシック"/>
              </a:rPr>
              <a:t> is The Safety Assessment Federation.</a:t>
            </a:r>
          </a:p>
          <a:p>
            <a:r>
              <a:rPr lang="en-US" dirty="0" smtClean="0">
                <a:ea typeface="ＭＳ Ｐゴシック"/>
              </a:rPr>
              <a:t>Umbrella group for mainstream inspection bodies.</a:t>
            </a:r>
          </a:p>
          <a:p>
            <a:endParaRPr lang="en-US" dirty="0" smtClean="0">
              <a:ea typeface="ＭＳ Ｐゴシック"/>
            </a:endParaRPr>
          </a:p>
          <a:p>
            <a:r>
              <a:rPr lang="en-US" dirty="0" smtClean="0">
                <a:ea typeface="ＭＳ Ｐゴシック"/>
              </a:rPr>
              <a:t>Providing engineer surveyors for statutory inspection is an expensive business.</a:t>
            </a:r>
          </a:p>
          <a:p>
            <a:endParaRPr lang="en-US" dirty="0" smtClean="0">
              <a:ea typeface="ＭＳ Ｐゴシック"/>
            </a:endParaRPr>
          </a:p>
          <a:p>
            <a:r>
              <a:rPr lang="en-US" dirty="0" smtClean="0">
                <a:ea typeface="ＭＳ Ｐゴシック"/>
              </a:rPr>
              <a:t>Cost can be dramatically reduced by using under-qualified engineers and completing the inspections late (e.g. one lift exam per annum instead of two).  Neither will support you for that ‘day in court’</a:t>
            </a:r>
          </a:p>
          <a:p>
            <a:endParaRPr lang="en-US" dirty="0" smtClean="0">
              <a:ea typeface="ＭＳ Ｐゴシック"/>
            </a:endParaRPr>
          </a:p>
          <a:p>
            <a:r>
              <a:rPr lang="en-US" dirty="0" smtClean="0">
                <a:ea typeface="ＭＳ Ｐゴシック"/>
              </a:rPr>
              <a:t>Ask about timeliness.  Ask about the dates of the previous inspections.  Is the pattern every 9 months?  Every 12?  More?  </a:t>
            </a:r>
          </a:p>
          <a:p>
            <a:endParaRPr lang="en-US" dirty="0" smtClean="0">
              <a:ea typeface="ＭＳ Ｐゴシック"/>
            </a:endParaRPr>
          </a:p>
          <a:p>
            <a:r>
              <a:rPr lang="en-US" dirty="0" err="1" smtClean="0">
                <a:ea typeface="ＭＳ Ｐゴシック"/>
              </a:rPr>
              <a:t>Familiarise</a:t>
            </a:r>
            <a:r>
              <a:rPr lang="en-US" dirty="0" smtClean="0">
                <a:ea typeface="ＭＳ Ｐゴシック"/>
              </a:rPr>
              <a:t> yourself with some reports.</a:t>
            </a:r>
          </a:p>
          <a:p>
            <a:endParaRPr lang="en-US" dirty="0" smtClean="0">
              <a:ea typeface="ＭＳ Ｐゴシック"/>
            </a:endParaRPr>
          </a:p>
          <a:p>
            <a:r>
              <a:rPr lang="en-US" dirty="0" smtClean="0">
                <a:ea typeface="ＭＳ Ｐゴシック"/>
              </a:rPr>
              <a:t>Use an inspection body that offers transparency for Employer and Broker through a user-friendly electronic </a:t>
            </a:r>
            <a:r>
              <a:rPr lang="en-US" dirty="0" err="1" smtClean="0">
                <a:ea typeface="ＭＳ Ｐゴシック"/>
              </a:rPr>
              <a:t>reportng</a:t>
            </a:r>
            <a:r>
              <a:rPr lang="en-US" dirty="0" smtClean="0">
                <a:ea typeface="ＭＳ Ｐゴシック"/>
              </a:rPr>
              <a:t> tool.</a:t>
            </a:r>
          </a:p>
          <a:p>
            <a:endParaRPr lang="en-US" dirty="0" smtClean="0">
              <a:ea typeface="ＭＳ Ｐゴシック"/>
            </a:endParaRPr>
          </a:p>
          <a:p>
            <a:r>
              <a:rPr lang="en-US" dirty="0" smtClean="0">
                <a:ea typeface="ＭＳ Ｐゴシック"/>
              </a:rPr>
              <a:t>RSA </a:t>
            </a:r>
            <a:r>
              <a:rPr lang="en-US" dirty="0" err="1" smtClean="0">
                <a:ea typeface="ＭＳ Ｐゴシック"/>
              </a:rPr>
              <a:t>eReport</a:t>
            </a:r>
            <a:r>
              <a:rPr lang="en-US" dirty="0" smtClean="0">
                <a:ea typeface="ＭＳ Ｐゴシック"/>
              </a:rPr>
              <a:t> leads the industry.</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PART 10 (Introduced ‘by surprise’ on 1</a:t>
            </a:r>
            <a:r>
              <a:rPr lang="en-GB" baseline="30000" dirty="0" smtClean="0"/>
              <a:t>st</a:t>
            </a:r>
            <a:r>
              <a:rPr lang="en-GB" dirty="0" smtClean="0"/>
              <a:t> Jan 2012) covers the additional requirements (beyond REG 32) for Pressure Vessels </a:t>
            </a:r>
            <a:endParaRPr lang="en-GB" dirty="0"/>
          </a:p>
        </p:txBody>
      </p:sp>
      <p:sp>
        <p:nvSpPr>
          <p:cNvPr id="4" name="Slide Number Placeholder 3"/>
          <p:cNvSpPr>
            <a:spLocks noGrp="1"/>
          </p:cNvSpPr>
          <p:nvPr>
            <p:ph type="sldNum" sz="quarter" idx="10"/>
          </p:nvPr>
        </p:nvSpPr>
        <p:spPr/>
        <p:txBody>
          <a:bodyPr/>
          <a:lstStyle/>
          <a:p>
            <a:pPr>
              <a:defRPr/>
            </a:pPr>
            <a:fld id="{6420E8BD-0044-4874-97DC-EE26218951A8}" type="slidenum">
              <a:rPr lang="en-GB" smtClean="0"/>
              <a:pPr>
                <a:defRPr/>
              </a:pPr>
              <a:t>17</a:t>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p:spPr>
        <p:txBody>
          <a:bodyPr/>
          <a:lstStyle/>
          <a:p>
            <a:r>
              <a:rPr lang="en-US" dirty="0" smtClean="0"/>
              <a:t>No longer just ‘Factories’</a:t>
            </a:r>
          </a:p>
          <a:p>
            <a:endParaRPr lang="en-US" dirty="0" smtClean="0"/>
          </a:p>
          <a:p>
            <a:r>
              <a:rPr lang="en-US" dirty="0" smtClean="0"/>
              <a:t>No longer just ‘Steam &amp; Air’</a:t>
            </a:r>
          </a:p>
          <a:p>
            <a:endParaRPr lang="en-US" dirty="0" smtClean="0"/>
          </a:p>
          <a:p>
            <a:r>
              <a:rPr lang="en-US" dirty="0" smtClean="0"/>
              <a:t>Remember………ALL work equipment in ALL workplaces</a:t>
            </a:r>
          </a:p>
          <a:p>
            <a:endParaRPr lang="en-US" dirty="0" smtClean="0"/>
          </a:p>
          <a:p>
            <a:r>
              <a:rPr lang="en-US" dirty="0" smtClean="0"/>
              <a:t>Introduces concept of relevant fluid</a:t>
            </a:r>
          </a:p>
          <a:p>
            <a:endParaRPr lang="en-US" dirty="0" smtClean="0"/>
          </a:p>
          <a:p>
            <a:r>
              <a:rPr lang="en-US" dirty="0" smtClean="0"/>
              <a:t>Some exceptions………but not many.</a:t>
            </a: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p:spPr>
        <p:txBody>
          <a:bodyPr/>
          <a:lstStyle/>
          <a:p>
            <a:r>
              <a:rPr lang="en-US" dirty="0" smtClean="0"/>
              <a:t>Very similar to REG 52, PART 10 covers requirements from selection and installation through to periodic examinations</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kern="1200" dirty="0" smtClean="0">
                <a:solidFill>
                  <a:schemeClr val="tx1"/>
                </a:solidFill>
                <a:latin typeface="Arial" charset="0"/>
                <a:ea typeface="+mn-ea"/>
                <a:cs typeface="+mn-cs"/>
              </a:rPr>
              <a:t> </a:t>
            </a:r>
            <a:r>
              <a:rPr lang="en-GB" dirty="0" smtClean="0"/>
              <a:t>History and Heritage of Our Business</a:t>
            </a:r>
          </a:p>
          <a:p>
            <a:endParaRPr lang="en-GB" sz="1200" kern="1200" dirty="0" smtClean="0">
              <a:solidFill>
                <a:schemeClr val="tx1"/>
              </a:solidFill>
              <a:latin typeface="Arial" charset="0"/>
              <a:ea typeface="+mn-ea"/>
              <a:cs typeface="+mn-cs"/>
            </a:endParaRPr>
          </a:p>
          <a:p>
            <a:r>
              <a:rPr lang="en-GB" dirty="0" smtClean="0"/>
              <a:t>Overview of current business structure</a:t>
            </a:r>
            <a:endParaRPr lang="en-GB" sz="1200" kern="1200" dirty="0" smtClean="0">
              <a:solidFill>
                <a:schemeClr val="tx1"/>
              </a:solidFill>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6420E8BD-0044-4874-97DC-EE26218951A8}" type="slidenum">
              <a:rPr lang="en-GB" smtClean="0"/>
              <a:pPr>
                <a:defRPr/>
              </a:pPr>
              <a:t>2</a:t>
            </a:fld>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Some examples of relevant fluids.</a:t>
            </a:r>
          </a:p>
          <a:p>
            <a:endParaRPr lang="en-GB" dirty="0" smtClean="0"/>
          </a:p>
          <a:p>
            <a:r>
              <a:rPr lang="en-GB" dirty="0" smtClean="0"/>
              <a:t>Discuss typical uses.</a:t>
            </a:r>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6420E8BD-0044-4874-97DC-EE26218951A8}" type="slidenum">
              <a:rPr lang="en-GB" smtClean="0"/>
              <a:pPr>
                <a:defRPr/>
              </a:pPr>
              <a:t>20</a:t>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Some typical items which fall under Part 10.</a:t>
            </a:r>
          </a:p>
          <a:p>
            <a:endParaRPr lang="en-GB" dirty="0" smtClean="0"/>
          </a:p>
          <a:p>
            <a:r>
              <a:rPr lang="en-GB" dirty="0" smtClean="0"/>
              <a:t>Name a few of the items.</a:t>
            </a:r>
            <a:endParaRPr lang="en-GB" dirty="0"/>
          </a:p>
        </p:txBody>
      </p:sp>
      <p:sp>
        <p:nvSpPr>
          <p:cNvPr id="4" name="Slide Number Placeholder 3"/>
          <p:cNvSpPr>
            <a:spLocks noGrp="1"/>
          </p:cNvSpPr>
          <p:nvPr>
            <p:ph type="sldNum" sz="quarter" idx="10"/>
          </p:nvPr>
        </p:nvSpPr>
        <p:spPr/>
        <p:txBody>
          <a:bodyPr/>
          <a:lstStyle/>
          <a:p>
            <a:pPr>
              <a:defRPr/>
            </a:pPr>
            <a:fld id="{6420E8BD-0044-4874-97DC-EE26218951A8}" type="slidenum">
              <a:rPr lang="en-GB" smtClean="0"/>
              <a:pPr>
                <a:defRPr/>
              </a:pPr>
              <a:t>21</a:t>
            </a:fld>
            <a:endParaRPr lang="en-GB"/>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Some typical items which fall under Part 10.</a:t>
            </a:r>
          </a:p>
          <a:p>
            <a:endParaRPr lang="en-GB" dirty="0" smtClean="0"/>
          </a:p>
          <a:p>
            <a:r>
              <a:rPr lang="en-GB" dirty="0" smtClean="0"/>
              <a:t>Name a few of the items.</a:t>
            </a:r>
          </a:p>
          <a:p>
            <a:endParaRPr lang="en-GB" dirty="0"/>
          </a:p>
        </p:txBody>
      </p:sp>
      <p:sp>
        <p:nvSpPr>
          <p:cNvPr id="4" name="Slide Number Placeholder 3"/>
          <p:cNvSpPr>
            <a:spLocks noGrp="1"/>
          </p:cNvSpPr>
          <p:nvPr>
            <p:ph type="sldNum" sz="quarter" idx="10"/>
          </p:nvPr>
        </p:nvSpPr>
        <p:spPr/>
        <p:txBody>
          <a:bodyPr/>
          <a:lstStyle/>
          <a:p>
            <a:pPr>
              <a:defRPr/>
            </a:pPr>
            <a:fld id="{6420E8BD-0044-4874-97DC-EE26218951A8}" type="slidenum">
              <a:rPr lang="en-GB" smtClean="0"/>
              <a:pPr>
                <a:defRPr/>
              </a:pPr>
              <a:t>22</a:t>
            </a:fld>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Pressure vessels do fail and when they do, they cause a lot of damage due to the Stored Pressure Energy they contain.</a:t>
            </a:r>
            <a:endParaRPr lang="en-GB" dirty="0"/>
          </a:p>
        </p:txBody>
      </p:sp>
      <p:sp>
        <p:nvSpPr>
          <p:cNvPr id="4" name="Slide Number Placeholder 3"/>
          <p:cNvSpPr>
            <a:spLocks noGrp="1"/>
          </p:cNvSpPr>
          <p:nvPr>
            <p:ph type="sldNum" sz="quarter" idx="10"/>
          </p:nvPr>
        </p:nvSpPr>
        <p:spPr/>
        <p:txBody>
          <a:bodyPr/>
          <a:lstStyle/>
          <a:p>
            <a:pPr>
              <a:defRPr/>
            </a:pPr>
            <a:fld id="{6420E8BD-0044-4874-97DC-EE26218951A8}" type="slidenum">
              <a:rPr lang="en-GB" smtClean="0"/>
              <a:pPr>
                <a:defRPr/>
              </a:pPr>
              <a:t>23</a:t>
            </a:fld>
            <a:endParaRPr lang="en-GB"/>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6420E8BD-0044-4874-97DC-EE26218951A8}" type="slidenum">
              <a:rPr lang="en-GB" smtClean="0"/>
              <a:pPr>
                <a:defRPr/>
              </a:pPr>
              <a:t>24</a:t>
            </a:fld>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Coffee boiler in </a:t>
            </a:r>
            <a:r>
              <a:rPr lang="en-GB" dirty="0" err="1" smtClean="0"/>
              <a:t>Sainsburys</a:t>
            </a:r>
            <a:r>
              <a:rPr lang="en-GB" dirty="0" smtClean="0"/>
              <a:t>, UK.  Several customers and staff injured.</a:t>
            </a:r>
            <a:endParaRPr lang="en-GB" dirty="0"/>
          </a:p>
        </p:txBody>
      </p:sp>
      <p:sp>
        <p:nvSpPr>
          <p:cNvPr id="4" name="Slide Number Placeholder 3"/>
          <p:cNvSpPr>
            <a:spLocks noGrp="1"/>
          </p:cNvSpPr>
          <p:nvPr>
            <p:ph type="sldNum" sz="quarter" idx="10"/>
          </p:nvPr>
        </p:nvSpPr>
        <p:spPr/>
        <p:txBody>
          <a:bodyPr/>
          <a:lstStyle/>
          <a:p>
            <a:pPr>
              <a:defRPr/>
            </a:pPr>
            <a:fld id="{6420E8BD-0044-4874-97DC-EE26218951A8}" type="slidenum">
              <a:rPr lang="en-GB" smtClean="0"/>
              <a:pPr>
                <a:defRPr/>
              </a:pPr>
              <a:t>25</a:t>
            </a:fld>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Cement tanker with a Co Offaly registration</a:t>
            </a:r>
            <a:endParaRPr lang="en-GB" dirty="0"/>
          </a:p>
        </p:txBody>
      </p:sp>
      <p:sp>
        <p:nvSpPr>
          <p:cNvPr id="4" name="Slide Number Placeholder 3"/>
          <p:cNvSpPr>
            <a:spLocks noGrp="1"/>
          </p:cNvSpPr>
          <p:nvPr>
            <p:ph type="sldNum" sz="quarter" idx="10"/>
          </p:nvPr>
        </p:nvSpPr>
        <p:spPr/>
        <p:txBody>
          <a:bodyPr/>
          <a:lstStyle/>
          <a:p>
            <a:pPr>
              <a:defRPr/>
            </a:pPr>
            <a:fld id="{6420E8BD-0044-4874-97DC-EE26218951A8}" type="slidenum">
              <a:rPr lang="en-GB" smtClean="0"/>
              <a:pPr>
                <a:defRPr/>
              </a:pPr>
              <a:t>26</a:t>
            </a:fld>
            <a:endParaRPr lang="en-GB"/>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6420E8BD-0044-4874-97DC-EE26218951A8}" type="slidenum">
              <a:rPr lang="en-GB" smtClean="0"/>
              <a:pPr>
                <a:defRPr/>
              </a:pPr>
              <a:t>27</a:t>
            </a:fld>
            <a:endParaRPr lang="en-GB"/>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6420E8BD-0044-4874-97DC-EE26218951A8}" type="slidenum">
              <a:rPr lang="en-GB" smtClean="0"/>
              <a:pPr>
                <a:defRPr/>
              </a:pPr>
              <a:t>28</a:t>
            </a:fld>
            <a:endParaRPr lang="en-GB"/>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Expansion vessels found in heating systems</a:t>
            </a:r>
            <a:endParaRPr lang="en-GB" dirty="0"/>
          </a:p>
        </p:txBody>
      </p:sp>
      <p:sp>
        <p:nvSpPr>
          <p:cNvPr id="4" name="Slide Number Placeholder 3"/>
          <p:cNvSpPr>
            <a:spLocks noGrp="1"/>
          </p:cNvSpPr>
          <p:nvPr>
            <p:ph type="sldNum" sz="quarter" idx="10"/>
          </p:nvPr>
        </p:nvSpPr>
        <p:spPr/>
        <p:txBody>
          <a:bodyPr/>
          <a:lstStyle/>
          <a:p>
            <a:pPr>
              <a:defRPr/>
            </a:pPr>
            <a:fld id="{6420E8BD-0044-4874-97DC-EE26218951A8}" type="slidenum">
              <a:rPr lang="en-GB" smtClean="0"/>
              <a:pPr>
                <a:defRPr/>
              </a:pPr>
              <a:t>29</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Covers previous legislation applicable in ROI</a:t>
            </a:r>
          </a:p>
          <a:p>
            <a:endParaRPr lang="en-GB" dirty="0" smtClean="0"/>
          </a:p>
          <a:p>
            <a:r>
              <a:rPr lang="en-GB" dirty="0" smtClean="0"/>
              <a:t>Small snippets in various disparate pieces of legislation</a:t>
            </a:r>
          </a:p>
          <a:p>
            <a:endParaRPr lang="en-GB" dirty="0" smtClean="0"/>
          </a:p>
          <a:p>
            <a:r>
              <a:rPr lang="en-GB" dirty="0" smtClean="0"/>
              <a:t>Brought under one umbrella with Introduction of SI 299 </a:t>
            </a:r>
            <a:endParaRPr lang="en-GB" dirty="0"/>
          </a:p>
        </p:txBody>
      </p:sp>
      <p:sp>
        <p:nvSpPr>
          <p:cNvPr id="4" name="Slide Number Placeholder 3"/>
          <p:cNvSpPr>
            <a:spLocks noGrp="1"/>
          </p:cNvSpPr>
          <p:nvPr>
            <p:ph type="sldNum" sz="quarter" idx="10"/>
          </p:nvPr>
        </p:nvSpPr>
        <p:spPr/>
        <p:txBody>
          <a:bodyPr/>
          <a:lstStyle/>
          <a:p>
            <a:pPr>
              <a:defRPr/>
            </a:pPr>
            <a:fld id="{6420E8BD-0044-4874-97DC-EE26218951A8}" type="slidenum">
              <a:rPr lang="en-GB" smtClean="0"/>
              <a:pPr>
                <a:defRPr/>
              </a:pPr>
              <a:t>3</a:t>
            </a:fld>
            <a:endParaRPr lang="en-GB"/>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p:spPr>
        <p:txBody>
          <a:bodyPr/>
          <a:lstStyle/>
          <a:p>
            <a:r>
              <a:rPr lang="en-US" dirty="0" smtClean="0"/>
              <a:t>SI 299 has replaced a raft of previous legislation.</a:t>
            </a:r>
          </a:p>
          <a:p>
            <a:r>
              <a:rPr lang="en-US" dirty="0" smtClean="0"/>
              <a:t>ALL work equipment in ALL workplaces</a:t>
            </a:r>
          </a:p>
          <a:p>
            <a:endParaRPr lang="en-US" dirty="0" smtClean="0"/>
          </a:p>
          <a:p>
            <a:r>
              <a:rPr lang="en-US" dirty="0" smtClean="0"/>
              <a:t>REG 30 applies to all work equipment</a:t>
            </a:r>
          </a:p>
          <a:p>
            <a:endParaRPr lang="en-US" dirty="0" smtClean="0"/>
          </a:p>
          <a:p>
            <a:r>
              <a:rPr lang="en-US" dirty="0" smtClean="0"/>
              <a:t>ADDITIONALLY…</a:t>
            </a:r>
          </a:p>
          <a:p>
            <a:endParaRPr lang="en-US" dirty="0" smtClean="0"/>
          </a:p>
          <a:p>
            <a:r>
              <a:rPr lang="en-US" dirty="0" smtClean="0"/>
              <a:t>REG 52 for Lifting Equipment – Goods or Persons</a:t>
            </a:r>
          </a:p>
          <a:p>
            <a:endParaRPr lang="en-US" dirty="0" smtClean="0"/>
          </a:p>
          <a:p>
            <a:r>
              <a:rPr lang="en-US" dirty="0" smtClean="0"/>
              <a:t>PART 10 for Pressure Equipment – Relevant Fluid</a:t>
            </a:r>
          </a:p>
          <a:p>
            <a:endParaRPr lang="en-US" dirty="0" smtClean="0"/>
          </a:p>
          <a:p>
            <a:r>
              <a:rPr lang="en-US" dirty="0" smtClean="0"/>
              <a:t>Some exceptions to both………..but not many.</a:t>
            </a:r>
          </a:p>
          <a:p>
            <a:endParaRPr lang="en-US" dirty="0" smtClean="0"/>
          </a:p>
          <a:p>
            <a:r>
              <a:rPr lang="en-US" dirty="0" smtClean="0"/>
              <a:t>Detailed legislation and guidance on </a:t>
            </a:r>
            <a:r>
              <a:rPr lang="en-US" dirty="0" smtClean="0">
                <a:hlinkClick r:id="rId3"/>
              </a:rPr>
              <a:t>WWW.HSA.IE</a:t>
            </a:r>
            <a:endParaRPr lang="en-US" dirty="0" smtClean="0"/>
          </a:p>
          <a:p>
            <a:endParaRPr lang="en-US" dirty="0" smtClean="0"/>
          </a:p>
          <a:p>
            <a:r>
              <a:rPr lang="en-US" dirty="0" smtClean="0"/>
              <a:t>All Inspection Bodies were not created equal.  Price is not the only factor.</a:t>
            </a:r>
          </a:p>
          <a:p>
            <a:r>
              <a:rPr lang="en-US" dirty="0" smtClean="0"/>
              <a:t>Remember that preparation for a ‘day in court’  </a:t>
            </a:r>
          </a:p>
          <a:p>
            <a:r>
              <a:rPr lang="en-US" dirty="0" smtClean="0"/>
              <a:t>RSA provide the best quality service in the market at a competitive price.</a:t>
            </a:r>
          </a:p>
          <a:p>
            <a:endParaRPr lang="en-US" dirty="0" smtClean="0"/>
          </a:p>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GB" sz="1200" b="1" kern="1200" dirty="0" smtClean="0">
                <a:solidFill>
                  <a:schemeClr val="tx1"/>
                </a:solidFill>
                <a:latin typeface="Arial" charset="0"/>
                <a:ea typeface="+mn-ea"/>
                <a:cs typeface="+mn-cs"/>
              </a:rPr>
              <a:t> </a:t>
            </a:r>
            <a:endParaRPr lang="en-GB" sz="1200" kern="1200" dirty="0" smtClean="0">
              <a:solidFill>
                <a:schemeClr val="tx1"/>
              </a:solidFill>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6420E8BD-0044-4874-97DC-EE26218951A8}" type="slidenum">
              <a:rPr lang="en-GB" smtClean="0"/>
              <a:pPr>
                <a:defRPr/>
              </a:pPr>
              <a:t>31</a:t>
            </a:fld>
            <a:endParaRPr lang="en-GB"/>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6420E8BD-0044-4874-97DC-EE26218951A8}" type="slidenum">
              <a:rPr lang="en-GB" smtClean="0"/>
              <a:pPr>
                <a:defRPr/>
              </a:pPr>
              <a:t>32</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SI 299 deals with lots of different areas as listed</a:t>
            </a:r>
          </a:p>
          <a:p>
            <a:endParaRPr lang="en-GB" dirty="0" smtClean="0"/>
          </a:p>
          <a:p>
            <a:r>
              <a:rPr lang="en-GB" dirty="0" smtClean="0"/>
              <a:t>Give a few examples from above</a:t>
            </a:r>
          </a:p>
        </p:txBody>
      </p:sp>
      <p:sp>
        <p:nvSpPr>
          <p:cNvPr id="4" name="Slide Number Placeholder 3"/>
          <p:cNvSpPr>
            <a:spLocks noGrp="1"/>
          </p:cNvSpPr>
          <p:nvPr>
            <p:ph type="sldNum" sz="quarter" idx="10"/>
          </p:nvPr>
        </p:nvSpPr>
        <p:spPr/>
        <p:txBody>
          <a:bodyPr/>
          <a:lstStyle/>
          <a:p>
            <a:pPr>
              <a:defRPr/>
            </a:pPr>
            <a:fld id="{6420E8BD-0044-4874-97DC-EE26218951A8}" type="slidenum">
              <a:rPr lang="en-GB" smtClean="0"/>
              <a:pPr>
                <a:defRPr/>
              </a:pPr>
              <a:t>4</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The one that we are interested in today is ‘Use of Work Equipment’</a:t>
            </a:r>
            <a:endParaRPr lang="en-GB" dirty="0"/>
          </a:p>
        </p:txBody>
      </p:sp>
      <p:sp>
        <p:nvSpPr>
          <p:cNvPr id="4" name="Slide Number Placeholder 3"/>
          <p:cNvSpPr>
            <a:spLocks noGrp="1"/>
          </p:cNvSpPr>
          <p:nvPr>
            <p:ph type="sldNum" sz="quarter" idx="10"/>
          </p:nvPr>
        </p:nvSpPr>
        <p:spPr/>
        <p:txBody>
          <a:bodyPr/>
          <a:lstStyle/>
          <a:p>
            <a:pPr>
              <a:defRPr/>
            </a:pPr>
            <a:fld id="{6420E8BD-0044-4874-97DC-EE26218951A8}" type="slidenum">
              <a:rPr lang="en-GB" smtClean="0"/>
              <a:pPr>
                <a:defRPr/>
              </a:pPr>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p:spPr>
        <p:txBody>
          <a:bodyPr/>
          <a:lstStyle/>
          <a:p>
            <a:r>
              <a:rPr lang="en-US" dirty="0" smtClean="0">
                <a:ea typeface="ＭＳ Ｐゴシック"/>
              </a:rPr>
              <a:t>Critical difference….</a:t>
            </a:r>
          </a:p>
          <a:p>
            <a:endParaRPr lang="en-US" dirty="0" smtClean="0">
              <a:ea typeface="ＭＳ Ｐゴシック"/>
            </a:endParaRPr>
          </a:p>
          <a:p>
            <a:r>
              <a:rPr lang="en-US" dirty="0" smtClean="0">
                <a:ea typeface="ＭＳ Ｐゴシック"/>
              </a:rPr>
              <a:t>ALL work equipment in ALL workplaces is now covered</a:t>
            </a:r>
          </a:p>
          <a:p>
            <a:endParaRPr lang="en-US" dirty="0" smtClean="0">
              <a:ea typeface="ＭＳ Ｐゴシック"/>
            </a:endParaRPr>
          </a:p>
          <a:p>
            <a:r>
              <a:rPr lang="en-US" dirty="0" smtClean="0">
                <a:ea typeface="ＭＳ Ｐゴシック"/>
              </a:rPr>
              <a:t>Very difficult to come up with a non-domestic premises that is not a workplace</a:t>
            </a:r>
          </a:p>
          <a:p>
            <a:endParaRPr lang="en-US" dirty="0" smtClean="0">
              <a:ea typeface="ＭＳ Ｐゴシック"/>
            </a:endParaRPr>
          </a:p>
          <a:p>
            <a:r>
              <a:rPr lang="en-US" dirty="0" smtClean="0">
                <a:ea typeface="ＭＳ Ｐゴシック"/>
              </a:rPr>
              <a:t>Scope of SI 299 is much broader than Factories Act or Safety in Industry</a:t>
            </a:r>
          </a:p>
          <a:p>
            <a:endParaRPr lang="en-US" dirty="0" smtClean="0">
              <a:ea typeface="ＭＳ Ｐゴシック"/>
            </a:endParaRPr>
          </a:p>
          <a:p>
            <a:r>
              <a:rPr lang="en-US" dirty="0" smtClean="0">
                <a:ea typeface="ＭＳ Ｐゴシック"/>
              </a:rPr>
              <a:t>Some examples that previously weren’t covered are listed in the slide</a:t>
            </a:r>
          </a:p>
          <a:p>
            <a:endParaRPr lang="en-US" dirty="0" smtClean="0">
              <a:ea typeface="ＭＳ Ｐゴシック"/>
            </a:endParaRPr>
          </a:p>
          <a:p>
            <a:endParaRPr lang="en-US" dirty="0" smtClean="0">
              <a:ea typeface="ＭＳ Ｐゴシック"/>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p:spPr>
        <p:txBody>
          <a:bodyPr/>
          <a:lstStyle/>
          <a:p>
            <a:r>
              <a:rPr lang="en-US" dirty="0" smtClean="0">
                <a:ea typeface="ＭＳ Ｐゴシック"/>
              </a:rPr>
              <a:t>There’s a lot of detail in the legislation</a:t>
            </a:r>
          </a:p>
          <a:p>
            <a:endParaRPr lang="en-US" dirty="0" smtClean="0">
              <a:ea typeface="ＭＳ Ｐゴシック"/>
            </a:endParaRPr>
          </a:p>
          <a:p>
            <a:r>
              <a:rPr lang="en-US" dirty="0" smtClean="0">
                <a:ea typeface="ＭＳ Ｐゴシック"/>
              </a:rPr>
              <a:t>There’s a lot of detail in the guidance documentation</a:t>
            </a:r>
          </a:p>
          <a:p>
            <a:endParaRPr lang="en-US" dirty="0" smtClean="0">
              <a:ea typeface="ＭＳ Ｐゴシック"/>
            </a:endParaRPr>
          </a:p>
          <a:p>
            <a:r>
              <a:rPr lang="en-US" dirty="0" smtClean="0">
                <a:ea typeface="ＭＳ Ｐゴシック"/>
              </a:rPr>
              <a:t>Today is about focusing on the key requirements pertaining to inspection and giving you some easy to remember guidance</a:t>
            </a:r>
          </a:p>
          <a:p>
            <a:endParaRPr lang="en-US" dirty="0" smtClean="0">
              <a:ea typeface="ＭＳ Ｐゴシック"/>
            </a:endParaRPr>
          </a:p>
          <a:p>
            <a:r>
              <a:rPr lang="en-US" dirty="0" smtClean="0">
                <a:ea typeface="ＭＳ Ｐゴシック"/>
              </a:rPr>
              <a:t>These are the 3 key parts of the legislation where inspection is concerned</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p:spPr>
        <p:txBody>
          <a:bodyPr/>
          <a:lstStyle/>
          <a:p>
            <a:r>
              <a:rPr lang="en-US" dirty="0" smtClean="0"/>
              <a:t>Regulation 30 covers all work equipment from a mop bucket to a power station</a:t>
            </a:r>
          </a:p>
          <a:p>
            <a:endParaRPr lang="en-US" dirty="0" smtClean="0"/>
          </a:p>
          <a:p>
            <a:r>
              <a:rPr lang="en-US" dirty="0" smtClean="0"/>
              <a:t>Anywhere there is potential for deterioration leading to an unsafe condition</a:t>
            </a:r>
          </a:p>
          <a:p>
            <a:endParaRPr lang="en-US" dirty="0" smtClean="0"/>
          </a:p>
          <a:p>
            <a:r>
              <a:rPr lang="en-US" dirty="0" smtClean="0"/>
              <a:t>Employer must risk assess and apply appropriate levels of inspection and maintenance</a:t>
            </a:r>
          </a:p>
          <a:p>
            <a:endParaRPr lang="en-US" dirty="0" smtClean="0"/>
          </a:p>
          <a:p>
            <a:r>
              <a:rPr lang="en-US" dirty="0" smtClean="0"/>
              <a:t>This will be different for the 3 items in the slide</a:t>
            </a:r>
          </a:p>
          <a:p>
            <a:endParaRPr lang="en-US" dirty="0" smtClean="0"/>
          </a:p>
          <a:p>
            <a:r>
              <a:rPr lang="en-US" dirty="0" smtClean="0"/>
              <a:t>Mop Bucket – Fairly safe piece of equipment.  Regular checks by user.  Periodic check as part of maintenance </a:t>
            </a:r>
            <a:r>
              <a:rPr lang="en-US" dirty="0" err="1" smtClean="0"/>
              <a:t>programme</a:t>
            </a:r>
            <a:r>
              <a:rPr lang="en-US" dirty="0" smtClean="0"/>
              <a:t>.</a:t>
            </a:r>
          </a:p>
          <a:p>
            <a:endParaRPr lang="en-US" dirty="0" smtClean="0"/>
          </a:p>
          <a:p>
            <a:r>
              <a:rPr lang="en-US" dirty="0" smtClean="0"/>
              <a:t>Roller Shutter Door – A bit more potential for injury here.  Loaded with a high tension spring.  Potential for failure of load bearing parts.  Failure could cause door to drop whilst someone is walking through.  Fairly hazardous piece of equipment.  Regular inspection and service by installation company.</a:t>
            </a:r>
          </a:p>
          <a:p>
            <a:endParaRPr lang="en-US" dirty="0" smtClean="0"/>
          </a:p>
          <a:p>
            <a:r>
              <a:rPr lang="en-US" dirty="0" smtClean="0"/>
              <a:t>Power Press – Very hazardous piece of equipment.  High potential for personal injury.  Very regular service contract with installation company.</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p:spPr>
        <p:txBody>
          <a:bodyPr/>
          <a:lstStyle/>
          <a:p>
            <a:r>
              <a:rPr lang="en-US" dirty="0" smtClean="0"/>
              <a:t>REG 30 applies to all items.</a:t>
            </a:r>
          </a:p>
          <a:p>
            <a:endParaRPr lang="en-US" dirty="0" smtClean="0"/>
          </a:p>
          <a:p>
            <a:r>
              <a:rPr lang="en-US" dirty="0" smtClean="0"/>
              <a:t>ADDITIONAL requirements for lifting equipment under REG 52</a:t>
            </a:r>
          </a:p>
          <a:p>
            <a:endParaRPr lang="en-US" dirty="0" smtClean="0"/>
          </a:p>
          <a:p>
            <a:r>
              <a:rPr lang="en-US" dirty="0" smtClean="0"/>
              <a:t>Detailed requirements covering set periodicities and the other aspects listed</a:t>
            </a: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Title 4"/>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Tree>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4325" y="793750"/>
            <a:ext cx="2057400" cy="53911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92125" y="793750"/>
            <a:ext cx="6019800" cy="53911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93800" y="2289175"/>
            <a:ext cx="3687763" cy="3895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33963" y="2289175"/>
            <a:ext cx="3687762" cy="3895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8E6DC"/>
        </a:solidFill>
        <a:effectLst/>
      </p:bgPr>
    </p:bg>
    <p:spTree>
      <p:nvGrpSpPr>
        <p:cNvPr id="1" name=""/>
        <p:cNvGrpSpPr/>
        <p:nvPr/>
      </p:nvGrpSpPr>
      <p:grpSpPr>
        <a:xfrm>
          <a:off x="0" y="0"/>
          <a:ext cx="0" cy="0"/>
          <a:chOff x="0" y="0"/>
          <a:chExt cx="0" cy="0"/>
        </a:xfrm>
      </p:grpSpPr>
      <p:sp>
        <p:nvSpPr>
          <p:cNvPr id="1028" name="Rectangle 3"/>
          <p:cNvSpPr>
            <a:spLocks noGrp="1" noChangeArrowheads="1"/>
          </p:cNvSpPr>
          <p:nvPr>
            <p:ph type="body" idx="1"/>
          </p:nvPr>
        </p:nvSpPr>
        <p:spPr bwMode="auto">
          <a:xfrm>
            <a:off x="492125" y="2289175"/>
            <a:ext cx="7527925" cy="3895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Lst>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28">
                                            <p:txEl>
                                              <p:pRg st="0" end="0"/>
                                            </p:txEl>
                                          </p:spTgt>
                                        </p:tgtEl>
                                        <p:attrNameLst>
                                          <p:attrName>style.visibility</p:attrName>
                                        </p:attrNameLst>
                                      </p:cBhvr>
                                      <p:to>
                                        <p:strVal val="visible"/>
                                      </p:to>
                                    </p:set>
                                    <p:animEffect transition="in" filter="fade">
                                      <p:cBhvr>
                                        <p:cTn id="7" dur="500"/>
                                        <p:tgtEl>
                                          <p:spTgt spid="102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28">
                                            <p:txEl>
                                              <p:pRg st="1" end="1"/>
                                            </p:txEl>
                                          </p:spTgt>
                                        </p:tgtEl>
                                        <p:attrNameLst>
                                          <p:attrName>style.visibility</p:attrName>
                                        </p:attrNameLst>
                                      </p:cBhvr>
                                      <p:to>
                                        <p:strVal val="visible"/>
                                      </p:to>
                                    </p:set>
                                    <p:animEffect transition="in" filter="fade">
                                      <p:cBhvr>
                                        <p:cTn id="11" dur="500"/>
                                        <p:tgtEl>
                                          <p:spTgt spid="1028">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28">
                                            <p:txEl>
                                              <p:pRg st="2" end="2"/>
                                            </p:txEl>
                                          </p:spTgt>
                                        </p:tgtEl>
                                        <p:attrNameLst>
                                          <p:attrName>style.visibility</p:attrName>
                                        </p:attrNameLst>
                                      </p:cBhvr>
                                      <p:to>
                                        <p:strVal val="visible"/>
                                      </p:to>
                                    </p:set>
                                    <p:animEffect transition="in" filter="fade">
                                      <p:cBhvr>
                                        <p:cTn id="15" dur="500"/>
                                        <p:tgtEl>
                                          <p:spTgt spid="102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28">
                                            <p:txEl>
                                              <p:pRg st="3" end="3"/>
                                            </p:txEl>
                                          </p:spTgt>
                                        </p:tgtEl>
                                        <p:attrNameLst>
                                          <p:attrName>style.visibility</p:attrName>
                                        </p:attrNameLst>
                                      </p:cBhvr>
                                      <p:to>
                                        <p:strVal val="visible"/>
                                      </p:to>
                                    </p:set>
                                    <p:animEffect transition="in" filter="fade">
                                      <p:cBhvr>
                                        <p:cTn id="19" dur="500"/>
                                        <p:tgtEl>
                                          <p:spTgt spid="1028">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28">
                                            <p:txEl>
                                              <p:pRg st="4" end="4"/>
                                            </p:txEl>
                                          </p:spTgt>
                                        </p:tgtEl>
                                        <p:attrNameLst>
                                          <p:attrName>style.visibility</p:attrName>
                                        </p:attrNameLst>
                                      </p:cBhvr>
                                      <p:to>
                                        <p:strVal val="visible"/>
                                      </p:to>
                                    </p:set>
                                    <p:animEffect transition="in" filter="fade">
                                      <p:cBhvr>
                                        <p:cTn id="23" dur="500"/>
                                        <p:tgtEl>
                                          <p:spTgt spid="102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 grpId="0" build="p" bldLvl="5">
        <p:tmplLst>
          <p:tmpl lvl="1">
            <p:tnLst>
              <p:par>
                <p:cTn presetID="10" presetClass="entr" presetSubtype="0" fill="hold" nodeType="afterEffect">
                  <p:stCondLst>
                    <p:cond delay="0"/>
                  </p:stCondLst>
                  <p:childTnLst>
                    <p:set>
                      <p:cBhvr>
                        <p:cTn dur="1" fill="hold">
                          <p:stCondLst>
                            <p:cond delay="0"/>
                          </p:stCondLst>
                        </p:cTn>
                        <p:tgtEl>
                          <p:spTgt spid="1028"/>
                        </p:tgtEl>
                        <p:attrNameLst>
                          <p:attrName>style.visibility</p:attrName>
                        </p:attrNameLst>
                      </p:cBhvr>
                      <p:to>
                        <p:strVal val="visible"/>
                      </p:to>
                    </p:set>
                    <p:animEffect transition="in" filter="fade">
                      <p:cBhvr>
                        <p:cTn dur="500"/>
                        <p:tgtEl>
                          <p:spTgt spid="102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1028"/>
                        </p:tgtEl>
                        <p:attrNameLst>
                          <p:attrName>style.visibility</p:attrName>
                        </p:attrNameLst>
                      </p:cBhvr>
                      <p:to>
                        <p:strVal val="visible"/>
                      </p:to>
                    </p:set>
                    <p:animEffect transition="in" filter="fade">
                      <p:cBhvr>
                        <p:cTn dur="500"/>
                        <p:tgtEl>
                          <p:spTgt spid="102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1028"/>
                        </p:tgtEl>
                        <p:attrNameLst>
                          <p:attrName>style.visibility</p:attrName>
                        </p:attrNameLst>
                      </p:cBhvr>
                      <p:to>
                        <p:strVal val="visible"/>
                      </p:to>
                    </p:set>
                    <p:animEffect transition="in" filter="fade">
                      <p:cBhvr>
                        <p:cTn dur="500"/>
                        <p:tgtEl>
                          <p:spTgt spid="102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1028"/>
                        </p:tgtEl>
                        <p:attrNameLst>
                          <p:attrName>style.visibility</p:attrName>
                        </p:attrNameLst>
                      </p:cBhvr>
                      <p:to>
                        <p:strVal val="visible"/>
                      </p:to>
                    </p:set>
                    <p:animEffect transition="in" filter="fade">
                      <p:cBhvr>
                        <p:cTn dur="500"/>
                        <p:tgtEl>
                          <p:spTgt spid="102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1028"/>
                        </p:tgtEl>
                        <p:attrNameLst>
                          <p:attrName>style.visibility</p:attrName>
                        </p:attrNameLst>
                      </p:cBhvr>
                      <p:to>
                        <p:strVal val="visible"/>
                      </p:to>
                    </p:set>
                    <p:animEffect transition="in" filter="fade">
                      <p:cBhvr>
                        <p:cTn dur="500"/>
                        <p:tgtEl>
                          <p:spTgt spid="1028"/>
                        </p:tgtEl>
                      </p:cBhvr>
                    </p:animEffect>
                  </p:childTnLst>
                </p:cTn>
              </p:par>
            </p:tnLst>
          </p:tmpl>
        </p:tmplLst>
      </p:bldP>
    </p:bldLst>
  </p:timing>
  <p:txStyles>
    <p:titleStyle>
      <a:lvl1pPr algn="l" rtl="0" eaLnBrk="0" fontAlgn="base" hangingPunct="0">
        <a:spcBef>
          <a:spcPct val="0"/>
        </a:spcBef>
        <a:spcAft>
          <a:spcPct val="0"/>
        </a:spcAft>
        <a:defRPr sz="2800">
          <a:solidFill>
            <a:srgbClr val="5A2D7F"/>
          </a:solidFill>
          <a:latin typeface="+mj-lt"/>
          <a:ea typeface="+mj-ea"/>
          <a:cs typeface="+mj-cs"/>
        </a:defRPr>
      </a:lvl1pPr>
      <a:lvl2pPr algn="l" rtl="0" eaLnBrk="0" fontAlgn="base" hangingPunct="0">
        <a:spcBef>
          <a:spcPct val="0"/>
        </a:spcBef>
        <a:spcAft>
          <a:spcPct val="0"/>
        </a:spcAft>
        <a:defRPr sz="2800">
          <a:solidFill>
            <a:srgbClr val="5A2D7F"/>
          </a:solidFill>
          <a:latin typeface="GillSans" pitchFamily="2" charset="0"/>
        </a:defRPr>
      </a:lvl2pPr>
      <a:lvl3pPr algn="l" rtl="0" eaLnBrk="0" fontAlgn="base" hangingPunct="0">
        <a:spcBef>
          <a:spcPct val="0"/>
        </a:spcBef>
        <a:spcAft>
          <a:spcPct val="0"/>
        </a:spcAft>
        <a:defRPr sz="2800">
          <a:solidFill>
            <a:srgbClr val="5A2D7F"/>
          </a:solidFill>
          <a:latin typeface="GillSans" pitchFamily="2" charset="0"/>
        </a:defRPr>
      </a:lvl3pPr>
      <a:lvl4pPr algn="l" rtl="0" eaLnBrk="0" fontAlgn="base" hangingPunct="0">
        <a:spcBef>
          <a:spcPct val="0"/>
        </a:spcBef>
        <a:spcAft>
          <a:spcPct val="0"/>
        </a:spcAft>
        <a:defRPr sz="2800">
          <a:solidFill>
            <a:srgbClr val="5A2D7F"/>
          </a:solidFill>
          <a:latin typeface="GillSans" pitchFamily="2" charset="0"/>
        </a:defRPr>
      </a:lvl4pPr>
      <a:lvl5pPr algn="l" rtl="0" eaLnBrk="0" fontAlgn="base" hangingPunct="0">
        <a:spcBef>
          <a:spcPct val="0"/>
        </a:spcBef>
        <a:spcAft>
          <a:spcPct val="0"/>
        </a:spcAft>
        <a:defRPr sz="2800">
          <a:solidFill>
            <a:srgbClr val="5A2D7F"/>
          </a:solidFill>
          <a:latin typeface="GillSans" pitchFamily="2" charset="0"/>
        </a:defRPr>
      </a:lvl5pPr>
      <a:lvl6pPr marL="457200" algn="l" rtl="0" fontAlgn="base">
        <a:spcBef>
          <a:spcPct val="0"/>
        </a:spcBef>
        <a:spcAft>
          <a:spcPct val="0"/>
        </a:spcAft>
        <a:defRPr sz="2400">
          <a:solidFill>
            <a:schemeClr val="tx1"/>
          </a:solidFill>
          <a:latin typeface="GillSans" pitchFamily="2" charset="0"/>
        </a:defRPr>
      </a:lvl6pPr>
      <a:lvl7pPr marL="914400" algn="l" rtl="0" fontAlgn="base">
        <a:spcBef>
          <a:spcPct val="0"/>
        </a:spcBef>
        <a:spcAft>
          <a:spcPct val="0"/>
        </a:spcAft>
        <a:defRPr sz="2400">
          <a:solidFill>
            <a:schemeClr val="tx1"/>
          </a:solidFill>
          <a:latin typeface="GillSans" pitchFamily="2" charset="0"/>
        </a:defRPr>
      </a:lvl7pPr>
      <a:lvl8pPr marL="1371600" algn="l" rtl="0" fontAlgn="base">
        <a:spcBef>
          <a:spcPct val="0"/>
        </a:spcBef>
        <a:spcAft>
          <a:spcPct val="0"/>
        </a:spcAft>
        <a:defRPr sz="2400">
          <a:solidFill>
            <a:schemeClr val="tx1"/>
          </a:solidFill>
          <a:latin typeface="GillSans" pitchFamily="2" charset="0"/>
        </a:defRPr>
      </a:lvl8pPr>
      <a:lvl9pPr marL="1828800" algn="l" rtl="0" fontAlgn="base">
        <a:spcBef>
          <a:spcPct val="0"/>
        </a:spcBef>
        <a:spcAft>
          <a:spcPct val="0"/>
        </a:spcAft>
        <a:defRPr sz="2400">
          <a:solidFill>
            <a:schemeClr val="tx1"/>
          </a:solidFill>
          <a:latin typeface="GillSans" pitchFamily="2" charset="0"/>
        </a:defRPr>
      </a:lvl9pPr>
    </p:titleStyle>
    <p:bodyStyle>
      <a:lvl1pPr marL="447675" indent="-447675" algn="l" rtl="0" eaLnBrk="0" fontAlgn="base" hangingPunct="0">
        <a:spcBef>
          <a:spcPct val="40000"/>
        </a:spcBef>
        <a:spcAft>
          <a:spcPct val="0"/>
        </a:spcAft>
        <a:buSzPct val="80000"/>
        <a:buBlip>
          <a:blip r:embed="rId13"/>
        </a:buBlip>
        <a:defRPr sz="2200">
          <a:solidFill>
            <a:schemeClr val="tx1"/>
          </a:solidFill>
          <a:latin typeface="+mn-lt"/>
          <a:ea typeface="+mn-ea"/>
          <a:cs typeface="+mn-cs"/>
        </a:defRPr>
      </a:lvl1pPr>
      <a:lvl2pPr marL="912813" indent="-285750" algn="l" rtl="0" eaLnBrk="0" fontAlgn="base" hangingPunct="0">
        <a:spcBef>
          <a:spcPct val="20000"/>
        </a:spcBef>
        <a:spcAft>
          <a:spcPct val="0"/>
        </a:spcAft>
        <a:buChar char="–"/>
        <a:defRPr sz="2000">
          <a:solidFill>
            <a:schemeClr val="tx1"/>
          </a:solidFill>
          <a:latin typeface="+mn-lt"/>
        </a:defRPr>
      </a:lvl2pPr>
      <a:lvl3pPr marL="1320800" indent="-228600" algn="l" rtl="0" eaLnBrk="0" fontAlgn="base" hangingPunct="0">
        <a:spcBef>
          <a:spcPct val="20000"/>
        </a:spcBef>
        <a:spcAft>
          <a:spcPct val="0"/>
        </a:spcAft>
        <a:buChar char="•"/>
        <a:defRPr sz="2000">
          <a:solidFill>
            <a:schemeClr val="tx1"/>
          </a:solidFill>
          <a:latin typeface="+mn-lt"/>
        </a:defRPr>
      </a:lvl3pPr>
      <a:lvl4pPr marL="1728788" indent="-228600" algn="l" rtl="0" eaLnBrk="0" fontAlgn="base" hangingPunct="0">
        <a:spcBef>
          <a:spcPct val="20000"/>
        </a:spcBef>
        <a:spcAft>
          <a:spcPct val="0"/>
        </a:spcAft>
        <a:buChar char="–"/>
        <a:defRPr sz="2000">
          <a:solidFill>
            <a:schemeClr val="tx1"/>
          </a:solidFill>
          <a:latin typeface="+mn-lt"/>
        </a:defRPr>
      </a:lvl4pPr>
      <a:lvl5pPr marL="2136775"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400">
          <a:solidFill>
            <a:schemeClr val="tx1"/>
          </a:solidFill>
          <a:latin typeface="+mn-lt"/>
        </a:defRPr>
      </a:lvl6pPr>
      <a:lvl7pPr marL="2971800" indent="-228600" algn="l" rtl="0" fontAlgn="base">
        <a:spcBef>
          <a:spcPct val="20000"/>
        </a:spcBef>
        <a:spcAft>
          <a:spcPct val="0"/>
        </a:spcAft>
        <a:buChar char="»"/>
        <a:defRPr sz="2400">
          <a:solidFill>
            <a:schemeClr val="tx1"/>
          </a:solidFill>
          <a:latin typeface="+mn-lt"/>
        </a:defRPr>
      </a:lvl7pPr>
      <a:lvl8pPr marL="3429000" indent="-228600" algn="l" rtl="0" fontAlgn="base">
        <a:spcBef>
          <a:spcPct val="20000"/>
        </a:spcBef>
        <a:spcAft>
          <a:spcPct val="0"/>
        </a:spcAft>
        <a:buChar char="»"/>
        <a:defRPr sz="2400">
          <a:solidFill>
            <a:schemeClr val="tx1"/>
          </a:solidFill>
          <a:latin typeface="+mn-lt"/>
        </a:defRPr>
      </a:lvl8pPr>
      <a:lvl9pPr marL="3886200" indent="-228600" algn="l" rtl="0" fontAlgn="base">
        <a:spcBef>
          <a:spcPct val="20000"/>
        </a:spcBef>
        <a:spcAft>
          <a:spcPct val="0"/>
        </a:spcAft>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15.jpeg"/><Relationship Id="rId13" Type="http://schemas.openxmlformats.org/officeDocument/2006/relationships/oleObject" Target="../embeddings/oleObject1.bin"/><Relationship Id="rId18" Type="http://schemas.openxmlformats.org/officeDocument/2006/relationships/image" Target="../media/image22.jpeg"/><Relationship Id="rId3" Type="http://schemas.openxmlformats.org/officeDocument/2006/relationships/notesSlide" Target="../notesSlides/notesSlide10.xml"/><Relationship Id="rId21" Type="http://schemas.openxmlformats.org/officeDocument/2006/relationships/hyperlink" Target="http://www.google.co.uk/imgres?imgurl=http://www.affordableaccess.co.nz/images/telehandler.jpg&amp;imgrefurl=http://www.affordableaccess.co.nz/telehandler.html&amp;usg=__ckdoACF1bnAqStCXWncqmTvE-Os=&amp;h=606&amp;w=820&amp;sz=84&amp;hl=en&amp;start=5&amp;zoom=1&amp;tbnid=UJ43mMDP84tVQM:&amp;tbnh=106&amp;tbnw=144&amp;ei=bJt3TYHnDpOFhQf6qP2fBg&amp;prev=/images?q=telehandler&amp;hl=en&amp;sa=G&amp;gbv=2&amp;tbs=isch:1&amp;itbs=1" TargetMode="External"/><Relationship Id="rId7" Type="http://schemas.openxmlformats.org/officeDocument/2006/relationships/hyperlink" Target="http://www.google.co.uk/imgres?imgurl=http://www.safe-t-solutions.co.uk/assets/img/images/plant/mewp%20scissor.jpg&amp;imgrefurl=http://www.safe-t-solutions.co.uk/plant/plant_scissor.htm&amp;usg=__u8QAYxus-iEVHiGw3kru9N9-PAg=&amp;h=170&amp;w=170&amp;sz=21&amp;hl=en&amp;start=22&amp;zoom=1&amp;tbnid=jf-9FjI5QTpC6M:&amp;tbnh=99&amp;tbnw=99&amp;prev=/images?q=mewp&amp;start=20&amp;um=1&amp;hl=en&amp;sa=N&amp;tbs=isch:1&amp;um=1&amp;itbs=1" TargetMode="External"/><Relationship Id="rId12" Type="http://schemas.openxmlformats.org/officeDocument/2006/relationships/image" Target="../media/image18.png"/><Relationship Id="rId17" Type="http://schemas.openxmlformats.org/officeDocument/2006/relationships/image" Target="../media/image21.jpeg"/><Relationship Id="rId2" Type="http://schemas.openxmlformats.org/officeDocument/2006/relationships/slideLayout" Target="../slideLayouts/slideLayout7.xml"/><Relationship Id="rId16" Type="http://schemas.openxmlformats.org/officeDocument/2006/relationships/image" Target="../media/image20.jpeg"/><Relationship Id="rId20" Type="http://schemas.openxmlformats.org/officeDocument/2006/relationships/image" Target="../media/image24.jpeg"/><Relationship Id="rId1" Type="http://schemas.openxmlformats.org/officeDocument/2006/relationships/vmlDrawing" Target="../drawings/vmlDrawing1.vml"/><Relationship Id="rId6" Type="http://schemas.openxmlformats.org/officeDocument/2006/relationships/image" Target="../media/image14.png"/><Relationship Id="rId11" Type="http://schemas.openxmlformats.org/officeDocument/2006/relationships/image" Target="../media/image17.jpeg"/><Relationship Id="rId5" Type="http://schemas.openxmlformats.org/officeDocument/2006/relationships/image" Target="../media/image13.png"/><Relationship Id="rId15" Type="http://schemas.openxmlformats.org/officeDocument/2006/relationships/image" Target="../media/image19.jpeg"/><Relationship Id="rId23" Type="http://schemas.openxmlformats.org/officeDocument/2006/relationships/image" Target="../media/image26.jpeg"/><Relationship Id="rId10" Type="http://schemas.openxmlformats.org/officeDocument/2006/relationships/image" Target="../media/image16.jpeg"/><Relationship Id="rId19" Type="http://schemas.openxmlformats.org/officeDocument/2006/relationships/image" Target="../media/image23.jpeg"/><Relationship Id="rId4" Type="http://schemas.openxmlformats.org/officeDocument/2006/relationships/image" Target="../media/image4.jpeg"/><Relationship Id="rId9" Type="http://schemas.openxmlformats.org/officeDocument/2006/relationships/hyperlink" Target="http://www.google.co.uk/imgres?imgurl=http://img.directindustry.com/images_di/photo-p/lift-tables-45855.jpg&amp;imgrefurl=http://www.directindustry.com/prod/august-gruse/vehicle-lift-16040-227675.html&amp;usg=__XobjIm7WQFddlV7xscURfIc8uQ0=&amp;h=132&amp;w=150&amp;sz=8&amp;hl=en&amp;start=8&amp;zoom=0&amp;tbnid=lmKgdOr_WkmHoM:&amp;tbnh=84&amp;tbnw=96&amp;prev=/images?q=vehicle+lifting+table&amp;um=1&amp;hl=en&amp;sa=N&amp;tbs=isch:1&amp;um=1&amp;itbs=1" TargetMode="External"/><Relationship Id="rId14" Type="http://schemas.openxmlformats.org/officeDocument/2006/relationships/image" Target="../media/image12.png"/><Relationship Id="rId22" Type="http://schemas.openxmlformats.org/officeDocument/2006/relationships/image" Target="../media/image25.jpe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28.jpeg"/><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28.jpeg"/><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28.jpe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4.jpeg"/><Relationship Id="rId7" Type="http://schemas.openxmlformats.org/officeDocument/2006/relationships/hyperlink" Target="https://www.google.ie/url?q=http://www.ccminterpressure.com/SafetyValve.htm&amp;sa=U&amp;ei=-cImU_WfAc3xhQfSwYCgBA&amp;ved=0COsBEPUBMGA&amp;usg=AFQjCNEact95jwcT52xHWaoLvHLqUsbb9w" TargetMode="Externa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33.jpeg"/><Relationship Id="rId4" Type="http://schemas.openxmlformats.org/officeDocument/2006/relationships/hyperlink" Target="http://safed.co.uk/"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4.jpeg"/><Relationship Id="rId7" Type="http://schemas.openxmlformats.org/officeDocument/2006/relationships/image" Target="../media/image40.jpeg"/><Relationship Id="rId12" Type="http://schemas.openxmlformats.org/officeDocument/2006/relationships/image" Target="../media/image45.jpe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39.jpeg"/><Relationship Id="rId11" Type="http://schemas.openxmlformats.org/officeDocument/2006/relationships/image" Target="../media/image44.jpeg"/><Relationship Id="rId5" Type="http://schemas.openxmlformats.org/officeDocument/2006/relationships/image" Target="../media/image38.jpeg"/><Relationship Id="rId10" Type="http://schemas.openxmlformats.org/officeDocument/2006/relationships/image" Target="../media/image43.jpeg"/><Relationship Id="rId4" Type="http://schemas.openxmlformats.org/officeDocument/2006/relationships/image" Target="../media/image37.png"/><Relationship Id="rId9" Type="http://schemas.openxmlformats.org/officeDocument/2006/relationships/image" Target="../media/image42.jpeg"/></Relationships>
</file>

<file path=ppt/slides/_rels/slide22.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4.jpeg"/><Relationship Id="rId7" Type="http://schemas.openxmlformats.org/officeDocument/2006/relationships/image" Target="../media/image49.jpe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2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53.jpeg"/></Relationships>
</file>

<file path=ppt/slides/_rels/slide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54.jpeg"/></Relationships>
</file>

<file path=ppt/slides/_rels/slide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55.jpeg"/></Relationships>
</file>

<file path=ppt/slides/_rels/slide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1.png"/></Relationships>
</file>

<file path=ppt/slides/_rels/slide3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61.pn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0"/>
            <a:ext cx="3246438" cy="6858000"/>
          </a:xfrm>
          <a:prstGeom prst="rect">
            <a:avLst/>
          </a:prstGeom>
          <a:solidFill>
            <a:srgbClr val="5A2D7F"/>
          </a:solidFill>
          <a:ln w="9525">
            <a:noFill/>
            <a:miter lim="800000"/>
            <a:headEnd/>
            <a:tailEnd/>
          </a:ln>
        </p:spPr>
        <p:txBody>
          <a:bodyPr wrap="none" anchor="ctr"/>
          <a:lstStyle/>
          <a:p>
            <a:endParaRPr lang="en-US"/>
          </a:p>
        </p:txBody>
      </p:sp>
      <p:sp>
        <p:nvSpPr>
          <p:cNvPr id="15364" name="Text Box 4"/>
          <p:cNvSpPr txBox="1">
            <a:spLocks noChangeArrowheads="1"/>
          </p:cNvSpPr>
          <p:nvPr/>
        </p:nvSpPr>
        <p:spPr bwMode="auto">
          <a:xfrm>
            <a:off x="136752" y="537142"/>
            <a:ext cx="3109686" cy="5992447"/>
          </a:xfrm>
          <a:prstGeom prst="rect">
            <a:avLst/>
          </a:prstGeom>
          <a:noFill/>
          <a:ln w="9525">
            <a:noFill/>
            <a:miter lim="800000"/>
            <a:headEnd/>
            <a:tailEnd/>
          </a:ln>
        </p:spPr>
        <p:txBody>
          <a:bodyPr/>
          <a:lstStyle/>
          <a:p>
            <a:pPr>
              <a:lnSpc>
                <a:spcPct val="100000"/>
              </a:lnSpc>
              <a:spcBef>
                <a:spcPts val="0"/>
              </a:spcBef>
              <a:spcAft>
                <a:spcPts val="0"/>
              </a:spcAft>
              <a:buSzPct val="90000"/>
              <a:buFont typeface="Times" pitchFamily="18" charset="0"/>
              <a:buNone/>
              <a:defRPr/>
            </a:pPr>
            <a:r>
              <a:rPr lang="en-US" sz="2400" dirty="0" smtClean="0">
                <a:solidFill>
                  <a:schemeClr val="bg1">
                    <a:lumMod val="85000"/>
                  </a:schemeClr>
                </a:solidFill>
                <a:latin typeface="Arial" pitchFamily="34" charset="0"/>
                <a:cs typeface="Arial" pitchFamily="34" charset="0"/>
              </a:rPr>
              <a:t>RSA ENGINEERING</a:t>
            </a:r>
          </a:p>
          <a:p>
            <a:pPr>
              <a:lnSpc>
                <a:spcPct val="100000"/>
              </a:lnSpc>
              <a:spcBef>
                <a:spcPts val="0"/>
              </a:spcBef>
              <a:spcAft>
                <a:spcPts val="0"/>
              </a:spcAft>
              <a:buSzPct val="90000"/>
              <a:buFont typeface="Times" pitchFamily="18" charset="0"/>
              <a:buNone/>
              <a:defRPr/>
            </a:pPr>
            <a:r>
              <a:rPr lang="en-US" sz="2400" dirty="0" smtClean="0">
                <a:solidFill>
                  <a:srgbClr val="B969AA"/>
                </a:solidFill>
                <a:latin typeface="Arial" pitchFamily="34" charset="0"/>
                <a:cs typeface="Arial" pitchFamily="34" charset="0"/>
              </a:rPr>
              <a:t>INSPECTION &amp; CONSULTANCY</a:t>
            </a:r>
          </a:p>
          <a:p>
            <a:pPr>
              <a:lnSpc>
                <a:spcPct val="100000"/>
              </a:lnSpc>
              <a:spcBef>
                <a:spcPts val="0"/>
              </a:spcBef>
              <a:spcAft>
                <a:spcPts val="0"/>
              </a:spcAft>
              <a:buSzPct val="90000"/>
              <a:buFont typeface="Times" pitchFamily="18" charset="0"/>
              <a:buNone/>
              <a:defRPr/>
            </a:pPr>
            <a:endParaRPr lang="en-US" sz="2400" dirty="0" smtClean="0">
              <a:solidFill>
                <a:srgbClr val="B969AA"/>
              </a:solidFill>
              <a:latin typeface="Arial" pitchFamily="34" charset="0"/>
              <a:cs typeface="Arial" pitchFamily="34" charset="0"/>
            </a:endParaRPr>
          </a:p>
          <a:p>
            <a:pPr>
              <a:lnSpc>
                <a:spcPct val="100000"/>
              </a:lnSpc>
              <a:spcBef>
                <a:spcPts val="0"/>
              </a:spcBef>
              <a:spcAft>
                <a:spcPts val="0"/>
              </a:spcAft>
              <a:buSzPct val="90000"/>
              <a:buFont typeface="Times" pitchFamily="18" charset="0"/>
              <a:buNone/>
              <a:defRPr/>
            </a:pPr>
            <a:endParaRPr lang="en-US" sz="2400" dirty="0" smtClean="0">
              <a:solidFill>
                <a:srgbClr val="B969AA"/>
              </a:solidFill>
              <a:latin typeface="Arial" pitchFamily="34" charset="0"/>
              <a:cs typeface="Arial" pitchFamily="34" charset="0"/>
            </a:endParaRPr>
          </a:p>
          <a:p>
            <a:pPr>
              <a:lnSpc>
                <a:spcPct val="100000"/>
              </a:lnSpc>
              <a:spcBef>
                <a:spcPts val="0"/>
              </a:spcBef>
              <a:spcAft>
                <a:spcPts val="0"/>
              </a:spcAft>
              <a:buSzPct val="90000"/>
              <a:buFont typeface="Times" pitchFamily="18" charset="0"/>
              <a:buNone/>
              <a:defRPr/>
            </a:pPr>
            <a:endParaRPr lang="en-US" sz="2400" dirty="0" smtClean="0">
              <a:solidFill>
                <a:srgbClr val="B969AA"/>
              </a:solidFill>
              <a:latin typeface="Arial" pitchFamily="34" charset="0"/>
              <a:cs typeface="Arial" pitchFamily="34" charset="0"/>
            </a:endParaRPr>
          </a:p>
          <a:p>
            <a:pPr>
              <a:lnSpc>
                <a:spcPct val="100000"/>
              </a:lnSpc>
              <a:spcBef>
                <a:spcPts val="0"/>
              </a:spcBef>
              <a:spcAft>
                <a:spcPts val="0"/>
              </a:spcAft>
              <a:buSzPct val="90000"/>
              <a:buFont typeface="Times" pitchFamily="18" charset="0"/>
              <a:buNone/>
              <a:defRPr/>
            </a:pPr>
            <a:endParaRPr lang="en-US" sz="2400" dirty="0" smtClean="0">
              <a:solidFill>
                <a:schemeClr val="bg1">
                  <a:lumMod val="85000"/>
                </a:schemeClr>
              </a:solidFill>
              <a:latin typeface="Arial" pitchFamily="34" charset="0"/>
              <a:cs typeface="Arial" pitchFamily="34" charset="0"/>
            </a:endParaRPr>
          </a:p>
          <a:p>
            <a:pPr>
              <a:lnSpc>
                <a:spcPct val="100000"/>
              </a:lnSpc>
              <a:spcBef>
                <a:spcPts val="0"/>
              </a:spcBef>
              <a:spcAft>
                <a:spcPts val="0"/>
              </a:spcAft>
              <a:buSzPct val="90000"/>
              <a:buFont typeface="Times" pitchFamily="18" charset="0"/>
              <a:buNone/>
              <a:defRPr/>
            </a:pPr>
            <a:endParaRPr lang="en-US" sz="2400" dirty="0" smtClean="0">
              <a:solidFill>
                <a:schemeClr val="bg1">
                  <a:lumMod val="85000"/>
                </a:schemeClr>
              </a:solidFill>
              <a:latin typeface="Arial" pitchFamily="34" charset="0"/>
              <a:cs typeface="Arial" pitchFamily="34" charset="0"/>
            </a:endParaRPr>
          </a:p>
          <a:p>
            <a:pPr>
              <a:lnSpc>
                <a:spcPct val="100000"/>
              </a:lnSpc>
              <a:spcBef>
                <a:spcPts val="0"/>
              </a:spcBef>
              <a:spcAft>
                <a:spcPts val="0"/>
              </a:spcAft>
              <a:buSzPct val="90000"/>
              <a:buFont typeface="Times" pitchFamily="18" charset="0"/>
              <a:buNone/>
              <a:defRPr/>
            </a:pPr>
            <a:endParaRPr lang="en-US" sz="2400" dirty="0" smtClean="0">
              <a:solidFill>
                <a:schemeClr val="bg1">
                  <a:lumMod val="85000"/>
                </a:schemeClr>
              </a:solidFill>
              <a:latin typeface="Arial" pitchFamily="34" charset="0"/>
              <a:cs typeface="Arial" pitchFamily="34" charset="0"/>
            </a:endParaRPr>
          </a:p>
          <a:p>
            <a:pPr>
              <a:lnSpc>
                <a:spcPct val="100000"/>
              </a:lnSpc>
              <a:spcBef>
                <a:spcPts val="0"/>
              </a:spcBef>
              <a:spcAft>
                <a:spcPts val="0"/>
              </a:spcAft>
              <a:buSzPct val="90000"/>
              <a:buFont typeface="Times" pitchFamily="18" charset="0"/>
              <a:buNone/>
              <a:defRPr/>
            </a:pPr>
            <a:endParaRPr lang="en-US" sz="2400" dirty="0" smtClean="0">
              <a:solidFill>
                <a:schemeClr val="bg1">
                  <a:lumMod val="85000"/>
                </a:schemeClr>
              </a:solidFill>
              <a:latin typeface="Arial" pitchFamily="34" charset="0"/>
              <a:cs typeface="Arial" pitchFamily="34" charset="0"/>
            </a:endParaRPr>
          </a:p>
          <a:p>
            <a:pPr>
              <a:lnSpc>
                <a:spcPct val="100000"/>
              </a:lnSpc>
              <a:spcBef>
                <a:spcPts val="0"/>
              </a:spcBef>
              <a:spcAft>
                <a:spcPts val="0"/>
              </a:spcAft>
              <a:buSzPct val="90000"/>
              <a:buFont typeface="Times" pitchFamily="18" charset="0"/>
              <a:buNone/>
              <a:defRPr/>
            </a:pPr>
            <a:endParaRPr lang="en-US" sz="2400" dirty="0" smtClean="0">
              <a:solidFill>
                <a:schemeClr val="bg1">
                  <a:lumMod val="85000"/>
                </a:schemeClr>
              </a:solidFill>
              <a:latin typeface="Arial" pitchFamily="34" charset="0"/>
              <a:cs typeface="Arial" pitchFamily="34" charset="0"/>
            </a:endParaRPr>
          </a:p>
          <a:p>
            <a:pPr>
              <a:lnSpc>
                <a:spcPct val="100000"/>
              </a:lnSpc>
              <a:spcBef>
                <a:spcPts val="0"/>
              </a:spcBef>
              <a:spcAft>
                <a:spcPts val="0"/>
              </a:spcAft>
              <a:buSzPct val="90000"/>
              <a:buFont typeface="Times" pitchFamily="18" charset="0"/>
              <a:buNone/>
              <a:defRPr/>
            </a:pPr>
            <a:endParaRPr lang="en-US" sz="2400" dirty="0" smtClean="0">
              <a:solidFill>
                <a:schemeClr val="bg1">
                  <a:lumMod val="85000"/>
                </a:schemeClr>
              </a:solidFill>
              <a:latin typeface="Arial" pitchFamily="34" charset="0"/>
              <a:cs typeface="Arial" pitchFamily="34" charset="0"/>
            </a:endParaRPr>
          </a:p>
          <a:p>
            <a:pPr>
              <a:lnSpc>
                <a:spcPct val="100000"/>
              </a:lnSpc>
              <a:spcBef>
                <a:spcPts val="0"/>
              </a:spcBef>
              <a:spcAft>
                <a:spcPts val="0"/>
              </a:spcAft>
              <a:buSzPct val="90000"/>
              <a:buFont typeface="Times" pitchFamily="18" charset="0"/>
              <a:buNone/>
              <a:defRPr/>
            </a:pPr>
            <a:r>
              <a:rPr lang="en-US" sz="2400" dirty="0" smtClean="0">
                <a:solidFill>
                  <a:schemeClr val="bg1">
                    <a:lumMod val="85000"/>
                  </a:schemeClr>
                </a:solidFill>
                <a:latin typeface="Arial" pitchFamily="34" charset="0"/>
                <a:cs typeface="Arial" pitchFamily="34" charset="0"/>
              </a:rPr>
              <a:t>Sean Thompson</a:t>
            </a:r>
          </a:p>
          <a:p>
            <a:pPr>
              <a:lnSpc>
                <a:spcPct val="100000"/>
              </a:lnSpc>
              <a:spcBef>
                <a:spcPts val="0"/>
              </a:spcBef>
              <a:spcAft>
                <a:spcPts val="0"/>
              </a:spcAft>
              <a:buSzPct val="90000"/>
              <a:buFont typeface="Times" pitchFamily="18" charset="0"/>
              <a:buNone/>
              <a:defRPr/>
            </a:pPr>
            <a:r>
              <a:rPr lang="en-US" sz="2400" dirty="0" smtClean="0">
                <a:solidFill>
                  <a:srgbClr val="B969AA"/>
                </a:solidFill>
                <a:latin typeface="Arial" pitchFamily="34" charset="0"/>
                <a:cs typeface="Arial" pitchFamily="34" charset="0"/>
              </a:rPr>
              <a:t>Inspection Business Manager - Ireland</a:t>
            </a:r>
            <a:endParaRPr lang="en-GB" sz="4200" dirty="0" smtClean="0">
              <a:solidFill>
                <a:srgbClr val="B969AA"/>
              </a:solidFill>
              <a:latin typeface="Gill Sans Light" pitchFamily="34" charset="0"/>
            </a:endParaRPr>
          </a:p>
          <a:p>
            <a:pPr>
              <a:lnSpc>
                <a:spcPct val="95000"/>
              </a:lnSpc>
              <a:spcBef>
                <a:spcPct val="50000"/>
              </a:spcBef>
            </a:pPr>
            <a:endParaRPr lang="en-GB" sz="2800" b="1" dirty="0" smtClean="0">
              <a:solidFill>
                <a:srgbClr val="B969AA"/>
              </a:solidFill>
              <a:latin typeface="Gill Sans Light" pitchFamily="34" charset="0"/>
            </a:endParaRPr>
          </a:p>
        </p:txBody>
      </p:sp>
      <p:pic>
        <p:nvPicPr>
          <p:cNvPr id="20485" name="Picture 6" descr="rsa_rgb_pos_on_cream"/>
          <p:cNvPicPr>
            <a:picLocks noChangeAspect="1" noChangeArrowheads="1"/>
          </p:cNvPicPr>
          <p:nvPr/>
        </p:nvPicPr>
        <p:blipFill>
          <a:blip r:embed="rId3" cstate="print"/>
          <a:srcRect l="638" t="12968" r="6157" b="16681"/>
          <a:stretch>
            <a:fillRect/>
          </a:stretch>
        </p:blipFill>
        <p:spPr bwMode="auto">
          <a:xfrm>
            <a:off x="6858000" y="0"/>
            <a:ext cx="2286000" cy="1188671"/>
          </a:xfrm>
          <a:prstGeom prst="rect">
            <a:avLst/>
          </a:prstGeom>
          <a:noFill/>
          <a:ln w="9525">
            <a:noFill/>
            <a:miter lim="800000"/>
            <a:headEnd/>
            <a:tailEnd/>
          </a:ln>
        </p:spPr>
      </p:pic>
      <p:sp>
        <p:nvSpPr>
          <p:cNvPr id="8" name="TextBox 7"/>
          <p:cNvSpPr txBox="1"/>
          <p:nvPr/>
        </p:nvSpPr>
        <p:spPr>
          <a:xfrm>
            <a:off x="3246438" y="1581272"/>
            <a:ext cx="5866211" cy="1692771"/>
          </a:xfrm>
          <a:prstGeom prst="rect">
            <a:avLst/>
          </a:prstGeom>
          <a:noFill/>
        </p:spPr>
        <p:txBody>
          <a:bodyPr wrap="square" rtlCol="0">
            <a:spAutoFit/>
          </a:bodyPr>
          <a:lstStyle/>
          <a:p>
            <a:pPr algn="ctr"/>
            <a:r>
              <a:rPr lang="en-GB" sz="2800" b="0" dirty="0" smtClean="0"/>
              <a:t>Overview</a:t>
            </a:r>
          </a:p>
          <a:p>
            <a:pPr algn="ctr"/>
            <a:r>
              <a:rPr lang="en-GB" sz="2800" b="0" dirty="0" smtClean="0"/>
              <a:t>Statutory Inspection in Ireland</a:t>
            </a:r>
            <a:r>
              <a:rPr lang="en-GB" sz="2400" b="0" dirty="0" smtClean="0"/>
              <a:t> </a:t>
            </a:r>
          </a:p>
          <a:p>
            <a:pPr algn="ctr"/>
            <a:endParaRPr lang="en-GB" sz="2400" b="0" dirty="0" smtClean="0"/>
          </a:p>
          <a:p>
            <a:pPr algn="ctr"/>
            <a:r>
              <a:rPr lang="en-GB" sz="2400" b="1" dirty="0" smtClean="0">
                <a:solidFill>
                  <a:schemeClr val="accent2">
                    <a:lumMod val="50000"/>
                  </a:schemeClr>
                </a:solidFill>
              </a:rPr>
              <a:t>RISK CONTROL SURVEYORS</a:t>
            </a:r>
          </a:p>
        </p:txBody>
      </p:sp>
      <p:pic>
        <p:nvPicPr>
          <p:cNvPr id="13" name="Picture 20" descr="NFUM039-SCISSORLIFT-reduced"/>
          <p:cNvPicPr>
            <a:picLocks noChangeAspect="1" noChangeArrowheads="1"/>
          </p:cNvPicPr>
          <p:nvPr/>
        </p:nvPicPr>
        <p:blipFill>
          <a:blip r:embed="rId4" cstate="print"/>
          <a:stretch>
            <a:fillRect/>
          </a:stretch>
        </p:blipFill>
        <p:spPr bwMode="auto">
          <a:xfrm>
            <a:off x="3436967" y="3274043"/>
            <a:ext cx="2345648" cy="3255546"/>
          </a:xfrm>
          <a:prstGeom prst="rect">
            <a:avLst/>
          </a:prstGeom>
          <a:noFill/>
          <a:ln>
            <a:noFill/>
          </a:ln>
        </p:spPr>
      </p:pic>
      <p:sp>
        <p:nvSpPr>
          <p:cNvPr id="7" name="TextBox 6"/>
          <p:cNvSpPr txBox="1"/>
          <p:nvPr/>
        </p:nvSpPr>
        <p:spPr>
          <a:xfrm>
            <a:off x="6259132" y="5409127"/>
            <a:ext cx="2524259" cy="461665"/>
          </a:xfrm>
          <a:prstGeom prst="rect">
            <a:avLst/>
          </a:prstGeom>
          <a:noFill/>
        </p:spPr>
        <p:txBody>
          <a:bodyPr wrap="square" rtlCol="0">
            <a:spAutoFit/>
          </a:bodyPr>
          <a:lstStyle/>
          <a:p>
            <a:pPr algn="ctr">
              <a:spcBef>
                <a:spcPts val="600"/>
              </a:spcBef>
            </a:pPr>
            <a:r>
              <a:rPr lang="en-GB" sz="2400" dirty="0" smtClean="0"/>
              <a:t>17</a:t>
            </a:r>
            <a:r>
              <a:rPr lang="en-GB" sz="2400" baseline="30000" dirty="0" smtClean="0"/>
              <a:t>th</a:t>
            </a:r>
            <a:r>
              <a:rPr lang="en-GB" sz="2400" dirty="0" smtClean="0"/>
              <a:t> Sept 2014</a:t>
            </a:r>
            <a:endParaRPr lang="en-GB" sz="1600" dirty="0" smtClean="0"/>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7" name="Picture 6" descr="rsa_rgb_pos_on_cream"/>
          <p:cNvPicPr>
            <a:picLocks noChangeAspect="1" noChangeArrowheads="1"/>
          </p:cNvPicPr>
          <p:nvPr/>
        </p:nvPicPr>
        <p:blipFill>
          <a:blip r:embed="rId4" cstate="print"/>
          <a:srcRect l="638" t="12968" r="6157" b="16681"/>
          <a:stretch>
            <a:fillRect/>
          </a:stretch>
        </p:blipFill>
        <p:spPr bwMode="auto">
          <a:xfrm>
            <a:off x="7444289" y="0"/>
            <a:ext cx="1710597" cy="889474"/>
          </a:xfrm>
          <a:prstGeom prst="rect">
            <a:avLst/>
          </a:prstGeom>
          <a:noFill/>
          <a:ln w="9525">
            <a:noFill/>
            <a:miter lim="800000"/>
            <a:headEnd/>
            <a:tailEnd/>
          </a:ln>
        </p:spPr>
      </p:pic>
      <p:sp>
        <p:nvSpPr>
          <p:cNvPr id="18" name="Rectangle 6"/>
          <p:cNvSpPr>
            <a:spLocks noChangeArrowheads="1"/>
          </p:cNvSpPr>
          <p:nvPr/>
        </p:nvSpPr>
        <p:spPr bwMode="auto">
          <a:xfrm>
            <a:off x="155752" y="1676400"/>
            <a:ext cx="5688013" cy="1933575"/>
          </a:xfrm>
          <a:prstGeom prst="rect">
            <a:avLst/>
          </a:prstGeom>
          <a:noFill/>
          <a:ln w="9525">
            <a:noFill/>
            <a:miter lim="800000"/>
            <a:headEnd/>
            <a:tailEnd/>
          </a:ln>
          <a:effectLst/>
        </p:spPr>
        <p:txBody>
          <a:bodyPr tIns="0"/>
          <a:lstStyle/>
          <a:p>
            <a:pPr>
              <a:spcBef>
                <a:spcPct val="40000"/>
              </a:spcBef>
              <a:buClr>
                <a:srgbClr val="B40084"/>
              </a:buClr>
              <a:buFont typeface="Wingdings" pitchFamily="2" charset="2"/>
              <a:buNone/>
            </a:pPr>
            <a:r>
              <a:rPr lang="en-US" sz="2200" dirty="0" smtClean="0">
                <a:latin typeface="GillSans" pitchFamily="2" charset="0"/>
              </a:rPr>
              <a:t/>
            </a:r>
            <a:br>
              <a:rPr lang="en-US" sz="2200" dirty="0" smtClean="0">
                <a:latin typeface="GillSans" pitchFamily="2" charset="0"/>
              </a:rPr>
            </a:br>
            <a:endParaRPr lang="en-US" sz="2200" dirty="0" smtClean="0">
              <a:latin typeface="GillSans" pitchFamily="2" charset="0"/>
            </a:endParaRPr>
          </a:p>
        </p:txBody>
      </p:sp>
      <p:sp>
        <p:nvSpPr>
          <p:cNvPr id="21" name="Rectangle 15"/>
          <p:cNvSpPr>
            <a:spLocks noChangeArrowheads="1"/>
          </p:cNvSpPr>
          <p:nvPr/>
        </p:nvSpPr>
        <p:spPr bwMode="auto">
          <a:xfrm>
            <a:off x="155752" y="3182710"/>
            <a:ext cx="4879521" cy="854529"/>
          </a:xfrm>
          <a:prstGeom prst="rect">
            <a:avLst/>
          </a:prstGeom>
          <a:noFill/>
          <a:ln w="9525">
            <a:noFill/>
            <a:miter lim="800000"/>
            <a:headEnd/>
            <a:tailEnd/>
          </a:ln>
          <a:effectLst/>
        </p:spPr>
        <p:txBody>
          <a:bodyPr/>
          <a:lstStyle/>
          <a:p>
            <a:pPr>
              <a:lnSpc>
                <a:spcPct val="90000"/>
              </a:lnSpc>
              <a:tabLst>
                <a:tab pos="452438" algn="l"/>
                <a:tab pos="1258888" algn="l"/>
              </a:tabLst>
            </a:pPr>
            <a:endParaRPr lang="en-GB" sz="4800" dirty="0">
              <a:solidFill>
                <a:srgbClr val="5A2D7F"/>
              </a:solidFill>
              <a:latin typeface="GillSans"/>
            </a:endParaRPr>
          </a:p>
        </p:txBody>
      </p:sp>
      <p:pic>
        <p:nvPicPr>
          <p:cNvPr id="9" name="Picture 8"/>
          <p:cNvPicPr>
            <a:picLocks noChangeAspect="1" noChangeArrowheads="1"/>
          </p:cNvPicPr>
          <p:nvPr/>
        </p:nvPicPr>
        <p:blipFill>
          <a:blip r:embed="rId5" cstate="print">
            <a:lum contrast="-19000"/>
          </a:blip>
          <a:srcRect/>
          <a:stretch>
            <a:fillRect/>
          </a:stretch>
        </p:blipFill>
        <p:spPr bwMode="auto">
          <a:xfrm>
            <a:off x="2658462" y="1204527"/>
            <a:ext cx="1490650" cy="1614871"/>
          </a:xfrm>
          <a:prstGeom prst="rect">
            <a:avLst/>
          </a:prstGeom>
          <a:noFill/>
          <a:ln w="12700">
            <a:noFill/>
            <a:miter lim="800000"/>
            <a:headEnd/>
            <a:tailEnd/>
          </a:ln>
          <a:effectLst/>
        </p:spPr>
      </p:pic>
      <p:pic>
        <p:nvPicPr>
          <p:cNvPr id="10" name="Picture 7"/>
          <p:cNvPicPr>
            <a:picLocks noChangeAspect="1" noChangeArrowheads="1"/>
          </p:cNvPicPr>
          <p:nvPr/>
        </p:nvPicPr>
        <p:blipFill>
          <a:blip r:embed="rId6" cstate="print">
            <a:lum contrast="-19000"/>
          </a:blip>
          <a:srcRect/>
          <a:stretch>
            <a:fillRect/>
          </a:stretch>
        </p:blipFill>
        <p:spPr bwMode="auto">
          <a:xfrm>
            <a:off x="363265" y="3717439"/>
            <a:ext cx="2466964" cy="1613901"/>
          </a:xfrm>
          <a:prstGeom prst="rect">
            <a:avLst/>
          </a:prstGeom>
          <a:noFill/>
          <a:ln w="12700">
            <a:noFill/>
            <a:miter lim="800000"/>
            <a:headEnd/>
            <a:tailEnd/>
          </a:ln>
          <a:effectLst/>
        </p:spPr>
      </p:pic>
      <p:pic>
        <p:nvPicPr>
          <p:cNvPr id="11" name="Picture 9" descr="http://t2.gstatic.com/images?q=tbn:jf-9FjI5QTpC6M:http://www.safe-t-solutions.co.uk/assets/img/images/plant/mewp%2520scissor.jpg">
            <a:hlinkClick r:id="rId7"/>
          </p:cNvPr>
          <p:cNvPicPr>
            <a:picLocks noChangeAspect="1" noChangeArrowheads="1"/>
          </p:cNvPicPr>
          <p:nvPr/>
        </p:nvPicPr>
        <p:blipFill>
          <a:blip r:embed="rId8" cstate="print">
            <a:lum contrast="-19000"/>
          </a:blip>
          <a:srcRect/>
          <a:stretch>
            <a:fillRect/>
          </a:stretch>
        </p:blipFill>
        <p:spPr bwMode="auto">
          <a:xfrm>
            <a:off x="7755352" y="1187208"/>
            <a:ext cx="1228727" cy="1428760"/>
          </a:xfrm>
          <a:prstGeom prst="rect">
            <a:avLst/>
          </a:prstGeom>
          <a:noFill/>
        </p:spPr>
      </p:pic>
      <p:pic>
        <p:nvPicPr>
          <p:cNvPr id="12" name="Picture 11" descr="http://t2.gstatic.com/images?q=tbn:lmKgdOr_WkmHoM:http://img.directindustry.com/images_di/photo-p/lift-tables-45855.jpg">
            <a:hlinkClick r:id="rId9"/>
          </p:cNvPr>
          <p:cNvPicPr>
            <a:picLocks noChangeAspect="1" noChangeArrowheads="1"/>
          </p:cNvPicPr>
          <p:nvPr/>
        </p:nvPicPr>
        <p:blipFill>
          <a:blip r:embed="rId10" cstate="print">
            <a:lum contrast="-19000"/>
          </a:blip>
          <a:srcRect/>
          <a:stretch>
            <a:fillRect/>
          </a:stretch>
        </p:blipFill>
        <p:spPr bwMode="auto">
          <a:xfrm>
            <a:off x="4373964" y="5331340"/>
            <a:ext cx="1322617" cy="1157290"/>
          </a:xfrm>
          <a:prstGeom prst="rect">
            <a:avLst/>
          </a:prstGeom>
          <a:noFill/>
        </p:spPr>
      </p:pic>
      <p:pic>
        <p:nvPicPr>
          <p:cNvPr id="15" name="Picture 13" descr="Chain block.jpg"/>
          <p:cNvPicPr>
            <a:picLocks noChangeAspect="1"/>
          </p:cNvPicPr>
          <p:nvPr/>
        </p:nvPicPr>
        <p:blipFill>
          <a:blip r:embed="rId11" cstate="print">
            <a:lum contrast="-19000"/>
          </a:blip>
          <a:srcRect/>
          <a:stretch>
            <a:fillRect/>
          </a:stretch>
        </p:blipFill>
        <p:spPr bwMode="auto">
          <a:xfrm>
            <a:off x="6526625" y="533402"/>
            <a:ext cx="906778" cy="2285996"/>
          </a:xfrm>
          <a:prstGeom prst="rect">
            <a:avLst/>
          </a:prstGeom>
          <a:noFill/>
          <a:ln w="9525">
            <a:noFill/>
            <a:miter lim="800000"/>
            <a:headEnd/>
            <a:tailEnd/>
          </a:ln>
        </p:spPr>
      </p:pic>
      <p:sp>
        <p:nvSpPr>
          <p:cNvPr id="19" name="Rectangle 18"/>
          <p:cNvSpPr/>
          <p:nvPr/>
        </p:nvSpPr>
        <p:spPr>
          <a:xfrm>
            <a:off x="636102" y="533402"/>
            <a:ext cx="5912837" cy="369332"/>
          </a:xfrm>
          <a:prstGeom prst="rect">
            <a:avLst/>
          </a:prstGeom>
        </p:spPr>
        <p:txBody>
          <a:bodyPr wrap="none">
            <a:spAutoFit/>
          </a:bodyPr>
          <a:lstStyle/>
          <a:p>
            <a:r>
              <a:rPr lang="en-US" dirty="0" smtClean="0"/>
              <a:t>EXAMPLES OF LIFTING EQUIPMENT - REGS 30 &amp; 52</a:t>
            </a:r>
            <a:endParaRPr lang="en-GB" dirty="0"/>
          </a:p>
        </p:txBody>
      </p:sp>
      <p:pic>
        <p:nvPicPr>
          <p:cNvPr id="13" name="Picture 12"/>
          <p:cNvPicPr/>
          <p:nvPr/>
        </p:nvPicPr>
        <p:blipFill>
          <a:blip r:embed="rId12" cstate="print"/>
          <a:srcRect/>
          <a:stretch>
            <a:fillRect/>
          </a:stretch>
        </p:blipFill>
        <p:spPr bwMode="auto">
          <a:xfrm>
            <a:off x="363265" y="1458678"/>
            <a:ext cx="1553026" cy="1854656"/>
          </a:xfrm>
          <a:prstGeom prst="rect">
            <a:avLst/>
          </a:prstGeom>
          <a:noFill/>
          <a:ln w="9525">
            <a:noFill/>
            <a:miter lim="800000"/>
            <a:headEnd/>
            <a:tailEnd/>
          </a:ln>
        </p:spPr>
      </p:pic>
      <p:graphicFrame>
        <p:nvGraphicFramePr>
          <p:cNvPr id="2049" name="Object 1"/>
          <p:cNvGraphicFramePr>
            <a:graphicFrameLocks noChangeAspect="1"/>
          </p:cNvGraphicFramePr>
          <p:nvPr/>
        </p:nvGraphicFramePr>
        <p:xfrm>
          <a:off x="7209563" y="4645899"/>
          <a:ext cx="1594347" cy="1370881"/>
        </p:xfrm>
        <a:graphic>
          <a:graphicData uri="http://schemas.openxmlformats.org/presentationml/2006/ole">
            <mc:AlternateContent xmlns:mc="http://schemas.openxmlformats.org/markup-compatibility/2006">
              <mc:Choice xmlns:v="urn:schemas-microsoft-com:vml" Requires="v">
                <p:oleObj spid="_x0000_s2054" name="Photo Editor Photo" r:id="rId13" imgW="1600000" imgH="1714739" progId="MSPhotoEd.3">
                  <p:embed/>
                </p:oleObj>
              </mc:Choice>
              <mc:Fallback>
                <p:oleObj name="Photo Editor Photo" r:id="rId13" imgW="1600000" imgH="1714739" progId="MSPhotoEd.3">
                  <p:embed/>
                  <p:pic>
                    <p:nvPicPr>
                      <p:cNvPr id="0" name="Picture 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209563" y="4645899"/>
                        <a:ext cx="1594347" cy="137088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4" name="Picture 13" descr="mobile-scissor-lift-table-nl-tf15-73080.jpg"/>
          <p:cNvPicPr/>
          <p:nvPr/>
        </p:nvPicPr>
        <p:blipFill>
          <a:blip r:embed="rId15" cstate="print"/>
          <a:stretch>
            <a:fillRect/>
          </a:stretch>
        </p:blipFill>
        <p:spPr>
          <a:xfrm>
            <a:off x="4462791" y="1418158"/>
            <a:ext cx="1233790" cy="1401240"/>
          </a:xfrm>
          <a:prstGeom prst="rect">
            <a:avLst/>
          </a:prstGeom>
        </p:spPr>
      </p:pic>
      <p:pic>
        <p:nvPicPr>
          <p:cNvPr id="16" name="Picture 15" descr="Passenger-lift.jpg"/>
          <p:cNvPicPr/>
          <p:nvPr/>
        </p:nvPicPr>
        <p:blipFill>
          <a:blip r:embed="rId16" cstate="print"/>
          <a:stretch>
            <a:fillRect/>
          </a:stretch>
        </p:blipFill>
        <p:spPr>
          <a:xfrm>
            <a:off x="6215999" y="3096546"/>
            <a:ext cx="1259498" cy="1216837"/>
          </a:xfrm>
          <a:prstGeom prst="rect">
            <a:avLst/>
          </a:prstGeom>
        </p:spPr>
      </p:pic>
      <p:pic>
        <p:nvPicPr>
          <p:cNvPr id="20" name="Picture 19" descr="beam clamp.jpg"/>
          <p:cNvPicPr/>
          <p:nvPr/>
        </p:nvPicPr>
        <p:blipFill>
          <a:blip r:embed="rId17" cstate="print"/>
          <a:stretch>
            <a:fillRect/>
          </a:stretch>
        </p:blipFill>
        <p:spPr>
          <a:xfrm>
            <a:off x="467933" y="5517808"/>
            <a:ext cx="990753" cy="1252989"/>
          </a:xfrm>
          <a:prstGeom prst="rect">
            <a:avLst/>
          </a:prstGeom>
        </p:spPr>
      </p:pic>
      <p:pic>
        <p:nvPicPr>
          <p:cNvPr id="22" name="Picture 21" descr="Chain Sling 2 leg.jpg"/>
          <p:cNvPicPr/>
          <p:nvPr/>
        </p:nvPicPr>
        <p:blipFill>
          <a:blip r:embed="rId18" cstate="print"/>
          <a:stretch>
            <a:fillRect/>
          </a:stretch>
        </p:blipFill>
        <p:spPr>
          <a:xfrm>
            <a:off x="8078392" y="3013079"/>
            <a:ext cx="725518" cy="1193791"/>
          </a:xfrm>
          <a:prstGeom prst="rect">
            <a:avLst/>
          </a:prstGeom>
        </p:spPr>
      </p:pic>
      <p:pic>
        <p:nvPicPr>
          <p:cNvPr id="23" name="Picture 22" descr="Bow Shackle.jpg"/>
          <p:cNvPicPr/>
          <p:nvPr/>
        </p:nvPicPr>
        <p:blipFill>
          <a:blip r:embed="rId19" cstate="print"/>
          <a:stretch>
            <a:fillRect/>
          </a:stretch>
        </p:blipFill>
        <p:spPr>
          <a:xfrm>
            <a:off x="5978031" y="5635909"/>
            <a:ext cx="1001983" cy="1016788"/>
          </a:xfrm>
          <a:prstGeom prst="rect">
            <a:avLst/>
          </a:prstGeom>
        </p:spPr>
      </p:pic>
      <p:pic>
        <p:nvPicPr>
          <p:cNvPr id="25" name="Picture 3"/>
          <p:cNvPicPr>
            <a:picLocks noChangeAspect="1" noChangeArrowheads="1"/>
          </p:cNvPicPr>
          <p:nvPr/>
        </p:nvPicPr>
        <p:blipFill>
          <a:blip r:embed="rId20" cstate="print">
            <a:lum contrast="-17000"/>
          </a:blip>
          <a:srcRect/>
          <a:stretch>
            <a:fillRect/>
          </a:stretch>
        </p:blipFill>
        <p:spPr>
          <a:xfrm>
            <a:off x="2256670" y="5299832"/>
            <a:ext cx="1147117" cy="1433896"/>
          </a:xfrm>
          <a:prstGeom prst="rect">
            <a:avLst/>
          </a:prstGeom>
        </p:spPr>
      </p:pic>
      <p:pic>
        <p:nvPicPr>
          <p:cNvPr id="26" name="Picture 2" descr="http://t1.gstatic.com/images?q=tbn:ANd9GcReHjuD5r6iIK4cl3bcp43raM7dtW4hCZ6MzqWhidzlAwfYfCkN4rinEc_o">
            <a:hlinkClick r:id="rId21"/>
          </p:cNvPr>
          <p:cNvPicPr>
            <a:picLocks noChangeAspect="1" noChangeArrowheads="1"/>
          </p:cNvPicPr>
          <p:nvPr/>
        </p:nvPicPr>
        <p:blipFill>
          <a:blip r:embed="rId22" cstate="print">
            <a:lum contrast="-18000"/>
          </a:blip>
          <a:srcRect/>
          <a:stretch>
            <a:fillRect/>
          </a:stretch>
        </p:blipFill>
        <p:spPr bwMode="auto">
          <a:xfrm>
            <a:off x="4645320" y="4037239"/>
            <a:ext cx="1570679" cy="1156194"/>
          </a:xfrm>
          <a:prstGeom prst="rect">
            <a:avLst/>
          </a:prstGeom>
          <a:noFill/>
        </p:spPr>
      </p:pic>
      <p:pic>
        <p:nvPicPr>
          <p:cNvPr id="2051" name="Picture 3" descr="http://www.blulift.ie/wp-content/uploads/2011/09/blulift-genie-lift-top.jpg"/>
          <p:cNvPicPr>
            <a:picLocks noChangeAspect="1" noChangeArrowheads="1"/>
          </p:cNvPicPr>
          <p:nvPr/>
        </p:nvPicPr>
        <p:blipFill>
          <a:blip r:embed="rId23" cstate="print"/>
          <a:srcRect/>
          <a:stretch>
            <a:fillRect/>
          </a:stretch>
        </p:blipFill>
        <p:spPr bwMode="auto">
          <a:xfrm>
            <a:off x="2819729" y="3096546"/>
            <a:ext cx="1643062" cy="1666874"/>
          </a:xfrm>
          <a:prstGeom prst="rect">
            <a:avLst/>
          </a:prstGeom>
          <a:noFill/>
        </p:spPr>
      </p:pic>
    </p:spTree>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8E6DC"/>
        </a:solidFill>
        <a:effectLst/>
      </p:bgPr>
    </p:bg>
    <p:spTree>
      <p:nvGrpSpPr>
        <p:cNvPr id="1" name=""/>
        <p:cNvGrpSpPr/>
        <p:nvPr/>
      </p:nvGrpSpPr>
      <p:grpSpPr>
        <a:xfrm>
          <a:off x="0" y="0"/>
          <a:ext cx="0" cy="0"/>
          <a:chOff x="0" y="0"/>
          <a:chExt cx="0" cy="0"/>
        </a:xfrm>
      </p:grpSpPr>
      <p:sp>
        <p:nvSpPr>
          <p:cNvPr id="17" name="Rectangle 16"/>
          <p:cNvSpPr/>
          <p:nvPr/>
        </p:nvSpPr>
        <p:spPr>
          <a:xfrm>
            <a:off x="4237149" y="1111805"/>
            <a:ext cx="4443449" cy="4832092"/>
          </a:xfrm>
          <a:prstGeom prst="rect">
            <a:avLst/>
          </a:prstGeom>
          <a:solidFill>
            <a:schemeClr val="accent1"/>
          </a:solidFill>
        </p:spPr>
        <p:txBody>
          <a:bodyPr wrap="square">
            <a:spAutoFit/>
          </a:bodyPr>
          <a:lstStyle/>
          <a:p>
            <a:r>
              <a:rPr lang="en-GB" dirty="0" smtClean="0">
                <a:solidFill>
                  <a:srgbClr val="FF0000"/>
                </a:solidFill>
              </a:rPr>
              <a:t>REG 53 - REPORTING</a:t>
            </a:r>
            <a:r>
              <a:rPr lang="en-GB" dirty="0" smtClean="0">
                <a:solidFill>
                  <a:srgbClr val="00589A"/>
                </a:solidFill>
              </a:rPr>
              <a:t> </a:t>
            </a:r>
          </a:p>
          <a:p>
            <a:endParaRPr lang="en-GB" sz="1600" dirty="0" smtClean="0">
              <a:solidFill>
                <a:srgbClr val="00589A"/>
              </a:solidFill>
            </a:endParaRPr>
          </a:p>
          <a:p>
            <a:r>
              <a:rPr lang="en-GB" sz="1600" dirty="0" smtClean="0">
                <a:solidFill>
                  <a:schemeClr val="accent2">
                    <a:lumMod val="10000"/>
                  </a:schemeClr>
                </a:solidFill>
              </a:rPr>
              <a:t>REG 52 EXAMINATIONS ARE </a:t>
            </a:r>
            <a:r>
              <a:rPr lang="en-GB" sz="1600" dirty="0" smtClean="0">
                <a:solidFill>
                  <a:srgbClr val="2B030D"/>
                </a:solidFill>
              </a:rPr>
              <a:t>SEPARATE FROM MAINTENANCE</a:t>
            </a:r>
            <a:r>
              <a:rPr lang="en-GB" sz="1600" dirty="0" smtClean="0">
                <a:solidFill>
                  <a:schemeClr val="accent2">
                    <a:lumMod val="10000"/>
                  </a:schemeClr>
                </a:solidFill>
              </a:rPr>
              <a:t> EXAMINATIONS</a:t>
            </a:r>
          </a:p>
          <a:p>
            <a:endParaRPr lang="en-GB" sz="1600" dirty="0" smtClean="0">
              <a:solidFill>
                <a:schemeClr val="accent2">
                  <a:lumMod val="10000"/>
                </a:schemeClr>
              </a:solidFill>
            </a:endParaRPr>
          </a:p>
          <a:p>
            <a:r>
              <a:rPr lang="en-GB" sz="1600" dirty="0" smtClean="0">
                <a:solidFill>
                  <a:schemeClr val="accent2">
                    <a:lumMod val="10000"/>
                  </a:schemeClr>
                </a:solidFill>
              </a:rPr>
              <a:t>REPORT CONTAINS ALL PRESCRIBED PARTICULARS </a:t>
            </a:r>
            <a:r>
              <a:rPr lang="en-GB" sz="1400" dirty="0" smtClean="0">
                <a:solidFill>
                  <a:schemeClr val="accent2">
                    <a:lumMod val="10000"/>
                  </a:schemeClr>
                </a:solidFill>
              </a:rPr>
              <a:t>(SCHEDULE 1 PART E)</a:t>
            </a:r>
          </a:p>
          <a:p>
            <a:endParaRPr lang="en-GB" sz="1600" dirty="0" smtClean="0">
              <a:solidFill>
                <a:schemeClr val="accent2">
                  <a:lumMod val="10000"/>
                </a:schemeClr>
              </a:solidFill>
            </a:endParaRPr>
          </a:p>
          <a:p>
            <a:r>
              <a:rPr lang="en-GB" sz="1600" dirty="0" smtClean="0">
                <a:solidFill>
                  <a:schemeClr val="accent2">
                    <a:lumMod val="10000"/>
                  </a:schemeClr>
                </a:solidFill>
              </a:rPr>
              <a:t>MUST REFLECT POSITION AS FOUND</a:t>
            </a:r>
          </a:p>
          <a:p>
            <a:endParaRPr lang="en-GB" sz="1600" dirty="0" smtClean="0">
              <a:solidFill>
                <a:schemeClr val="accent2">
                  <a:lumMod val="10000"/>
                </a:schemeClr>
              </a:solidFill>
            </a:endParaRPr>
          </a:p>
          <a:p>
            <a:r>
              <a:rPr lang="en-GB" sz="1600" dirty="0" smtClean="0">
                <a:solidFill>
                  <a:schemeClr val="accent2">
                    <a:lumMod val="10000"/>
                  </a:schemeClr>
                </a:solidFill>
              </a:rPr>
              <a:t>REPAIRS  →  ADVISE OWNER &amp; USER IN WRITING (X50J - handwritten on site at time)</a:t>
            </a:r>
          </a:p>
          <a:p>
            <a:endParaRPr lang="en-GB" sz="1600" dirty="0" smtClean="0">
              <a:solidFill>
                <a:schemeClr val="accent2">
                  <a:lumMod val="10000"/>
                </a:schemeClr>
              </a:solidFill>
            </a:endParaRPr>
          </a:p>
          <a:p>
            <a:r>
              <a:rPr lang="en-GB" sz="1600" dirty="0" smtClean="0">
                <a:solidFill>
                  <a:schemeClr val="accent2">
                    <a:lumMod val="10000"/>
                  </a:schemeClr>
                </a:solidFill>
              </a:rPr>
              <a:t>IMMEDIATE DEFECTS  →  COPY REPORT TO HSA WITHIN 20 DAYS</a:t>
            </a:r>
          </a:p>
          <a:p>
            <a:endParaRPr lang="en-GB" sz="1600" dirty="0" smtClean="0">
              <a:solidFill>
                <a:schemeClr val="accent2">
                  <a:lumMod val="10000"/>
                </a:schemeClr>
              </a:solidFill>
            </a:endParaRPr>
          </a:p>
          <a:p>
            <a:r>
              <a:rPr lang="en-GB" sz="1600" dirty="0" smtClean="0">
                <a:solidFill>
                  <a:schemeClr val="accent2">
                    <a:lumMod val="10000"/>
                  </a:schemeClr>
                </a:solidFill>
              </a:rPr>
              <a:t>REG 54 – OWNER /USER MUST KEEP A REGISTER OF LIFTING EQUIPMENT</a:t>
            </a:r>
          </a:p>
          <a:p>
            <a:r>
              <a:rPr lang="en-GB" sz="1600" dirty="0" smtClean="0">
                <a:solidFill>
                  <a:schemeClr val="accent2">
                    <a:lumMod val="10000"/>
                  </a:schemeClr>
                </a:solidFill>
              </a:rPr>
              <a:t>(RSA </a:t>
            </a:r>
            <a:r>
              <a:rPr lang="en-GB" sz="1600" dirty="0" err="1" smtClean="0">
                <a:solidFill>
                  <a:schemeClr val="accent2">
                    <a:lumMod val="10000"/>
                  </a:schemeClr>
                </a:solidFill>
              </a:rPr>
              <a:t>eREPORT</a:t>
            </a:r>
            <a:r>
              <a:rPr lang="en-GB" sz="1600" dirty="0" smtClean="0">
                <a:solidFill>
                  <a:schemeClr val="accent2">
                    <a:lumMod val="10000"/>
                  </a:schemeClr>
                </a:solidFill>
              </a:rPr>
              <a:t>)</a:t>
            </a:r>
            <a:endParaRPr lang="en-GB" dirty="0" smtClean="0">
              <a:solidFill>
                <a:schemeClr val="accent2">
                  <a:lumMod val="10000"/>
                </a:schemeClr>
              </a:solidFill>
            </a:endParaRPr>
          </a:p>
        </p:txBody>
      </p:sp>
      <p:pic>
        <p:nvPicPr>
          <p:cNvPr id="20" name="Picture 6" descr="rsa_rgb_pos_on_cream"/>
          <p:cNvPicPr>
            <a:picLocks noChangeAspect="1" noChangeArrowheads="1"/>
          </p:cNvPicPr>
          <p:nvPr/>
        </p:nvPicPr>
        <p:blipFill>
          <a:blip r:embed="rId3" cstate="print"/>
          <a:srcRect l="638" t="12968" r="6157" b="16681"/>
          <a:stretch>
            <a:fillRect/>
          </a:stretch>
        </p:blipFill>
        <p:spPr bwMode="auto">
          <a:xfrm>
            <a:off x="7227425" y="214312"/>
            <a:ext cx="1710597" cy="889474"/>
          </a:xfrm>
          <a:prstGeom prst="rect">
            <a:avLst/>
          </a:prstGeom>
          <a:noFill/>
          <a:ln w="9525">
            <a:noFill/>
            <a:miter lim="800000"/>
            <a:headEnd/>
            <a:tailEnd/>
          </a:ln>
        </p:spPr>
      </p:pic>
      <p:sp>
        <p:nvSpPr>
          <p:cNvPr id="7170" name="AutoShape 2" descr="data:image/jpeg;base64,/9j/4AAQSkZJRgABAQAAAQABAAD/2wCEAAkGBxASEhIQEhQUEhQXFRUXEhQSEhUPFBQVFxUWGBUVGBQaHSggGBolGxUVITEhJSkrLi4uFx8zODMsNygtLisBCgoKDg0OGxAQGywkICQsLCwsLCwsLCwvLCwsLCwsLCwsLCwsLCwsLCwsLCwsLCwsLCwsLCwsLCwsLCwsLCwsLP/AABEIAOEA4QMBEQACEQEDEQH/xAAcAAEAAQUBAQAAAAAAAAAAAAAABgECAwQFBwj/xABCEAACAQIDBAcFBQQJBQAAAAAAAQIDEQQSIQUxQVEGEyJhcYGRBzJSobEUQoLB0WKSouEVIzNjcrLC0/EkNVOzw//EABoBAQACAwEAAAAAAAAAAAAAAAABAgMEBQb/xAAzEQEAAgIABAMGBAcBAQEAAAAAAQIDEQQSITEFQWETMlFxkbEUIoGhI0JSwdHw8eGSM//aAAwDAQACEQMRAD8A9xAAAAAAAAAAAAAAAAAAAAAAAcLpxWqQwGKqUpOE403JSWjWVpv5JrzLV7wiezyL2ddIcTPaeHjUqTnGTnFptJO8JWuuOpnyViK9GOs9XvRrMoAAAAAAAAAAAAAAAAAAAAAAAAAAAAAA5/SHDdbhcTT+KjUivFwaXBkx3JfOXQ+tkx+Enyr0r375JPnzNu/WrDHd9OmmzAAAAAAAAAAAAAAAAAAAAAAAAAAAAAACkldNPiB8uTXUYt/3df8A9dTx7ufmbnejB2l9Ro02dUAAAAAAAAAAAAAAAAAAAAAAAAAAAAAAA+cPaPg3R2jiYtZc0nUh3wmnK/qp+hs0vWK6litHV9E4NvJC+ryxu1qm7K5rMrMAAAAAAAAAAAAAAAAAAAAAAAAAAAAAAAeIe27C2x+HqcJ0YwflUqRfyqIQrZ690cxHWYXDVPio0pesEFnRAAAAAAAAAAAAAAAAAAAAAAAAAAAAAAAPJvbvSS+xVuUqifk6cl9GR5otHTabezupm2dhv2YuD/BOUfyJISMJAAAAAAAAAAAAAAAAAAAAAAAFLgVAAAAADzn254bNgacvhrK/hKE4/WxWe8J8pdH2R4jPgLfDVqekstT/AFllY7JqEgAAAAAAAAAAAAAAAAAAAYsRKSTcUpPk3a5jyzeKzNI3K1YiZ6uJV6RNLSnfwd7eKsci/i1o6RT925HB782lPpZPhGPz/Uwz4tm+EQzRwFfOWCfSes91l5L9DFbxLiJ8/wBl44HGwf0/Xb1lpZt203eBhtxvET/PK/4THHkvwu0MRLtKpl5X1Mf4vNFvfn6othxx05XYw+1qsfetP+F+T3M38XiWavvat+379mrbh6T26OlQ2pTlo3kfKenz3HSxeI4b9Jnln4T0/fs1rYL19fk3Uzf2woj7V8Nn2ZiOcXTn4Zakb/K5Wy1XD9h+Ivh69P4ZUpesHD/5MtLHV6WFgAAAAAAAAAAAAAAAAAAAAECxDSnKN7O7+rPJZOlpj1n7u3Tc1iWOpFP3lfv3P14+ZhWiZjs154X4X5S7L9dxDJF/i150pRvdNXst35kxpaJiWzQzW0T8kzHau5Utpt0qk1zXjp9SI3HZSYiWzHELjZeaa9DJGTyljmvwI7SdN9mWX8Wn7tmZMfEXx/8A5zMfb6a0icMX96GLpHtuNbA4ulJdqVCqotLS6g3G68UjrYPE+b8mSOs+cNa/BzXrVGvYbW7eIhzpp/u1J/7qO050d3rwWAAAAAAAAAAAAAAAAAAAAAQHa2RVpRktc0rPzeh5Tia/xbfOfu7mHmnHEx8GkozjFZXn18dDX38WX8sz16MsaycslrMjy2ia6ja5wtubRSI6o2a82OgqokGxwREo2wVIotVMysnTzQlHmmvkX5tTEkI17GK2XG5PihVi/SnJf5H6Hs4ncOBMatMPciQAAAAAAAAAAAAAAAAAAAABBduyy15LLdZ3d/De2vzPLcbEe3tE/F2uG6446uZCmrPqpWd9U+dtxq7mO7Ymf6oZo1XmUZR/F321K6jurMRrcSzTK+aq1BK4hAyBr1ORavRLRw+1aDqugppzW9N215cr928z34bJGPnmOjHGWvNqEb6Ef1e2ckNU680rblFRq5vS69D1PDWm2Gsz304+eNZZ097M6gAAAAAAAAAAAAAAAAAAAACFdJVNV5OOu5tPisqPNeI9M9tuvwnLOKNuNJ05Zo+401d8ONmaPWOsNyOaNT3ZouomvvRsrvj4ldx5q/lmPVmk9CikLEErkwgbCWKa4kiF7S6GylUlWpVVrJyee6s276SXidnF4nEVit6+TUnhJm24eg+zzoNDB2xVSXWVpQ7OllBS1e/fJ8ztYpi1ItHwc7JGrSnZkUAAAAAAAAAAAAAAAAAAAAtnNJXbSXfoVtaKxuZIiZ7Ib0mpuc3OMlbSzXCy3M81x+WLZptExMejr8H+Wuphxas32lON481py0NKOvaerciI8pKUfdcJdm258URaf6o6kz/U2r6GOGNbclKtyUFyAZI1NnbIhGq4QzLrqic7yclfi0nuNmL3z2pSfkpqMdbXh6fGNlZHrYjUacPe1SQAAAAAAAAAAAAAAAAauOx9KkrznGLfupyScnyinvZjy5Ix0m0+S1azaYiEbodLZKpacVkvbT3l395xsPimTm3eI16eX+XStwEcv5Z6s+M6Tpu1P13v9EV4jxS89Mcaj91MfA/1OLidsVJa/N9pnNvlvkndp23K4K1czE1pSerbEQ2K1iOzJ1+XRtW5Mx8u1eXa7JCVmnla3cvUbtXubmO7YldIxwpDC6qL6W5VksXFcSYpKeSVaOKjLRO4tS0dyaTHdslWN1ejFDNWzcIK/m9F9WdLwvHzZ+b4Q1eMtrHr4pgelcoAAAAAAAAAAAAABbKaW928XYibRHdOt9kdxvSyGaVPDwdaSunUlLqsOpLRxdSzlLX4IStZmDJxeHH0tZkpgvftDnV9pynfrsRJL/x4b/po+Dq3lVfisngad/FMUe7Ez+zYrwV5aFbF4aKkqNGEJS96plzVJW3Zqsu1LzOfxPHXzV5daht4eD5Lc0y5Rpt5lo7/ACf0KWnorbsMJWSLQQ08ZHtyvzM2P3WanZbRrOPhxQtWJLViW/Wvby/QwV0wx3ajbMrItyXJ3pO9OvgMKoR13t38+Bq3vzW6NfJfcs6YUSnophnGnKb3ylp4L+dzv+EYprim8+c/tH/u3M42+7xEeTuHXaYAAAAAAAAAAAAEe2vjKmeUFJpLck8t9L7/ADOHxvE5PazSJ1EN/BiryxaUJ2ttOtKXU3cJtdpJ3lCHGV993eyfffgalI1/Ev1129Z/3rLdmlOlKeff0hiowypRWiSslyRgtPNO57tqIiI1DIigoSKgZKfHwKSiVAKSJgWYylm7S1a0kvzLY7a6StSddJaNrGfuyuhnzRbXfb5Gty6nTDrUsNOk5OyV2Xm0R3Wmdd3VwuEUNXq/p4GCbTedQ17XmWeKc5RhFXb3Ldq928vXHMzFK9ZlTcViZns3dh9G8XebxMqcVnvSVO8pdXylfRS8LnYr4Vvlncx8Y6S0r8b3iOvwTGlTUUopWSVkjs0rFKxWO0NCZmZ3K8sgAAAAAAAAAAAACF9KcNOWJhT6yVGNSDccloyrTh79JVGnleS0sq7TSk0+yzn8Vw25nJWNz6/792ziy9qz2cSexowjelH/AB6uc5P4nJ3cn4s4uS17/mtO/wCzqYb1p+VrJGDbZVYFhZK5MrKF8eJWUFwKMkataVpZvztcy1jcaZIjcabmHw8Kic3oua0bd3pYxzaaTpjvaaTpkWHVssN3f32KTad7spz7nctyhCMFZb+PeyvW87UtMz1lVyLx0RptbCjfEU/Fv0i/0NjgY3xVP98pYuJ6YZTk9W4wAAAAAAAAAAAAAABq7RwFKvB0qsVODto9LNaqSa1jJPVNaoCBzw+LoOUYtYmCbSjUl1VeKTa0qWy1OHvKL01bOFaMczasxyz+3T0dGOaNTHWGlX2ph3/bRqUJcXUpyh/Grwl5M07cLeetNW+Ux/1nrxHL33HzaOI2jRXuynUX93QrS+kbfMRw2SO+o+cx/lljiafCfpLDLacV71OvFc3h6q/0k/hreU1/+oX9vHwn6Sp/TWGXvVFD/GnT/wAyQ/CZZ7Rv5TEnt8fnOv0n/DPS2thpe7WpPwqRf5lLcLnjvSfpKPxGKf5o+rNLF0rXdSCXNzil9Snscn9M/SVva0/qj6tVbawzbUasKj5U71n6QuX/AAuaOs1mPn0+6v4nF5Tv5dfspLHTl/Z0K8/Gl1S9ajiTGGse9ev139tp9vXyiZ/TX3ZazxU6fVxp06F0+3Krnkm76qEI2/iIp7Gl+aZm3prUfWZ3+zDe2S++mv1b2y6MqVKEJSUpRjZztlzeXgYc1q3vNojW/JevNr83duRKQtpckB0ujEb10+UZP5W/M3vDI3xMekS1uMn+EmZ6ZyQAAAAAAAAAAAAAAABGNqQy1pd+vqv1ucPiq8uefX/DoYZ3jc6WjOXkjq2oY29bspvay52krSV0RrSO3ZqzwVPhJx7mrjmjzZIyW+DDUwNH73a/Cn9UTGSY7bOa0+TEsHhk7xowvzcI3+hPtsnxn6yrqP8AYZnUdrLRcuBjmNzuVoY20SakzBOhIgZ4omOyFxA7HROP9bJ8oP6xOp4TH8eZ9P7w1ONn+HHzSw9E5YAAAAAAAAAAAAAAAA4XSCn2oS5q3o/5nJ8Rrq1bNzhp6TDi1lqcfNGrN2vZiaMC5BF69iVlZ2MdqphpVKnd8xEMmtrbsk1ClgbRzae1sVmqyw8ITpUGlVzXc6klZ1Iwt8Ker5nSw8Pg5axlmYtbt6fDfzamTNk3PJHSO/r8newGKhWpwq03eMldfmn3p6eRoZcdsd5pbvDPS8XrFobUTFK7Ki3khVkSh3eia7dR/sr6/wAjr+Dx/EtPpDS46fywk533OAAAAAAAAAAAAAAAAHL2/TvTT5SXo9P0NHj67x7+Etjhp1fSPVuBwc3aJdCjAzWZCJaqJKq0IsmrnzjqVZIGtWENDbWNdGjKcVeo7QpR+KpLSC9dfBM2OGxe0yRE9u8/KO7Hlvy13CK4baDoy+zOVSFFUs2eFJ1atWcajVaonG7ipSzNtrcuFzq3wxkj2sRE23rrOoiNdI699ejTjJyzyTOo1+sz5t/Z1aOExEYRd8JinnoSWsYVJa5V+zLS3iu818tZ4jFNp9+nS3rEef6L0mMN9fy27fNLUcmW8zJF9K7JEaIdjo5ioQnJSds1knwur7/U6XheemO8xadb01OLx2tWJjySpHo3MVAAAAAAAAAAAAAAAAaW2JQVGo5yUYpXbe5O6t87GHiK82OYZcMTOSIrG0VjVUopxd09U0ecyx01Lqams9WKRpyuQJrJKstxNkQ0qyKQyQtnvYgRTbmKzYpR66lQWHgpp1rOMp1Lq6V1fLBP9463DYtYN8s25510+Ef5n7NLNfeTW9ajfX1aEMTWryhONPrJU6jlTq0KTow6u/uZ6lo5ZK9/e3+ZnmmPFExNtRMdYmdzv46jruPLsxc17TvW9T3jp9//AF0q2atOlHESo04QqxcaNFupN1I+6pVNEktdEuD5GtWIxUtOKJmZjraeka9IZbbvMc8xqJ7R8UqSOXpusqLqEyEwpNlVoSLovjpScqUndJXjfhra3zO54VnvaZx2ncRG4c/jMVa6tCRHaaAAAAAAAAAAAAAAABxOmGGjUwlVSmqSVpKT3Jxkmk1xvu8zHlpz102OFzexyxfW3lOxdrVoTahFzjp1lN9l637Sb3PR+hycnDzbpMO7fLw2Wu+bU/H/ACmlJ5oRmk0pK6zK252fzTOblwTXv0adbxPadqxVjBy6XXMShp10UXhZPexHZLgbV7VSahTpyrRglTcqanUTk1aeZ6KCu9/FPXQ6GCNUiZtMVmevXp8vjtrZOtukdWX7BUqtyq6LM3BSeeyarblwt1kF+DwK+3pj9z/fd++p+qeS1u7Zo7Ipq2a87O8c1lltPOrW5SuzFbibz26f819l4xR5unEwMjImXVI0pT92LlbfZN2EYr3nVYmfkjnivfo4+O23Si0oPrHrfI00vFmSnC3nv0bePBaes9Pm1qHSCpGWaDdJripXb7mt1vE3eGxzhtNole3CVmNW6vWtl1pTo05zWWUoRclus2k2d6szNYmXmctYreYr2iW0WUAAAAAAAAAAAAAAQP2nYySVKmt1pTa5u6jH0u/UpeeiaxuUIwMVRj107vNFS0s197Kk+bUloa1onfybFdTD1fo5hnPBYeNZaumm09Gr3aty0aM04q3x8t4YpvNb7q0to7InTvKPbj3b14r8zicVwF8f5q9Y/dvYuIrfpPSXNObLZa1cxrwwzerLQKXJBMK7VuRKzbw2zq0/dhLxayr1Zs4uFzZPdrP2Yr5qV7y7+B6OJa1Xmfwx0Xm97+R1sHhkR1yzv0hpZOLmfcXdKNqRwOGcqcYqTeSlG1lmabzNckk3/wAnRmK4qarDWjd7dXlmydmOrXz1M9VSlN1pyk7Oo4uVt909b6aaeBj9jWY3bu2o8QzU/LS2oj9XonRPYOESlUVKLlGdk5XnlaSema+va+RbHhpHXSmTjc+SNWt0+n2S1GdqgAAAAAAAAAAAAAAHE6T9HoYyCTlknG+SVsy1tdNcVoitq7TE6RjY/s4y1IyxNRVIRd4045nF8dc25c0lrzKRj33W5vg9BSMqioHL2hseE7yj2Jd25+K/M5/E+HY8vWvSWxi4m1Ok9YQvHVoRnKk5wzxdpRU4t35bzz+Th747TFodekTasWiJ1Po0a2NhHWT05kVxWt2X5JtPR1tkbMqYmKqU8vVvdNyVnbforv5G1i8PzZPLUerVzZa4p5bd/g72G6KwWtSbl3RSivXVnQx+E1j37TPy6NO3GT/LDqYbZFCFnGnG/N9t+rN3HweHH7tf7sFs2S3eW8bTEARj2gbKqV6EHSi5yp1FNxW+UbNSsuL1Tt3Mx5I3pas6QDZ1Wvf7PTpuU87cd6abt70e63Hz3BXUvVej+zfs9CFJvNLWU5c5yd5fp5F4gdEkAAAAAAAAAAAAAAAAAAAAsrJuLS0dnZ8nwZEpjv1eEbR2dVw9VxqXhUi73d9dbqaf3k3fXxOPakxutnscWamWm6dY/wB6ejVr1J1Wotuo/uxir690UtWUpWK+7C9a1xxuI16/9esezjZNbD4efWxcHOeaMJaOKypXa4N23HT4alq1nm83nPFM9MuWOXrqNb/VLDZc0AAAAFFFbwKgAAAAAAAAAAAAAAAAAAAAAa+0cUqVKdWW6EW7c7bl5sDxLbVWWJrxqTWepKcfwxUk2lyilfQx633TGSa9pT/olCH2hqyTjTclZJW1Ubv1foyKRCbXtPeU2MqoAAAAAAAAAAAAAAAAAAAAAAAAAAAABy+k2DnWwtalD3nFZVzcZKVvO1vMiR5BSxMqU6kZQbcuzZtwkmm9N114dxXyV83pPQPYtSjTlXrK1Wrl7O7JTiuxG3B/y4lohZKiQAAAAAAAAAAAAAAAAAAAAAAAAAAAAAARHaP/AHKj5fQqhLUWSqAAAAAAAAAAAAAAAAAAP//Z"/>
          <p:cNvSpPr>
            <a:spLocks noChangeAspect="1" noChangeArrowheads="1"/>
          </p:cNvSpPr>
          <p:nvPr/>
        </p:nvSpPr>
        <p:spPr bwMode="auto">
          <a:xfrm>
            <a:off x="0" y="-3841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7172" name="AutoShape 4" descr="data:image/jpeg;base64,/9j/4AAQSkZJRgABAQAAAQABAAD/2wCEAAkGBxASEhIQEhQUEhQXFRUXEhQSEhUPFBQVFxUWGBUVGBQaHSggGBolGxUVITEhJSkrLi4uFx8zODMsNygtLisBCgoKDg0OGxAQGywkICQsLCwsLCwsLCwvLCwsLCwsLCwsLCwsLCwsLCwsLCwsLCwsLCwsLCwsLCwsLCwsLCwsLP/AABEIAOEA4QMBEQACEQEDEQH/xAAcAAEAAQUBAQAAAAAAAAAAAAAABgECAwQFBwj/xABCEAACAQIDBAcFBQQJBQAAAAAAAQIDEQQSIQUxQVEGEyJhcYGRBzJSobEUQoLB0WKSouEVIzNjcrLC0/EkNVOzw//EABoBAQACAwEAAAAAAAAAAAAAAAABAgMEBQb/xAAzEQEAAgIABAMGBAcBAQEAAAAAAQIDEQQSITEFQWETMlFxkbEUIoGhI0JSwdHw8eGSM//aAAwDAQACEQMRAD8A9xAAAAAAAAAAAAAAAAAAAAAAAcLpxWqQwGKqUpOE403JSWjWVpv5JrzLV7wiezyL2ddIcTPaeHjUqTnGTnFptJO8JWuuOpnyViK9GOs9XvRrMoAAAAAAAAAAAAAAAAAAAAAAAAAAAAAA5/SHDdbhcTT+KjUivFwaXBkx3JfOXQ+tkx+Enyr0r375JPnzNu/WrDHd9OmmzAAAAAAAAAAAAAAAAAAAAAAAAAAAAAACkldNPiB8uTXUYt/3df8A9dTx7ufmbnejB2l9Ro02dUAAAAAAAAAAAAAAAAAAAAAAAAAAAAAAA+cPaPg3R2jiYtZc0nUh3wmnK/qp+hs0vWK6litHV9E4NvJC+ryxu1qm7K5rMrMAAAAAAAAAAAAAAAAAAAAAAAAAAAAAAAeIe27C2x+HqcJ0YwflUqRfyqIQrZ690cxHWYXDVPio0pesEFnRAAAAAAAAAAAAAAAAAAAAAAAAAAAAAAAPJvbvSS+xVuUqifk6cl9GR5otHTabezupm2dhv2YuD/BOUfyJISMJAAAAAAAAAAAAAAAAAAAAAAAFLgVAAAAADzn254bNgacvhrK/hKE4/WxWe8J8pdH2R4jPgLfDVqekstT/AFllY7JqEgAAAAAAAAAAAAAAAAAAAYsRKSTcUpPk3a5jyzeKzNI3K1YiZ6uJV6RNLSnfwd7eKsci/i1o6RT925HB782lPpZPhGPz/Uwz4tm+EQzRwFfOWCfSes91l5L9DFbxLiJ8/wBl44HGwf0/Xb1lpZt203eBhtxvET/PK/4THHkvwu0MRLtKpl5X1Mf4vNFvfn6othxx05XYw+1qsfetP+F+T3M38XiWavvat+379mrbh6T26OlQ2pTlo3kfKenz3HSxeI4b9Jnln4T0/fs1rYL19fk3Uzf2woj7V8Nn2ZiOcXTn4Zakb/K5Wy1XD9h+Ivh69P4ZUpesHD/5MtLHV6WFgAAAAAAAAAAAAAAAAAAAAECxDSnKN7O7+rPJZOlpj1n7u3Tc1iWOpFP3lfv3P14+ZhWiZjs154X4X5S7L9dxDJF/i150pRvdNXst35kxpaJiWzQzW0T8kzHau5Utpt0qk1zXjp9SI3HZSYiWzHELjZeaa9DJGTyljmvwI7SdN9mWX8Wn7tmZMfEXx/8A5zMfb6a0icMX96GLpHtuNbA4ulJdqVCqotLS6g3G68UjrYPE+b8mSOs+cNa/BzXrVGvYbW7eIhzpp/u1J/7qO050d3rwWAAAAAAAAAAAAAAAAAAAAAQHa2RVpRktc0rPzeh5Tia/xbfOfu7mHmnHEx8GkozjFZXn18dDX38WX8sz16MsaycslrMjy2ia6ja5wtubRSI6o2a82OgqokGxwREo2wVIotVMysnTzQlHmmvkX5tTEkI17GK2XG5PihVi/SnJf5H6Hs4ncOBMatMPciQAAAAAAAAAAAAAAAAAAAABBduyy15LLdZ3d/De2vzPLcbEe3tE/F2uG6446uZCmrPqpWd9U+dtxq7mO7Ymf6oZo1XmUZR/F321K6jurMRrcSzTK+aq1BK4hAyBr1ORavRLRw+1aDqugppzW9N215cr928z34bJGPnmOjHGWvNqEb6Ef1e2ckNU680rblFRq5vS69D1PDWm2Gsz304+eNZZ097M6gAAAAAAAAAAAAAAAAAAAACFdJVNV5OOu5tPisqPNeI9M9tuvwnLOKNuNJ05Zo+401d8ONmaPWOsNyOaNT3ZouomvvRsrvj4ldx5q/lmPVmk9CikLEErkwgbCWKa4kiF7S6GylUlWpVVrJyee6s276SXidnF4nEVit6+TUnhJm24eg+zzoNDB2xVSXWVpQ7OllBS1e/fJ8ztYpi1ItHwc7JGrSnZkUAAAAAAAAAAAAAAAAAAAAtnNJXbSXfoVtaKxuZIiZ7Ib0mpuc3OMlbSzXCy3M81x+WLZptExMejr8H+Wuphxas32lON481py0NKOvaerciI8pKUfdcJdm258URaf6o6kz/U2r6GOGNbclKtyUFyAZI1NnbIhGq4QzLrqic7yclfi0nuNmL3z2pSfkpqMdbXh6fGNlZHrYjUacPe1SQAAAAAAAAAAAAAAAAauOx9KkrznGLfupyScnyinvZjy5Ix0m0+S1azaYiEbodLZKpacVkvbT3l395xsPimTm3eI16eX+XStwEcv5Z6s+M6Tpu1P13v9EV4jxS89Mcaj91MfA/1OLidsVJa/N9pnNvlvkndp23K4K1czE1pSerbEQ2K1iOzJ1+XRtW5Mx8u1eXa7JCVmnla3cvUbtXubmO7YldIxwpDC6qL6W5VksXFcSYpKeSVaOKjLRO4tS0dyaTHdslWN1ejFDNWzcIK/m9F9WdLwvHzZ+b4Q1eMtrHr4pgelcoAAAAAAAAAAAAABbKaW928XYibRHdOt9kdxvSyGaVPDwdaSunUlLqsOpLRxdSzlLX4IStZmDJxeHH0tZkpgvftDnV9pynfrsRJL/x4b/po+Dq3lVfisngad/FMUe7Ez+zYrwV5aFbF4aKkqNGEJS96plzVJW3Zqsu1LzOfxPHXzV5daht4eD5Lc0y5Rpt5lo7/ACf0KWnorbsMJWSLQQ08ZHtyvzM2P3WanZbRrOPhxQtWJLViW/Wvby/QwV0wx3ajbMrItyXJ3pO9OvgMKoR13t38+Bq3vzW6NfJfcs6YUSnophnGnKb3ylp4L+dzv+EYprim8+c/tH/u3M42+7xEeTuHXaYAAAAAAAAAAAAEe2vjKmeUFJpLck8t9L7/ADOHxvE5PazSJ1EN/BiryxaUJ2ttOtKXU3cJtdpJ3lCHGV993eyfffgalI1/Ev1129Z/3rLdmlOlKeff0hiowypRWiSslyRgtPNO57tqIiI1DIigoSKgZKfHwKSiVAKSJgWYylm7S1a0kvzLY7a6StSddJaNrGfuyuhnzRbXfb5Gty6nTDrUsNOk5OyV2Xm0R3Wmdd3VwuEUNXq/p4GCbTedQ17XmWeKc5RhFXb3Ldq928vXHMzFK9ZlTcViZns3dh9G8XebxMqcVnvSVO8pdXylfRS8LnYr4Vvlncx8Y6S0r8b3iOvwTGlTUUopWSVkjs0rFKxWO0NCZmZ3K8sgAAAAAAAAAAAACF9KcNOWJhT6yVGNSDccloyrTh79JVGnleS0sq7TSk0+yzn8Vw25nJWNz6/792ziy9qz2cSexowjelH/AB6uc5P4nJ3cn4s4uS17/mtO/wCzqYb1p+VrJGDbZVYFhZK5MrKF8eJWUFwKMkataVpZvztcy1jcaZIjcabmHw8Kic3oua0bd3pYxzaaTpjvaaTpkWHVssN3f32KTad7spz7nctyhCMFZb+PeyvW87UtMz1lVyLx0RptbCjfEU/Fv0i/0NjgY3xVP98pYuJ6YZTk9W4wAAAAAAAAAAAAAABq7RwFKvB0qsVODto9LNaqSa1jJPVNaoCBzw+LoOUYtYmCbSjUl1VeKTa0qWy1OHvKL01bOFaMczasxyz+3T0dGOaNTHWGlX2ph3/bRqUJcXUpyh/Grwl5M07cLeetNW+Ux/1nrxHL33HzaOI2jRXuynUX93QrS+kbfMRw2SO+o+cx/lljiafCfpLDLacV71OvFc3h6q/0k/hreU1/+oX9vHwn6Sp/TWGXvVFD/GnT/wAyQ/CZZ7Rv5TEnt8fnOv0n/DPS2thpe7WpPwqRf5lLcLnjvSfpKPxGKf5o+rNLF0rXdSCXNzil9Snscn9M/SVva0/qj6tVbawzbUasKj5U71n6QuX/AAuaOs1mPn0+6v4nF5Tv5dfspLHTl/Z0K8/Gl1S9ajiTGGse9ev139tp9vXyiZ/TX3ZazxU6fVxp06F0+3Krnkm76qEI2/iIp7Gl+aZm3prUfWZ3+zDe2S++mv1b2y6MqVKEJSUpRjZztlzeXgYc1q3vNojW/JevNr83duRKQtpckB0ujEb10+UZP5W/M3vDI3xMekS1uMn+EmZ6ZyQAAAAAAAAAAAAAAABGNqQy1pd+vqv1ucPiq8uefX/DoYZ3jc6WjOXkjq2oY29bspvay52krSV0RrSO3ZqzwVPhJx7mrjmjzZIyW+DDUwNH73a/Cn9UTGSY7bOa0+TEsHhk7xowvzcI3+hPtsnxn6yrqP8AYZnUdrLRcuBjmNzuVoY20SakzBOhIgZ4omOyFxA7HROP9bJ8oP6xOp4TH8eZ9P7w1ONn+HHzSw9E5YAAAAAAAAAAAAAAAA4XSCn2oS5q3o/5nJ8Rrq1bNzhp6TDi1lqcfNGrN2vZiaMC5BF69iVlZ2MdqphpVKnd8xEMmtrbsk1ClgbRzae1sVmqyw8ITpUGlVzXc6klZ1Iwt8Ker5nSw8Pg5axlmYtbt6fDfzamTNk3PJHSO/r8newGKhWpwq03eMldfmn3p6eRoZcdsd5pbvDPS8XrFobUTFK7Ki3khVkSh3eia7dR/sr6/wAjr+Dx/EtPpDS46fywk533OAAAAAAAAAAAAAAAAHL2/TvTT5SXo9P0NHj67x7+Etjhp1fSPVuBwc3aJdCjAzWZCJaqJKq0IsmrnzjqVZIGtWENDbWNdGjKcVeo7QpR+KpLSC9dfBM2OGxe0yRE9u8/KO7Hlvy13CK4baDoy+zOVSFFUs2eFJ1atWcajVaonG7ipSzNtrcuFzq3wxkj2sRE23rrOoiNdI699ejTjJyzyTOo1+sz5t/Z1aOExEYRd8JinnoSWsYVJa5V+zLS3iu818tZ4jFNp9+nS3rEef6L0mMN9fy27fNLUcmW8zJF9K7JEaIdjo5ioQnJSds1knwur7/U6XheemO8xadb01OLx2tWJjySpHo3MVAAAAAAAAAAAAAAAAaW2JQVGo5yUYpXbe5O6t87GHiK82OYZcMTOSIrG0VjVUopxd09U0ecyx01Lqams9WKRpyuQJrJKstxNkQ0qyKQyQtnvYgRTbmKzYpR66lQWHgpp1rOMp1Lq6V1fLBP9463DYtYN8s25510+Ef5n7NLNfeTW9ajfX1aEMTWryhONPrJU6jlTq0KTow6u/uZ6lo5ZK9/e3+ZnmmPFExNtRMdYmdzv46jruPLsxc17TvW9T3jp9//AF0q2atOlHESo04QqxcaNFupN1I+6pVNEktdEuD5GtWIxUtOKJmZjraeka9IZbbvMc8xqJ7R8UqSOXpusqLqEyEwpNlVoSLovjpScqUndJXjfhra3zO54VnvaZx2ncRG4c/jMVa6tCRHaaAAAAAAAAAAAAAAABxOmGGjUwlVSmqSVpKT3Jxkmk1xvu8zHlpz102OFzexyxfW3lOxdrVoTahFzjp1lN9l637Sb3PR+hycnDzbpMO7fLw2Wu+bU/H/ACmlJ5oRmk0pK6zK252fzTOblwTXv0adbxPadqxVjBy6XXMShp10UXhZPexHZLgbV7VSahTpyrRglTcqanUTk1aeZ6KCu9/FPXQ6GCNUiZtMVmevXp8vjtrZOtukdWX7BUqtyq6LM3BSeeyarblwt1kF+DwK+3pj9z/fd++p+qeS1u7Zo7Ipq2a87O8c1lltPOrW5SuzFbibz26f819l4xR5unEwMjImXVI0pT92LlbfZN2EYr3nVYmfkjnivfo4+O23Si0oPrHrfI00vFmSnC3nv0bePBaes9Pm1qHSCpGWaDdJripXb7mt1vE3eGxzhtNole3CVmNW6vWtl1pTo05zWWUoRclus2k2d6szNYmXmctYreYr2iW0WUAAAAAAAAAAAAAAQP2nYySVKmt1pTa5u6jH0u/UpeeiaxuUIwMVRj107vNFS0s197Kk+bUloa1onfybFdTD1fo5hnPBYeNZaumm09Gr3aty0aM04q3x8t4YpvNb7q0to7InTvKPbj3b14r8zicVwF8f5q9Y/dvYuIrfpPSXNObLZa1cxrwwzerLQKXJBMK7VuRKzbw2zq0/dhLxayr1Zs4uFzZPdrP2Yr5qV7y7+B6OJa1Xmfwx0Xm97+R1sHhkR1yzv0hpZOLmfcXdKNqRwOGcqcYqTeSlG1lmabzNckk3/wAnRmK4qarDWjd7dXlmydmOrXz1M9VSlN1pyk7Oo4uVt909b6aaeBj9jWY3bu2o8QzU/LS2oj9XonRPYOESlUVKLlGdk5XnlaSema+va+RbHhpHXSmTjc+SNWt0+n2S1GdqgAAAAAAAAAAAAAAHE6T9HoYyCTlknG+SVsy1tdNcVoitq7TE6RjY/s4y1IyxNRVIRd4045nF8dc25c0lrzKRj33W5vg9BSMqioHL2hseE7yj2Jd25+K/M5/E+HY8vWvSWxi4m1Ok9YQvHVoRnKk5wzxdpRU4t35bzz+Th747TFodekTasWiJ1Po0a2NhHWT05kVxWt2X5JtPR1tkbMqYmKqU8vVvdNyVnbforv5G1i8PzZPLUerVzZa4p5bd/g72G6KwWtSbl3RSivXVnQx+E1j37TPy6NO3GT/LDqYbZFCFnGnG/N9t+rN3HweHH7tf7sFs2S3eW8bTEARj2gbKqV6EHSi5yp1FNxW+UbNSsuL1Tt3Mx5I3pas6QDZ1Wvf7PTpuU87cd6abt70e63Hz3BXUvVej+zfs9CFJvNLWU5c5yd5fp5F4gdEkAAAAAAAAAAAAAAAAAAAAsrJuLS0dnZ8nwZEpjv1eEbR2dVw9VxqXhUi73d9dbqaf3k3fXxOPakxutnscWamWm6dY/wB6ejVr1J1Wotuo/uxir690UtWUpWK+7C9a1xxuI16/9esezjZNbD4efWxcHOeaMJaOKypXa4N23HT4alq1nm83nPFM9MuWOXrqNb/VLDZc0AAAAFFFbwKgAAAAAAAAAAAAAAAAAAAAAa+0cUqVKdWW6EW7c7bl5sDxLbVWWJrxqTWepKcfwxUk2lyilfQx633TGSa9pT/olCH2hqyTjTclZJW1Ubv1foyKRCbXtPeU2MqoAAAAAAAAAAAAAAAAAAAAAAAAAAAABy+k2DnWwtalD3nFZVzcZKVvO1vMiR5BSxMqU6kZQbcuzZtwkmm9N114dxXyV83pPQPYtSjTlXrK1Wrl7O7JTiuxG3B/y4lohZKiQAAAAAAAAAAAAAAAAAAAAAAAAAAAAAARHaP/AHKj5fQqhLUWSqAAAAAAAAAAAAAAAAAAP//Z"/>
          <p:cNvSpPr>
            <a:spLocks noChangeAspect="1" noChangeArrowheads="1"/>
          </p:cNvSpPr>
          <p:nvPr/>
        </p:nvSpPr>
        <p:spPr bwMode="auto">
          <a:xfrm>
            <a:off x="0" y="-3841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7174" name="AutoShape 6" descr="data:image/jpeg;base64,/9j/4AAQSkZJRgABAQAAAQABAAD/2wCEAAkGBxQQEBUPEBAUEBUQFBQUEA8QFBUQFBQVFBUWFhQUFRQYHCggGBolHBQUITEhJSkrLi4uFx8zODMtNygtLisBCgoKDg0OGxAQGiwkICQsLCwsLCwsLCwsLCwsLCwsLCwsLCwsLCwsLCwsLCwsLCwsLCwsLCwsLCwsLCwsLCwsLP/AABEIALwBDAMBEQACEQEDEQH/xAAbAAABBQEBAAAAAAAAAAAAAAACAQMEBQYAB//EAEgQAAIBAgMECAMEBwUFCQAAAAECAAMRBBIhBTFBYQYTIjJRcYGRB6HBI0JSsRQzYnKSotFzwsPw8RYkQ7PhFSU0U2NkdIOj/8QAGgEBAAIDAQAAAAAAAAAAAAAAAAECAwQFBv/EADoRAAIBAgQCCAUCBQMFAAAAAAABAgMRBBIhMQVBEyIyUWFxgbGRocHR8BRCIzNS4fEVJJIGNGKy0v/aAAwDAQACEQMRAD8A0aypYMQSGoggMQAhBIYEAMCAHaCBQIAtoAoEAK0EnWgC2gHWgC2gg60AW0AS0A60A60EiQBIAloAhEAEiADaACRABMAEwACIABEAbYQAIBywAxADWCBwQDqlRUGZ2Cgb2YhQPMmQ2lqy0YuTtFXY4hBAINwdQRqCPEQQ1bRjokkBQBRACgkWALAFgHQBbQBYIOgFH0yo1mwpOHYgoc1Smu+ogBzKCNb8bDfa0x1U3HQ28FUhCqnNXXt4jPQ3bgxNIU2a7oLgne6bg3MjQH0PGUo1Mys9zPxDCdFLPDsv5Pu+39jRTOc0SCRIAkAS0A6ACRAAIgAmAAYBFxuNp0Req4QHdfj6b+IkSko6tmWlRqVXaCuO3kmIFoA2YAFoAggBiAGIIHBAK3pHss4mgURsroc9I3sCwBFm5EE68NDKThmVjZwtd0amZFJ0L22Qf0StdSCQgbQo4Papn1vbnceEw0pWeVm/jqCqR6aHr9/ubYTZOOEIAQgCwSEIAtoAsA6ALBB0AWAdAPPOkuCOzcQMZROSi7Zifu0qh3qf2Gufcj8M1qkGpZonawuJhVoujWfLf85o2+ydoJiqCYimbrUF/Gx3Mp5ggg+U2DjPfQlSSDoJEtAEgCGAIYAJEAEiAAwgGa6bbN6yiK6jtYe5IHGmbZx6WDeh8ZhrQzROjw3EdFVs9mL0R2h1tHqibtSsBzQ9323e3jK4ed45XyMnFcP0dXpI7S9+f3LxpsHKGzAAgCCAEIAYggMQBwQSZHppsFif0zDqS6j7dF3uqjR1A3uLcNSLcRrhqU82qOhg8X0fVnsWnQvpCuOoXDXqU7LUB0JBvke3gwB9Qw4TKk7amlVcHNuG3I0QkmMIQBYJCEAKAdAFgCwQdAOgCwBnF4ZKtNqVRQ6VFKuh3EEWIgGE6AqcFjcVsouXWmyvSLb7MgZPUpof7MeMA39oB0EiQBIAhgCGAJABMAEiANsP9IB5vi8QuycYA5K02b7I2JBpMQHBNvuX/lXxmqqUo1Lx2O3PGUquEy1X1uXmuf53s9C+fgZtHEG2EAbIgAiAGIAYgBiCAxBIYgHnRUbP28q0+xSxqglPu3qkqQvD9YqHlc+MEHpQgBCCQoAQgCwBYAsAWCDoAsA6AdAPPtonqukdI7hWoISeBP2lED+YfKOQPQTAEgCQSJAEMAQwATAEvABMAbaAZX4kbKGIwFRvv4YGtTbwyDtj1W/rbwkohj/QrE9ZgqWubqwEBO/LlV6YPMI6D0kEouWgAGANCAGDADWAGIAYMAMQDAfFmiU/RcYmjUqrJfm4DIT5FD7wiGegYWuKiLUXdUVXXyYXH5wSPiALACgCiAFAOgCwBYIOEAWAdAPPPiG3VbS2dX4EurHlTenU+pgHoRgCQSdAEgCGAIYAJgAmACYABgFP0s/8Biv/AI1b/ltJBQfC9r4E/wBoB7UKMBGsJkACANrACEANYAYkANZIHBIBnfiHguu2bXA301FVT4dUwY/yhveSiGOfDzG9ds6ieKA0z5ISF/lywSaYQBYAUAWAKIAsAoOkm3Hw7FKYBPVZ8x1sc9t3G4BmvVquOiOvw3h8MRaU9s1vlcqx0gxP46Xso+s1/wBRUO1/o2D7pfFgnpFifx0/ZY/UVCf9Gwnc/ixP9o8T/wCZT9kkfqKneP8AR8H/AEv4sYbpbiEfVkcWPZAX3uBwvf0llXnzMNThOFatFNbc33g/F9b4XDVl4YgLccBVpvr8hN5O6PKSjaTXcbyhVzor/jVW/iF/rJIDgHQBIBxgDbuBvNuHqd0w1sRSopOpJK/f+f4Lwpyn2VcUjlMcMdhp9moviS6U1ugTNlNPVFGrAGSQAYBVdJxfBYkf+3rf8toBm/hUb4Fv7X/BowEa8iAAYJGlkEBiSArgC5IAG8nQQCNV2vRUXNUH9y7/ADW4Eyxw9WWy+hR1IrmVWL6aUKfdGc+GYf3M3zm1Dh9SW+n56GGWKgimxfTqs36qmqDxYa+7G3ym1DhsF2ncwSxj5IqH6YYpS3WVUrI6lWpOq5SraEAqAQ1m36iWqYKlslYiGInz1Lf4RY1aaVcI9QZi61KQJsWuuVgo42CLu8Zza+FnS13XebdKtGenM9JE1jMFACEAWAKIAQgGF6Y1h+lMCQLUkAv45w1ppV+2/I9TwpWw8H3zf/q0ZMYi1x7e81rHdU7DrYkakfh+gixDnoQ6mIuQP87zLJGGU2xdmOA12IHZexJtclGCjzJIHrJRjmrJecfdGn+I+PU7Lw1AdqvXOHNGkNWJUC7W8LnL5tOhTfUXkeMxkcuIqL/yfub7AUOro06RNzTpohPNVA+ksa49JB0ASADOXxPicMHG283svq/D3NihQdR+Ai2zgkXygny3D+s8TLESrzc6zvf8+B1VDLC0Ry45jyMtGK5aeosxL8/cAzJCc4u8ZNfD6BxvugGA/Z+azZhxHFQ2n8W/qY3Qpv8AaMEgmwB973m0uOYqK1s/P+1irwVNlV0jN8HieP2FYXH9m1/nPT4XEOvRVVxtfby5P1ObUgoSy3uZn4Tn/cnHhXI//GjNpGI2DGAATBIypkEDimAeSbf2jV/SmRq7P+jVKi03NgbZu0DbyIB4fKdnD2jFNK1zQqtuVmPYaga9mJU3Ns1RmqEHmOE3ekUTXUHIljZIGa7ElbaKAoN9P6yOmfIt0K5jj4Skh0UEFbgnU+5lOkk+ZdU4rkZXbVbPUIH3bqD42JF5S9yeZApVytiDu1HCx8QeBkqYcT1DoP03ZyuHxRLZiFpYi2tzoFqeP73v4zTxGDTTqU/VGaliLPJM9FE5htiyCRYAQMkgYx+fqn6r9Zkbq9w7Vjl1Om+VlezsZaDgqkXUXVur+XM816S4ZqDUndS710aoUqAFkdLBgCN9800Z03FJt6s9dhMdGtOVOMVlj2WvzQpkx1yQcKBpfdvtw7sx5fE3VUk3ZxFpY+5IOFAsCRcb7cO7Iy+IU23ZxsLSx1yQcKFsCQbX1HDuw1puIyblZxsFQxJZrHDqo3g24jdIasty0ZNys46G+2D0HoYat+lOzYmvvFSpYKnD7NBu00FybcJ1IqyseBq1HUm5y3buai8sYzrwBLwAGb18pycZja8Jyp4enmaSbfJXvy57G1RowaUpysmIKgPdIPkZ4evOpVm6lTVvc6sYKCsMVA1ybbwALa+N/wA5VJaIypxsgxU01089JlzWVhl10ANWSpE5QVud3Ey8ezcPQkqmUfmZryld6GJu5mNo1P8Au+uTxpYg++e35z33DX/tIruujjV/5jKP4VqRgWJ+/XcjyCU1/NTOgjAa8tJJAzQBoGQQOKYB4ttbXEVj41qp/nadqn2F5I5tTtMHB4tqTBlO4jyPmJlTKljX2rUN2VSQ43jXd4/P3kuEuSuT0q5kVqlapbhYW8dN3CXVGb30KOtHlqRamFVDmq1LX0te1/QXMlxp09ZyGapLsxBarTpsFRM5PEWIHrqYdWEGoxjcdFOSblIuehtVqm08OuUFcxYo1geyrHNx3Wv5ia2LrzcWr2VvXcz4ejBNO12e3AziG+FeCTrwBbwDmcAXJAA3k6AesBJvRHnvxGxdKsaHVVErZBWDik6uRcIRe17d0+01q8k7WZ6Dg9KcHLPFq9t9O8xFJQGPZcdk77fLTfNdvQ7MElLZ7HULZjpU7p71vlzh7Cmlmej2Cw4Gc9l+6e9u9Och7E00s+zJGz0ArA5GXTVidN45SHsSlaTduTPY8HtnD1my0cRSqn8KVFZvYG86d0eGdOcVdpk28koJeAJmgCXlVGN3JLV8+ZN3axRkgMTlYa6P4+k8BWSztJt6vfffn4np4NuKHKWJIY2qnRu619OQ3zG46J2JcU90PpjHub5GF9LakDmAd8rKEd7FejiGcT2rNStrYHx57pRwW9yFB8mWNOmBewlFtYwSk2Q9s1np0Kr0lzuqMaafia3ZHvaZMLh3Vrwp97/yVnPLBs82eltLGU1wr0lwtKwFSoeyWA8RmLHxsAPOe/w9DooZFtr8zjznmdzY7MwSYailCn3aYsPEneWPMkkzaMZILQQDngDYMgkcUwDz7p90eWmy4yl2Q7ZatMX1dszZweF9xHlzm5hZtz1fI160Uo6GStOkaY9UrkU7DQr3GBI1NtD7cpkzvLZblVFX1Im0qpKgVHNr91dT63Mw4h6dZ/AzUV3IGuL2IUvY6tUJCr+7qBFRXasr68xDs6nVms6gtk/YQHXm24fnEn/ESbt5Bdlmi+HdPNtSkcrMAtQh72OiG193Z1+Ymviuy34b+uxlo7ntd5yzaFvBIt4B14B5109xZq1nw7VCqKAAoPHKrFrcdTbWalWTzeCPR8OoQ6BP90r687J2MJs1rk6XsN437jKTN3CyzMkU3GbfU3HQ+W8drfKPY2I9rmdRqdo9qruOjeW8dqHsKbWf93qFQcZzrUOh0bd5jtSHsWp2z8/UcoEZybP3T3rWkPYlaSe+zKvY6XJe9jTAK+fj8pszdtDh0YZouT2R7b0TxbVMHTaoxZhmUs2pOVyBc8TYDWZ6bvE5OMpqFZpeHsW2eXNUQtJJG6+IVFLuwVRvZjYCQ2krstCEpyyxV2U5qDOxDEZtcw7pB3ETwmIeapJp31fg9z0lKLUEmuQue7HVW13aBh57rzBbqlwytmJNMi7d4HRue6R+30JHFYBzYsvaNwd3prulX2RbwL4Hf5/QTFHY0iHtB7J5kTscEp3xSfcm/p9TXxbtSKsvPZnKBLQAC8AEtACEqA1kgpum1HNganipRh6OL29CZloSUZpspODmrRV2eVdaPGdaMrmlKDR1RrjgdRvl0UtYaxT2FwRTue8NWb+Eae8rXdudtS9Neo3iLErvqEfhsAnnYG8irrJaX1+BMNIvkc5s4tlTkbFjzvw9xDdqi1t4D9r5lj0e2scJi1xANrdl6hF1KtvGXj7zUxqeWTS101NzAKm6qjU7Ov8Ak9c2b00wtWmWeoKJU5Sr/evuanbvKfccQJoU4yqdkz16fRSd9lz71yZoKVUMoZWDKwuGU3BHiDIaadmYk09UFeCQK9UqjMFLFVJCjQtYXsOZgHmPSqqDiOvKWzHtFXzCxpjLYm176HUCaVR3lJHq8DSy4elUSb3vr3372lvYy+Hw4Q3BZ+FgApHMWY3kSafMyUoSpPst/wDH/wCh5bg3zVTyIPhvHalbeRmVSzu1P4X9mcpYG96x36Ect/ei3kI1LO9p/wDFiqWBv9sRqLEfPvQ15Exm1K9pv0FUNmPZqEEEEuVAHOxeLLvQcp3doS9WvrIYwOEC9i985XRsqiwvcaMSd8vKfM06WGaWR82u7ZeTZ6x0WqkUlpZQFyl1cNmJu5BDLlGXUG2pvbhNig7wRxeKRy4qa8vZF3mmU541VxSqbMcvYZySDlCpbMS1rDvDS9z6Ga2KxSw8MzTd3ZJc2ZaNJ1ZWR5z0r6QHEi9MN1RHYB011u7W8QRYHdbhczDOpKbs1bwO/gcG6EHUvfN3ckXewcSOopC7L9knZfUbt/r5TzOKg+ll5szFmtS5Oitu1U2bdxAP0mtl0AYYBjoyEnzB8t0rbqoEjre0RnvY91gdOW6Ua6osXNSrYb/86TVv3GvGJhOm3SRqVRaNF7Mur2s2p7qkG+trn1E9DwalOCdXa+i8uZtKhSlD+Ir9wfRralWvdaqgEC4YDLfxuJ3VjYxko1ObsvM5mN4Z0dPpIX8n9C5JnQOMATABvAJIEqCv6R458PhXq0wMwygE6gZmAvbjvmbD01UqKLMdWbjBtHlW0qlXEVTVasahP3KhIK8l4W9pgq0p09KkX58ju0FGq74eaa/p2a+/mV+KwboM5U5TvYageZG6bmExKksjeqOfxHh9Wk+ly6P1sxunUJ0tedKLOO0HXOgICj9qp/dDH6SKr7rb8yYCYltVDMeSpu5Zrn6StR9ZXvvy+oitGDVezg2FvF+8fTw9JEpqM03b6kpXQowj1TcKQDbtP2VFvC+s5+JxUJbHUwnDq89VGy73p+eiJuMrLRpikFvmNwAToQRY3Ot926006Ccp5ludPHONCiqNrp308vF3fwsbPor086q1HEIChJIdAAyliSbjc2p8+Znbr4SNV5ouz+TPLwrShpLVHpWFxC1UFSmwdW1Vh/nQ8pyZwlB5ZKzN2MlJXQ7KknmXSbCZaj0h3QWUcgQCo9tPSc+rpUZ7jhzVTBxS7rGbD9kE8jIsZc3VTDW0gnQMAQDi4EWGZIYrYrgPWSomGpW5I7Z6FqnPS31ky0RWis07nq/R3ClaYdrdpVCgfhDO1zzJqH0Am3QVoI8zxWSli5teHySRbqtzaRiMRChTdSey/LGlTg5yyoXFIOrZd9wQfWeGxXEauKqqUnZLZLl934nbw1CNPY8q2jgwtRly2txHZNjzGs71CtJwTudinTjNXa179n8VqJhMRVoWWnWJQf8ACqAOvkCRcS04Uqus46960McsI12ZfHX7fUsaO3T9+ipPFqblTYbrgggzC8BFrqz+KMUqdVcr+T+9iZT6Q0he71Kd/uuCUHkVP0mCWArcrPyZjbtumvR/4LOntam5utek4J0BKq3rexvNSWFqRVnBoRnF7MTpR0i6sClQIeo4BLL3UW3Ft1/yEYPAObzVFZL5lo02uRR9H9k1qzL2GCFi1Ss6lesJuSUBNze/eNhadLF4qlSjZPrbJLl58vQz/qejilFebf23+NjejBU8NTIAAZgQLcxNLh9GtisRGctVFps5ONxjlF5nuVpWe0OGCVgCZYBNCSoG8dgFr0mo1L5XFjbQjiCOYIBloTcJKSIlFSVmeT9INk/o1dqJObLYq1rXVgCDb5ek7dGsqkNUc6cHTn1WQ8MXCPhrhkrsnZe+pBNgDcW1PuBNSpw+EpqUJZTqUeL1Y0nSqxzrx+99PmRf+xCtQoWsFJBVwcwINtCBlYc7j0mqsTKjJwmr28fz2NpcOjWSnSk1F96d/l1fW68hGwQZsudSF4sfLUKP6yZ8QUv2kQ4NNt2kkvn8Ff3JdLBUVHad6n7KjIPcWv6zWnjasvA3afB6Me1Jv5fcfDIulOkqc7An/Wa0pSluzpUcPRpdiK8938RrEV7C5MhIzVKuVXZRYqtnqDlOhhYdY8xxGs5u4+DO4cQ3fwv20y1zhmN0q3sPBgpIb2Uj28Jq4yCnSzc4+xkoyyzy8n7nqJM45vGQ6dYcIFxI3swp1F4MLEq3Ii1vbwmvXgnqd3g2KlCTp8tzCvhLj7M5h+E2DD6H0mt5nfaVuqQSWpmzKV8MwI/OWtc1lNx0YXXgxlLOqhtql9BFjG5N7EvCbHrPrkKA/eqdgel9T6RKSRanRlJmk2BslFqpTJuXPabkATYDhumKL6SajyM+IawtCVSOrt/Y9GRQAANANAOU6i00PDSk5Nt7sdo7z5aTz3/UTfRQXK79jewK1b8gag0nkludaO55x0m7OJbmq/WekwWtFHSoPQribibXM2txlhLorYS0m4sC6DiAfMAyVJorOMWtUW3RrYTYypkseqX9abnLyW24k+Hr4TWxmO6CF95Pb7mlXVOlHb01t6paHpmMoVVYPRqdxQOoYLkex17WXMrEaA3sLC4M4dJ01pUjvz5r6Nel/E5MrvVfAhV8SKxzre1rEEWZSO8rDgQbgiev4VRdLDpPm2/t8jmYmWaY0UnTMAJSABlgE9UlQOBIB5x8TKajEU2UgsaeV1GpBBJF/C4b5Tfwc3ZxRq14q92ZKnTuQTe4Nwb7jwm6oqLvzMF21YeqoSxdiWJ3sbknz8YxGHp4mNnpJbP7mxgsdUwc7rrRe6+xFqizZraHQ/ScStgq1HtLTvWq/PM9NQ4jh68k4S1fJ6P88gg4mmdG6AqV7SyRSVVRK3F4m+kzxjY5OJxLloiGvem5hl1jkYhkwG+g1J4CdW90aFjd/DbY7HECqSB1Nncce0GVFH8xJ5WmDFzVOlk5y+hkoRzTzckeoM04xvGZ6fn/AHMn8NSmfc2+spUWhvcOnlrr1MEDrb1E1j0qZLw9Q7r6eHCUZkuSloId9NDzKKfpKsuoruXwJNJQvdAX90BfylWzNGNgatW2sxMy3SQ50bq5sbS5Zyf4GmxRjapE4fE6uahL090egh50TyxzvbUbxunJ41TjLCtvk018bG5gX/Ft3ndfnGmh8P6GeKyWZ2Y6PU8+6YUmWvmZSoKjtEEDeeM9FgP5VvE3aEk72KanV5zccTajI7ODFi9yfg9i4isbU6FRueUqv8TWEwyxFKO8l7/JGGdenDtSRptk9AWLZsU4VR/w6Zux82tp6e80avEHa1Ja97+33saNXHr9i+JsSKWEpWVRTRdAFGpJ4AcSZqUqE6s7vVv89DRWetLXUHDsXQVAMucXsddOEpWgozce4tJZXYpkwz9e9Vsqh7hlQk5yCMjtcCzAC2m/TwE9xhKfR0YQ7kjh1ZZpt+JJKzZMYBWADaATlEqA1EAxnT/YqrheuTN2auZgWLKOtvmIB4lsus28JLr27zBXXVuYvYVVUrA1FDqbghgGGvGzaeHEeYmxjqU50Wqcmpcmr/T+/kYsPOKmsyui+2nsmmENegeyO/T1YAcbE6qf2W9JysBxKt0ioYha8novjbR+cfVG3iMNDL0lPbmvz2ZQVMML9nT5j2noo1GjmSppkFgCbFAeeqn5f0lZ0KM+1Be3sZqeMxNPszfrr73G6mCU7w6+TA/mJh/QYd7XXr90ZnxPEta2YA2NTP3n91/pJ/QUu9/IxPGVHyQ9Q2LSBuczci2nyAMyU8LThqr/AJ6FJ4ic97E16S0xamipfTQanzY3PzmyklsY73epr/hqe1iPKj/iTmcRVlD1+ht4Z3bNm5nLNozvTpb4Cry6s+1RZWWxs4R2qo86qPYKf87pr2PRQlYmYV5Ro2kWSNMbM8UP30lGZUQMS+tpWO5hrS0JnRk5cUp8Ef8Ap9ZtU/5hxuI6UH5o26Ymbh56w8Kt5zeL/wDaT9PdG1gv5y9fYQGzees8ZujtPYlLUI4y60MLFSkt75Ev45FJ/KHOT5v4k3JdFLbgo8lA/KY3d7shkh6lhv8AKS+qiiimxymdJmo7FJLUqdr4bO6lrsFFggG9idd+lt3tr4Ho4erli7fE2KM8sdCeDZfIefCadOHSVox72l8zBUdk2V5E94cQAyQARAEywCWolQOrAK/pNhutwdenvPVlgOadsfNZloyyzTKVFeLR43hnysCOHjqPWdicc0WmaEXZ3LRsYCtlUqSCrKCctj+HiNfu7uU0oYZqd5O/NO2vr3+D38TYdVONkre354bDFI62m4zCiFl7VptQ1Rry0YUxtWZa4oMuirHqbS1hcaxbQ9i8TYfDffiPKj/iTmcT/b6/Q28JzNjUaco3Ci6VHNg64/8ATJ9tfpIlsZqH8yPmecVh2AfKa56Ik4Iykjag9C0pzEzZiOsdJVlyBU3yIrUw1NhExnU1Fb8XZ8r8flNil2zkcT0pLzNDh8eZs3ODYt8BiszATn8Vf+0n6e6NjCL+KvX2LN+96Txy2OxyHgYuYyVQEo5CxMQSUVbGa79sL4Ss2WitCau4Tap9kwPcj16wDKPxXtysLzLFXi2W20BxLWWbXCYZ8XHwuzDinamyHmnsTkiEyQCWgCXgEkSAFeALcHQ7jofWCDw7FUeqqvTO+m7L/CSJ24yzRTOc1Z2J9Sj9krC11tmtv7Wov6FfnNaFX+M4vnt6ae9/kZ5Q6ia/LkbB1LgE77a+YNj9Zs8jEhmsLP6zYpPQ16i1BrHtS0twgRJRVj1KWJQOK4SHsXTNj8PDY4j/AOr/ABJyuJ7x9fobmE2Zq6rTlm4VG2kzUKq+NNx/KYexkpu00/E88OtMeQmqel5DuDEozPTLSnMbNuI626VLkFt8mK1MNQiY6mGZATYBgTbjodPnM1N2bOPxTWEUu/6F1hZmucaxebK/WL5/SaPE9cLP090ZsMrVV+ci+fvCePWx1R8SCpLoTGwTElkY2Qyb1PWQ9zItiwZrDyF5tR0iYUrsq3pF6ytuFMWub9omx0H15keMzqajRtzZDV53D2hVAst+ZH5Tp8Ap3nOp4JfnwNXGy0USJ1k9Mc8XPAOzQBQZJBIzSCBC8AaetBJ5R02K08bUuwHWBagvp3hY/wAytOlh60cii2adWm8zaGMNjiFyntqQbAndcb1PDf5S06EZSzrR9/f5kKo0sr2I+EaxYfhdv5rN/embvKdwuI715sUmYKoFbhLyIQIMIhj1IyxCFxA/IyGXNV0FqW67n1f9+criW8fU3sHszTPWnMNwh4k5gV8QR7yCyPL8HjgzjD5bHtLmJ07IJv8AKUdHxOlDiadk4/MtMKJryVnY7NGSlFSRYU5iZuRHTukFym2hjhSu1s2W1wNN5AmWnDMzmY3Gxou1r2I+BxvXknLly243+kyShkORUxf6jlaxocGIuYWi8wDhWDMQADqToB6zUxycsPNJci1Kymmy/JuRPIWsjpJ6EkSrIJVCYmCWhl0UZCo6vKmR7E7EHQ8wB76TbfYMUNzOdMsf1dBlWqaLOCesQjOiKCzuL8hb1nU4ZhVWq9ZXivh+czWxNTJDTcz3QCgwwnWuSzV6jOWclmNgE7ROp1Uz1aioqy2OXe+rNKBACEkBJAHwsEBMYIGajSQRKrwDz34k0QGo4krmAOSoLaEA5lueG9x6yUVZSMAjFRuHd8uE3qFZJZWYKlN3ugaFX7VxyQ+trH6TZv1mYeRIrndM9IxVAa3CZZbFEhsGQgx6mZcqhNo1CtIsu8ajjzPpMNeeSDkZoRu0iX0Dx9VqjA1BlNuspFbncQHB4a/6Th1JyqO8nc6NNKOiN7VBEw2MxGerpp6SC1zJ46iy4VboqulQZgNdDmBseOhEu9ilO+cq9nlg1gpN/DSa845jsYbEdFfTcvUpNa9jMLpSOlHiNLnf89SJjsaUFsjeZ0EjonzE+JR/aviVA7VgAD20J8gwJ/KZYLranEraxdi7xGHtWJAAUom78QZ7/IiWrbowUHoy1wFAsbATCZrj/STZ+egKRqGmGJNTKLllUbjyuQfSZqatqYKrurFb8Ls32zZyaS5FRSTa5zEkA93TL7zlcZw+ennS1W/kZsDOza5Ho08ozpkmiZiZJILWEm5WxFwZu0m2xLehI2gTlstr3BAO7TXW3MCdfC4N4jTZd/0NeVXozC7Q6OV671DWqKeuVlZwTdQQQAq23C+6eowtJUVlWxzazc9TQ4DBLRprSQWWmoVRyA485suSMNmSOrkXJsKKUXA/ToSUQPijLEDLJJKjFSnAIVZIBT7XwS1qZpVFzK28HlqJNiDPN0cS5ZmZuWijy0EsQDitmIRZUFNtLMBrpuB8RM1Oq4spOCkikxlFqY+0AXUgG4IPMf8AWb1PEU77mrOlK2xCrYxe6Dc6bpeWLp7LUqqExUeZYTUldGOUWtx+k0y3KWLJMJVyOOrJWrTamy7iA1u0OegnNxlZS6sTew9Nx1ZA6IbJrpiwxQqoBVmIKggjnvnP2NhHsNHDXAFrypkHf+xEbetvLSLC5G/2SpZr3JB1yk3hiOjuS12BSAsqAc7aytjKpsbbYQG6QWU2MVOj6nvAH0EixbOyK3ROlwTL+7pBVybFpdFUG+7eZlZK5WLsS6exsndFpGUtmKfpXst2pdlSTZlsoue0N/ylloikusUHRXo7iKFIKQafazknidLaeQE0MTGVW6exs0WoKxs6GMt2XGvIXH/SeerYCcX1HddzN+M0ybSrjxHzmi8LV/oL5l3i1A7HhlHhxnSwnD0kpTWvc+RjnUR5diukm0adU1A3UrXuaNMLTfKNAFW4JzDMt78TO8+FYWSTlDbzXsct4mrfRnrRXx18TJpxUFaKsjNJ3BNOZbmJnClLplWGKMsio4lCXRVj60pYgLq5YgjmnJKANQgEethZIK7EYKSCurYW3CSQRKmDBkgzfTLZZGGNW9xTZSfJjl/NhD2II3RzZlCph1rhbMAVqXNyWvY6eY084iCUNlU2a5XlxEzRqygrRZVwjJ3aLnD7Gyi9Omo5gAH3lZVZS3ZMYRWyLPB7Jb71h85iMli5wmzwvOQSXFCnbhIBJVZACywSEKcgkU05BNweqgm4ooyBcIUh4QRcIURAuKaA8JBNxtsGp4SjiiVKxCxGxUbUaGYJ4eMjNGu0VGO2bUTVBeadTCyWxswrp7lbiMZVFN0K95GXiDqCNJFHPGaT2uRUacXYyuEwFSvtLDEqTSoUxUZiOyGDk2v+IlaYt4Tsz7JzYdo9MBLbhNXKbOYdWl4yVEq2OBJZIrcNUlkio6qS6KhWliDrSQRxLFBYALCANNTB4SQR6mFB4QCFX2WDygFZjtgGojU96uCCpNgQYuCm2N0NqYZOqzBgSTcnXXx0hMWL7CbAVNW1PgN0m4LNMKBwgEmnh5BJJp0rSAPqsAcAkEhiAEJBIsA68gkIGALIAsA68A4SCRbSBcBlkWJuMVcMp3qD5gGMqGZkVNmovdRV42UAS99Cg8KMq0WuF1ciwucEiwuGFlrEXCtLEHWgg60kEISxUK8A6AdaACRAAIgCZYB2WSBcogBKsAcAkEhAQAxIAUEhCALeAdIB0EhQBZAFvAOvIAogkKQBDABgCWgCWggSAJJJFgg6SQcZIBgH/9k="/>
          <p:cNvSpPr>
            <a:spLocks noChangeAspect="1" noChangeArrowheads="1"/>
          </p:cNvSpPr>
          <p:nvPr/>
        </p:nvSpPr>
        <p:spPr bwMode="auto">
          <a:xfrm>
            <a:off x="0" y="-3841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49154" name="Picture 2"/>
          <p:cNvPicPr>
            <a:picLocks noChangeAspect="1" noChangeArrowheads="1"/>
          </p:cNvPicPr>
          <p:nvPr/>
        </p:nvPicPr>
        <p:blipFill>
          <a:blip r:embed="rId4" cstate="print"/>
          <a:srcRect/>
          <a:stretch>
            <a:fillRect/>
          </a:stretch>
        </p:blipFill>
        <p:spPr bwMode="auto">
          <a:xfrm>
            <a:off x="463640" y="1029790"/>
            <a:ext cx="3412900" cy="4914107"/>
          </a:xfrm>
          <a:prstGeom prst="rect">
            <a:avLst/>
          </a:prstGeom>
          <a:noFill/>
          <a:ln w="9525">
            <a:noFill/>
            <a:miter lim="800000"/>
            <a:headEnd/>
            <a:tailEnd/>
          </a:ln>
          <a:effectLst/>
        </p:spPr>
      </p:pic>
    </p:spTree>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0"/>
            <a:ext cx="3246438" cy="6858000"/>
          </a:xfrm>
          <a:prstGeom prst="rect">
            <a:avLst/>
          </a:prstGeom>
          <a:solidFill>
            <a:srgbClr val="5A2D7F"/>
          </a:solidFill>
          <a:ln w="9525">
            <a:noFill/>
            <a:miter lim="800000"/>
            <a:headEnd/>
            <a:tailEnd/>
          </a:ln>
        </p:spPr>
        <p:txBody>
          <a:bodyPr wrap="none" anchor="ctr"/>
          <a:lstStyle/>
          <a:p>
            <a:endParaRPr lang="en-US"/>
          </a:p>
        </p:txBody>
      </p:sp>
      <p:sp>
        <p:nvSpPr>
          <p:cNvPr id="11" name="Text Box 4"/>
          <p:cNvSpPr txBox="1">
            <a:spLocks noChangeArrowheads="1"/>
          </p:cNvSpPr>
          <p:nvPr/>
        </p:nvSpPr>
        <p:spPr bwMode="auto">
          <a:xfrm>
            <a:off x="0" y="763641"/>
            <a:ext cx="3244969" cy="2625334"/>
          </a:xfrm>
          <a:prstGeom prst="rect">
            <a:avLst/>
          </a:prstGeom>
          <a:noFill/>
          <a:ln w="9525">
            <a:noFill/>
            <a:miter lim="800000"/>
            <a:headEnd/>
            <a:tailEnd/>
          </a:ln>
        </p:spPr>
        <p:txBody>
          <a:bodyPr wrap="square">
            <a:spAutoFit/>
          </a:bodyPr>
          <a:lstStyle/>
          <a:p>
            <a:pPr algn="ctr">
              <a:lnSpc>
                <a:spcPct val="95000"/>
              </a:lnSpc>
              <a:spcBef>
                <a:spcPct val="50000"/>
              </a:spcBef>
            </a:pPr>
            <a:r>
              <a:rPr lang="en-GB" sz="4200" dirty="0" smtClean="0">
                <a:solidFill>
                  <a:schemeClr val="bg1"/>
                </a:solidFill>
                <a:latin typeface="Arial" pitchFamily="34" charset="0"/>
                <a:cs typeface="Arial" pitchFamily="34" charset="0"/>
              </a:rPr>
              <a:t>LIFTS</a:t>
            </a:r>
          </a:p>
          <a:p>
            <a:pPr algn="ctr">
              <a:lnSpc>
                <a:spcPct val="95000"/>
              </a:lnSpc>
              <a:spcBef>
                <a:spcPct val="50000"/>
              </a:spcBef>
            </a:pPr>
            <a:r>
              <a:rPr lang="en-GB" sz="2000" dirty="0" smtClean="0">
                <a:solidFill>
                  <a:schemeClr val="bg1"/>
                </a:solidFill>
                <a:latin typeface="Arial" pitchFamily="34" charset="0"/>
                <a:cs typeface="Arial" pitchFamily="34" charset="0"/>
              </a:rPr>
              <a:t>REG 30 &amp; REG 52</a:t>
            </a:r>
          </a:p>
          <a:p>
            <a:pPr algn="ctr">
              <a:lnSpc>
                <a:spcPct val="95000"/>
              </a:lnSpc>
              <a:spcBef>
                <a:spcPct val="50000"/>
              </a:spcBef>
            </a:pPr>
            <a:endParaRPr lang="en-GB" sz="4200" dirty="0" smtClean="0">
              <a:solidFill>
                <a:schemeClr val="bg1"/>
              </a:solidFill>
              <a:latin typeface="Arial" pitchFamily="34" charset="0"/>
              <a:cs typeface="Arial" pitchFamily="34" charset="0"/>
            </a:endParaRPr>
          </a:p>
          <a:p>
            <a:pPr algn="ctr">
              <a:lnSpc>
                <a:spcPct val="95000"/>
              </a:lnSpc>
              <a:spcBef>
                <a:spcPct val="50000"/>
              </a:spcBef>
            </a:pPr>
            <a:endParaRPr lang="en-GB" sz="2400" dirty="0" smtClean="0">
              <a:solidFill>
                <a:schemeClr val="bg1"/>
              </a:solidFill>
              <a:latin typeface="Arial" pitchFamily="34" charset="0"/>
              <a:cs typeface="Arial" pitchFamily="34" charset="0"/>
            </a:endParaRPr>
          </a:p>
        </p:txBody>
      </p:sp>
      <p:pic>
        <p:nvPicPr>
          <p:cNvPr id="16" name="Picture 6" descr="rsa_rgb_pos_on_cream"/>
          <p:cNvPicPr>
            <a:picLocks noChangeAspect="1" noChangeArrowheads="1"/>
          </p:cNvPicPr>
          <p:nvPr/>
        </p:nvPicPr>
        <p:blipFill>
          <a:blip r:embed="rId3" cstate="print"/>
          <a:srcRect l="638" t="12968" r="6157" b="16681"/>
          <a:stretch>
            <a:fillRect/>
          </a:stretch>
        </p:blipFill>
        <p:spPr bwMode="auto">
          <a:xfrm>
            <a:off x="7433402" y="1"/>
            <a:ext cx="1710597" cy="889474"/>
          </a:xfrm>
          <a:prstGeom prst="rect">
            <a:avLst/>
          </a:prstGeom>
          <a:noFill/>
          <a:ln w="9525">
            <a:noFill/>
            <a:miter lim="800000"/>
            <a:headEnd/>
            <a:tailEnd/>
          </a:ln>
        </p:spPr>
      </p:pic>
      <p:sp>
        <p:nvSpPr>
          <p:cNvPr id="7" name="Rectangle 3"/>
          <p:cNvSpPr>
            <a:spLocks noChangeArrowheads="1"/>
          </p:cNvSpPr>
          <p:nvPr/>
        </p:nvSpPr>
        <p:spPr bwMode="auto">
          <a:xfrm>
            <a:off x="3426106" y="1284790"/>
            <a:ext cx="5717892" cy="4922854"/>
          </a:xfrm>
          <a:prstGeom prst="rect">
            <a:avLst/>
          </a:prstGeom>
          <a:noFill/>
          <a:ln w="9525">
            <a:noFill/>
            <a:miter lim="800000"/>
            <a:headEnd/>
            <a:tailEnd/>
          </a:ln>
        </p:spPr>
        <p:txBody>
          <a:bodyPr/>
          <a:lstStyle/>
          <a:p>
            <a:pPr marL="447675" indent="-447675" eaLnBrk="0" hangingPunct="0">
              <a:spcBef>
                <a:spcPts val="1200"/>
              </a:spcBef>
              <a:buSzPct val="80000"/>
              <a:buFontTx/>
              <a:buBlip>
                <a:blip r:embed="rId4"/>
              </a:buBlip>
            </a:pPr>
            <a:endParaRPr lang="en-GB" sz="2400" dirty="0" smtClean="0">
              <a:latin typeface="GillSans" pitchFamily="2" charset="0"/>
            </a:endParaRPr>
          </a:p>
        </p:txBody>
      </p:sp>
      <p:sp>
        <p:nvSpPr>
          <p:cNvPr id="13" name="Rectangle 12"/>
          <p:cNvSpPr/>
          <p:nvPr/>
        </p:nvSpPr>
        <p:spPr>
          <a:xfrm>
            <a:off x="3426106" y="889475"/>
            <a:ext cx="5383043" cy="2308324"/>
          </a:xfrm>
          <a:prstGeom prst="rect">
            <a:avLst/>
          </a:prstGeom>
        </p:spPr>
        <p:txBody>
          <a:bodyPr wrap="square">
            <a:spAutoFit/>
          </a:bodyPr>
          <a:lstStyle/>
          <a:p>
            <a:r>
              <a:rPr lang="en-GB" dirty="0" smtClean="0">
                <a:solidFill>
                  <a:srgbClr val="FF0000"/>
                </a:solidFill>
              </a:rPr>
              <a:t>REG 30</a:t>
            </a:r>
          </a:p>
          <a:p>
            <a:r>
              <a:rPr lang="en-GB" dirty="0" smtClean="0">
                <a:solidFill>
                  <a:srgbClr val="00589A"/>
                </a:solidFill>
              </a:rPr>
              <a:t>Inspection &amp; Maintenance</a:t>
            </a:r>
          </a:p>
          <a:p>
            <a:r>
              <a:rPr lang="en-GB" dirty="0" smtClean="0">
                <a:solidFill>
                  <a:srgbClr val="00589A"/>
                </a:solidFill>
              </a:rPr>
              <a:t>Service Contract Usually in Place</a:t>
            </a:r>
          </a:p>
          <a:p>
            <a:endParaRPr lang="en-GB" dirty="0" smtClean="0">
              <a:solidFill>
                <a:srgbClr val="00589A"/>
              </a:solidFill>
            </a:endParaRPr>
          </a:p>
          <a:p>
            <a:r>
              <a:rPr lang="en-GB" dirty="0" smtClean="0">
                <a:solidFill>
                  <a:srgbClr val="FF0000"/>
                </a:solidFill>
              </a:rPr>
              <a:t>REG 52</a:t>
            </a:r>
          </a:p>
          <a:p>
            <a:r>
              <a:rPr lang="en-GB" dirty="0" smtClean="0">
                <a:solidFill>
                  <a:srgbClr val="00589A"/>
                </a:solidFill>
              </a:rPr>
              <a:t>Thorough Examination by a Competent Person</a:t>
            </a:r>
          </a:p>
          <a:p>
            <a:r>
              <a:rPr lang="en-GB" dirty="0" smtClean="0">
                <a:solidFill>
                  <a:srgbClr val="00589A"/>
                </a:solidFill>
              </a:rPr>
              <a:t>Inspection Body e.g. RSA EI&amp;C</a:t>
            </a:r>
          </a:p>
          <a:p>
            <a:endParaRPr lang="en-GB" dirty="0" smtClean="0">
              <a:solidFill>
                <a:srgbClr val="00589A"/>
              </a:solidFill>
            </a:endParaRPr>
          </a:p>
        </p:txBody>
      </p:sp>
      <p:pic>
        <p:nvPicPr>
          <p:cNvPr id="62466" name="Picture 2" descr="http://www.euroelevators.com/images/web_36.jpg"/>
          <p:cNvPicPr>
            <a:picLocks noChangeAspect="1" noChangeArrowheads="1"/>
          </p:cNvPicPr>
          <p:nvPr/>
        </p:nvPicPr>
        <p:blipFill>
          <a:blip r:embed="rId5" cstate="print"/>
          <a:srcRect/>
          <a:stretch>
            <a:fillRect/>
          </a:stretch>
        </p:blipFill>
        <p:spPr bwMode="auto">
          <a:xfrm>
            <a:off x="298569" y="4578799"/>
            <a:ext cx="2730320" cy="2047740"/>
          </a:xfrm>
          <a:prstGeom prst="rect">
            <a:avLst/>
          </a:prstGeom>
          <a:noFill/>
        </p:spPr>
      </p:pic>
      <p:grpSp>
        <p:nvGrpSpPr>
          <p:cNvPr id="12" name="Group 11"/>
          <p:cNvGrpSpPr/>
          <p:nvPr/>
        </p:nvGrpSpPr>
        <p:grpSpPr>
          <a:xfrm>
            <a:off x="3551349" y="3973960"/>
            <a:ext cx="5257800" cy="2454275"/>
            <a:chOff x="3600395" y="523875"/>
            <a:chExt cx="5257800" cy="2454275"/>
          </a:xfrm>
        </p:grpSpPr>
        <p:sp>
          <p:nvSpPr>
            <p:cNvPr id="14" name="Oval 5"/>
            <p:cNvSpPr>
              <a:spLocks noChangeArrowheads="1"/>
            </p:cNvSpPr>
            <p:nvPr/>
          </p:nvSpPr>
          <p:spPr bwMode="auto">
            <a:xfrm>
              <a:off x="3600395" y="523875"/>
              <a:ext cx="2209800" cy="914400"/>
            </a:xfrm>
            <a:prstGeom prst="ellipse">
              <a:avLst/>
            </a:prstGeom>
            <a:solidFill>
              <a:srgbClr val="5A2D7F"/>
            </a:solidFill>
            <a:ln>
              <a:headEnd/>
              <a:tailEnd/>
            </a:ln>
          </p:spPr>
          <p:style>
            <a:lnRef idx="3">
              <a:schemeClr val="lt1"/>
            </a:lnRef>
            <a:fillRef idx="1">
              <a:schemeClr val="accent1"/>
            </a:fillRef>
            <a:effectRef idx="1">
              <a:schemeClr val="accent1"/>
            </a:effectRef>
            <a:fontRef idx="minor">
              <a:schemeClr val="lt1"/>
            </a:fontRef>
          </p:style>
          <p:txBody>
            <a:bodyPr wrap="none" lIns="90000" tIns="72000" rIns="90000" bIns="46800" anchor="ctr"/>
            <a:lstStyle/>
            <a:p>
              <a:pPr algn="ctr">
                <a:defRPr/>
              </a:pPr>
              <a:r>
                <a:rPr lang="en-US" sz="1600" dirty="0" smtClean="0">
                  <a:solidFill>
                    <a:srgbClr val="FFFFFF"/>
                  </a:solidFill>
                  <a:latin typeface="Gill Sans" pitchFamily="34" charset="0"/>
                </a:rPr>
                <a:t>REG 30</a:t>
              </a:r>
            </a:p>
            <a:p>
              <a:pPr algn="ctr">
                <a:defRPr/>
              </a:pPr>
              <a:r>
                <a:rPr lang="en-US" sz="1600" dirty="0" smtClean="0">
                  <a:solidFill>
                    <a:srgbClr val="FFFFFF"/>
                  </a:solidFill>
                  <a:latin typeface="Gill Sans" pitchFamily="34" charset="0"/>
                </a:rPr>
                <a:t>Maintenance</a:t>
              </a:r>
              <a:endParaRPr lang="en-US" sz="1600" dirty="0">
                <a:solidFill>
                  <a:srgbClr val="FFFFFF"/>
                </a:solidFill>
                <a:latin typeface="Gill Sans" pitchFamily="34" charset="0"/>
              </a:endParaRPr>
            </a:p>
          </p:txBody>
        </p:sp>
        <p:sp>
          <p:nvSpPr>
            <p:cNvPr id="15" name="Oval 7"/>
            <p:cNvSpPr>
              <a:spLocks noChangeArrowheads="1"/>
            </p:cNvSpPr>
            <p:nvPr/>
          </p:nvSpPr>
          <p:spPr bwMode="auto">
            <a:xfrm>
              <a:off x="6724595" y="527050"/>
              <a:ext cx="2133600" cy="914400"/>
            </a:xfrm>
            <a:prstGeom prst="ellipse">
              <a:avLst/>
            </a:prstGeom>
            <a:solidFill>
              <a:srgbClr val="5A2D7F"/>
            </a:solidFill>
            <a:ln>
              <a:headEnd/>
              <a:tailEnd/>
            </a:ln>
          </p:spPr>
          <p:style>
            <a:lnRef idx="3">
              <a:schemeClr val="lt1"/>
            </a:lnRef>
            <a:fillRef idx="1">
              <a:schemeClr val="accent1"/>
            </a:fillRef>
            <a:effectRef idx="1">
              <a:schemeClr val="accent1"/>
            </a:effectRef>
            <a:fontRef idx="minor">
              <a:schemeClr val="lt1"/>
            </a:fontRef>
          </p:style>
          <p:txBody>
            <a:bodyPr wrap="none" lIns="90000" tIns="72000" rIns="90000" bIns="46800" anchor="ctr"/>
            <a:lstStyle/>
            <a:p>
              <a:pPr algn="ctr">
                <a:defRPr/>
              </a:pPr>
              <a:r>
                <a:rPr lang="en-US" sz="1600" dirty="0" smtClean="0">
                  <a:solidFill>
                    <a:srgbClr val="FFFFFF"/>
                  </a:solidFill>
                  <a:latin typeface="Gill Sans" pitchFamily="34" charset="0"/>
                </a:rPr>
                <a:t>REG 30</a:t>
              </a:r>
            </a:p>
            <a:p>
              <a:pPr algn="ctr">
                <a:defRPr/>
              </a:pPr>
              <a:r>
                <a:rPr lang="en-US" sz="1600" dirty="0" smtClean="0">
                  <a:solidFill>
                    <a:srgbClr val="FFFFFF"/>
                  </a:solidFill>
                  <a:latin typeface="Gill Sans" pitchFamily="34" charset="0"/>
                </a:rPr>
                <a:t>Inspection</a:t>
              </a:r>
              <a:endParaRPr lang="en-US" sz="1600" dirty="0">
                <a:solidFill>
                  <a:srgbClr val="FFFFFF"/>
                </a:solidFill>
                <a:latin typeface="Gill Sans" pitchFamily="34" charset="0"/>
              </a:endParaRPr>
            </a:p>
          </p:txBody>
        </p:sp>
        <p:sp>
          <p:nvSpPr>
            <p:cNvPr id="17" name="Oval 9"/>
            <p:cNvSpPr>
              <a:spLocks noChangeArrowheads="1"/>
            </p:cNvSpPr>
            <p:nvPr/>
          </p:nvSpPr>
          <p:spPr bwMode="auto">
            <a:xfrm>
              <a:off x="5014858" y="2063750"/>
              <a:ext cx="2590800" cy="914400"/>
            </a:xfrm>
            <a:prstGeom prst="ellipse">
              <a:avLst/>
            </a:prstGeom>
            <a:solidFill>
              <a:srgbClr val="5A2D7F"/>
            </a:solidFill>
            <a:ln>
              <a:headEnd/>
              <a:tailEnd/>
            </a:ln>
          </p:spPr>
          <p:style>
            <a:lnRef idx="3">
              <a:schemeClr val="lt1"/>
            </a:lnRef>
            <a:fillRef idx="1">
              <a:schemeClr val="accent1"/>
            </a:fillRef>
            <a:effectRef idx="1">
              <a:schemeClr val="accent1"/>
            </a:effectRef>
            <a:fontRef idx="minor">
              <a:schemeClr val="lt1"/>
            </a:fontRef>
          </p:style>
          <p:txBody>
            <a:bodyPr wrap="none" lIns="90000" tIns="72000" rIns="90000" bIns="46800" anchor="ctr"/>
            <a:lstStyle/>
            <a:p>
              <a:pPr algn="ctr">
                <a:defRPr/>
              </a:pPr>
              <a:r>
                <a:rPr lang="en-US" sz="1600" dirty="0" smtClean="0">
                  <a:solidFill>
                    <a:srgbClr val="FFFFFF"/>
                  </a:solidFill>
                  <a:latin typeface="Gill Sans" pitchFamily="34" charset="0"/>
                </a:rPr>
                <a:t>REG 52</a:t>
              </a:r>
            </a:p>
            <a:p>
              <a:pPr algn="ctr">
                <a:defRPr/>
              </a:pPr>
              <a:r>
                <a:rPr lang="en-US" sz="1600" dirty="0" smtClean="0">
                  <a:solidFill>
                    <a:srgbClr val="FFFFFF"/>
                  </a:solidFill>
                  <a:latin typeface="Gill Sans" pitchFamily="34" charset="0"/>
                </a:rPr>
                <a:t>Thorough</a:t>
              </a:r>
              <a:endParaRPr lang="en-US" sz="1600" dirty="0">
                <a:solidFill>
                  <a:srgbClr val="FFFFFF"/>
                </a:solidFill>
                <a:latin typeface="Gill Sans" pitchFamily="34" charset="0"/>
              </a:endParaRPr>
            </a:p>
            <a:p>
              <a:pPr algn="ctr">
                <a:defRPr/>
              </a:pPr>
              <a:r>
                <a:rPr lang="en-US" sz="1600" dirty="0">
                  <a:solidFill>
                    <a:srgbClr val="FFFFFF"/>
                  </a:solidFill>
                  <a:latin typeface="Gill Sans" pitchFamily="34" charset="0"/>
                </a:rPr>
                <a:t>Examination</a:t>
              </a:r>
            </a:p>
          </p:txBody>
        </p:sp>
        <p:cxnSp>
          <p:nvCxnSpPr>
            <p:cNvPr id="18" name="Straight Arrow Connector 16"/>
            <p:cNvCxnSpPr>
              <a:cxnSpLocks noChangeShapeType="1"/>
              <a:stCxn id="14" idx="6"/>
              <a:endCxn id="15" idx="2"/>
            </p:cNvCxnSpPr>
            <p:nvPr/>
          </p:nvCxnSpPr>
          <p:spPr bwMode="auto">
            <a:xfrm>
              <a:off x="5810195" y="981075"/>
              <a:ext cx="914400" cy="3175"/>
            </a:xfrm>
            <a:prstGeom prst="straightConnector1">
              <a:avLst/>
            </a:prstGeom>
            <a:noFill/>
            <a:ln w="9525" algn="ctr">
              <a:solidFill>
                <a:schemeClr val="tx1"/>
              </a:solidFill>
              <a:round/>
              <a:headEnd type="arrow" w="med" len="med"/>
              <a:tailEnd type="arrow" w="med" len="med"/>
            </a:ln>
          </p:spPr>
        </p:cxnSp>
        <p:cxnSp>
          <p:nvCxnSpPr>
            <p:cNvPr id="19" name="Straight Arrow Connector 18"/>
            <p:cNvCxnSpPr>
              <a:cxnSpLocks noChangeShapeType="1"/>
              <a:stCxn id="14" idx="4"/>
              <a:endCxn id="17" idx="0"/>
            </p:cNvCxnSpPr>
            <p:nvPr/>
          </p:nvCxnSpPr>
          <p:spPr bwMode="auto">
            <a:xfrm rot="16200000" flipH="1">
              <a:off x="5195039" y="948530"/>
              <a:ext cx="625475" cy="1604963"/>
            </a:xfrm>
            <a:prstGeom prst="straightConnector1">
              <a:avLst/>
            </a:prstGeom>
            <a:noFill/>
            <a:ln w="9525" algn="ctr">
              <a:solidFill>
                <a:schemeClr val="tx1"/>
              </a:solidFill>
              <a:round/>
              <a:headEnd type="arrow" w="med" len="med"/>
              <a:tailEnd type="arrow" w="med" len="med"/>
            </a:ln>
          </p:spPr>
        </p:cxnSp>
        <p:cxnSp>
          <p:nvCxnSpPr>
            <p:cNvPr id="20" name="Straight Arrow Connector 20"/>
            <p:cNvCxnSpPr>
              <a:cxnSpLocks noChangeShapeType="1"/>
              <a:stCxn id="15" idx="4"/>
              <a:endCxn id="17" idx="0"/>
            </p:cNvCxnSpPr>
            <p:nvPr/>
          </p:nvCxnSpPr>
          <p:spPr bwMode="auto">
            <a:xfrm rot="5400000">
              <a:off x="6739677" y="1012032"/>
              <a:ext cx="622300" cy="1481137"/>
            </a:xfrm>
            <a:prstGeom prst="straightConnector1">
              <a:avLst/>
            </a:prstGeom>
            <a:noFill/>
            <a:ln w="9525" algn="ctr">
              <a:solidFill>
                <a:schemeClr val="tx1"/>
              </a:solidFill>
              <a:round/>
              <a:headEnd type="arrow" w="med" len="med"/>
              <a:tailEnd type="arrow" w="med" len="med"/>
            </a:ln>
          </p:spPr>
        </p:cxnSp>
      </p:grpSp>
    </p:spTree>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ed Rectangle 13"/>
          <p:cNvSpPr/>
          <p:nvPr/>
        </p:nvSpPr>
        <p:spPr>
          <a:xfrm>
            <a:off x="3503054" y="889475"/>
            <a:ext cx="5357611" cy="5717387"/>
          </a:xfrm>
          <a:prstGeom prst="roundRect">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5"/>
          <p:cNvSpPr>
            <a:spLocks noChangeArrowheads="1"/>
          </p:cNvSpPr>
          <p:nvPr/>
        </p:nvSpPr>
        <p:spPr bwMode="auto">
          <a:xfrm>
            <a:off x="0" y="0"/>
            <a:ext cx="3246438" cy="6858000"/>
          </a:xfrm>
          <a:prstGeom prst="rect">
            <a:avLst/>
          </a:prstGeom>
          <a:solidFill>
            <a:srgbClr val="5A2D7F"/>
          </a:solidFill>
          <a:ln w="9525">
            <a:noFill/>
            <a:miter lim="800000"/>
            <a:headEnd/>
            <a:tailEnd/>
          </a:ln>
        </p:spPr>
        <p:txBody>
          <a:bodyPr wrap="none" anchor="ctr"/>
          <a:lstStyle/>
          <a:p>
            <a:endParaRPr lang="en-US"/>
          </a:p>
        </p:txBody>
      </p:sp>
      <p:sp>
        <p:nvSpPr>
          <p:cNvPr id="11" name="Text Box 4"/>
          <p:cNvSpPr txBox="1">
            <a:spLocks noChangeArrowheads="1"/>
          </p:cNvSpPr>
          <p:nvPr/>
        </p:nvSpPr>
        <p:spPr bwMode="auto">
          <a:xfrm>
            <a:off x="0" y="763641"/>
            <a:ext cx="3244969" cy="2625334"/>
          </a:xfrm>
          <a:prstGeom prst="rect">
            <a:avLst/>
          </a:prstGeom>
          <a:noFill/>
          <a:ln w="9525">
            <a:noFill/>
            <a:miter lim="800000"/>
            <a:headEnd/>
            <a:tailEnd/>
          </a:ln>
        </p:spPr>
        <p:txBody>
          <a:bodyPr wrap="square">
            <a:spAutoFit/>
          </a:bodyPr>
          <a:lstStyle/>
          <a:p>
            <a:pPr algn="ctr">
              <a:lnSpc>
                <a:spcPct val="95000"/>
              </a:lnSpc>
              <a:spcBef>
                <a:spcPct val="50000"/>
              </a:spcBef>
            </a:pPr>
            <a:r>
              <a:rPr lang="en-GB" sz="4200" dirty="0" smtClean="0">
                <a:solidFill>
                  <a:schemeClr val="bg1"/>
                </a:solidFill>
                <a:latin typeface="Arial" pitchFamily="34" charset="0"/>
                <a:cs typeface="Arial" pitchFamily="34" charset="0"/>
              </a:rPr>
              <a:t>LIFTS</a:t>
            </a:r>
          </a:p>
          <a:p>
            <a:pPr algn="ctr">
              <a:lnSpc>
                <a:spcPct val="95000"/>
              </a:lnSpc>
              <a:spcBef>
                <a:spcPct val="50000"/>
              </a:spcBef>
            </a:pPr>
            <a:r>
              <a:rPr lang="en-GB" sz="2000" dirty="0" smtClean="0">
                <a:solidFill>
                  <a:schemeClr val="bg1"/>
                </a:solidFill>
                <a:latin typeface="Arial" pitchFamily="34" charset="0"/>
                <a:cs typeface="Arial" pitchFamily="34" charset="0"/>
              </a:rPr>
              <a:t>HSA Safety Alerts</a:t>
            </a:r>
          </a:p>
          <a:p>
            <a:pPr algn="ctr">
              <a:lnSpc>
                <a:spcPct val="95000"/>
              </a:lnSpc>
              <a:spcBef>
                <a:spcPct val="50000"/>
              </a:spcBef>
            </a:pPr>
            <a:endParaRPr lang="en-GB" sz="4200" dirty="0" smtClean="0">
              <a:solidFill>
                <a:schemeClr val="bg1"/>
              </a:solidFill>
              <a:latin typeface="Arial" pitchFamily="34" charset="0"/>
              <a:cs typeface="Arial" pitchFamily="34" charset="0"/>
            </a:endParaRPr>
          </a:p>
          <a:p>
            <a:pPr algn="ctr">
              <a:lnSpc>
                <a:spcPct val="95000"/>
              </a:lnSpc>
              <a:spcBef>
                <a:spcPct val="50000"/>
              </a:spcBef>
            </a:pPr>
            <a:endParaRPr lang="en-GB" sz="2400" dirty="0" smtClean="0">
              <a:solidFill>
                <a:schemeClr val="bg1"/>
              </a:solidFill>
              <a:latin typeface="Arial" pitchFamily="34" charset="0"/>
              <a:cs typeface="Arial" pitchFamily="34" charset="0"/>
            </a:endParaRPr>
          </a:p>
        </p:txBody>
      </p:sp>
      <p:pic>
        <p:nvPicPr>
          <p:cNvPr id="16" name="Picture 6" descr="rsa_rgb_pos_on_cream"/>
          <p:cNvPicPr>
            <a:picLocks noChangeAspect="1" noChangeArrowheads="1"/>
          </p:cNvPicPr>
          <p:nvPr/>
        </p:nvPicPr>
        <p:blipFill>
          <a:blip r:embed="rId3" cstate="print"/>
          <a:srcRect l="638" t="12968" r="6157" b="16681"/>
          <a:stretch>
            <a:fillRect/>
          </a:stretch>
        </p:blipFill>
        <p:spPr bwMode="auto">
          <a:xfrm>
            <a:off x="7433402" y="1"/>
            <a:ext cx="1710597" cy="889474"/>
          </a:xfrm>
          <a:prstGeom prst="rect">
            <a:avLst/>
          </a:prstGeom>
          <a:noFill/>
          <a:ln w="9525">
            <a:noFill/>
            <a:miter lim="800000"/>
            <a:headEnd/>
            <a:tailEnd/>
          </a:ln>
        </p:spPr>
      </p:pic>
      <p:sp>
        <p:nvSpPr>
          <p:cNvPr id="7" name="Rectangle 3"/>
          <p:cNvSpPr>
            <a:spLocks noChangeArrowheads="1"/>
          </p:cNvSpPr>
          <p:nvPr/>
        </p:nvSpPr>
        <p:spPr bwMode="auto">
          <a:xfrm>
            <a:off x="3426106" y="1284790"/>
            <a:ext cx="5717892" cy="4922854"/>
          </a:xfrm>
          <a:prstGeom prst="rect">
            <a:avLst/>
          </a:prstGeom>
          <a:noFill/>
          <a:ln w="9525">
            <a:noFill/>
            <a:miter lim="800000"/>
            <a:headEnd/>
            <a:tailEnd/>
          </a:ln>
        </p:spPr>
        <p:txBody>
          <a:bodyPr/>
          <a:lstStyle/>
          <a:p>
            <a:pPr marL="447675" indent="-447675" eaLnBrk="0" hangingPunct="0">
              <a:spcBef>
                <a:spcPts val="1200"/>
              </a:spcBef>
              <a:buSzPct val="80000"/>
              <a:buFontTx/>
              <a:buBlip>
                <a:blip r:embed="rId4"/>
              </a:buBlip>
            </a:pPr>
            <a:endParaRPr lang="en-GB" sz="2400" dirty="0" smtClean="0">
              <a:latin typeface="GillSans" pitchFamily="2" charset="0"/>
            </a:endParaRPr>
          </a:p>
        </p:txBody>
      </p:sp>
      <p:pic>
        <p:nvPicPr>
          <p:cNvPr id="62466" name="Picture 2" descr="http://www.euroelevators.com/images/web_36.jpg"/>
          <p:cNvPicPr>
            <a:picLocks noChangeAspect="1" noChangeArrowheads="1"/>
          </p:cNvPicPr>
          <p:nvPr/>
        </p:nvPicPr>
        <p:blipFill>
          <a:blip r:embed="rId5" cstate="print"/>
          <a:srcRect/>
          <a:stretch>
            <a:fillRect/>
          </a:stretch>
        </p:blipFill>
        <p:spPr bwMode="auto">
          <a:xfrm>
            <a:off x="298569" y="4578799"/>
            <a:ext cx="2730320" cy="2047740"/>
          </a:xfrm>
          <a:prstGeom prst="rect">
            <a:avLst/>
          </a:prstGeom>
          <a:noFill/>
        </p:spPr>
      </p:pic>
      <p:sp>
        <p:nvSpPr>
          <p:cNvPr id="2" name="Rounded Rectangle 1"/>
          <p:cNvSpPr/>
          <p:nvPr/>
        </p:nvSpPr>
        <p:spPr>
          <a:xfrm>
            <a:off x="6397484" y="1401251"/>
            <a:ext cx="2071835" cy="1030646"/>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latin typeface="Arial" pitchFamily="34" charset="0"/>
                <a:cs typeface="Arial" pitchFamily="34" charset="0"/>
              </a:rPr>
              <a:t>FATHER OF TWO FOUND CRUSHED TO DEATH IN LIFT SHAFT OF PUB</a:t>
            </a:r>
          </a:p>
        </p:txBody>
      </p:sp>
      <p:sp>
        <p:nvSpPr>
          <p:cNvPr id="12" name="Rounded Rectangle 11"/>
          <p:cNvSpPr/>
          <p:nvPr/>
        </p:nvSpPr>
        <p:spPr>
          <a:xfrm>
            <a:off x="3721994" y="3155577"/>
            <a:ext cx="1916597" cy="87551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latin typeface="Arial" pitchFamily="34" charset="0"/>
                <a:cs typeface="Arial" pitchFamily="34" charset="0"/>
              </a:rPr>
              <a:t>3 HOSPITALISED AFTER KILLARNEY  HOTEL LIFT DROPS 4 FLOORS</a:t>
            </a:r>
          </a:p>
        </p:txBody>
      </p:sp>
      <p:sp>
        <p:nvSpPr>
          <p:cNvPr id="17" name="TextBox 16"/>
          <p:cNvSpPr txBox="1"/>
          <p:nvPr/>
        </p:nvSpPr>
        <p:spPr>
          <a:xfrm>
            <a:off x="3721994" y="1401251"/>
            <a:ext cx="2665927" cy="1754326"/>
          </a:xfrm>
          <a:prstGeom prst="rect">
            <a:avLst/>
          </a:prstGeom>
          <a:noFill/>
        </p:spPr>
        <p:txBody>
          <a:bodyPr wrap="square" rtlCol="0">
            <a:spAutoFit/>
          </a:bodyPr>
          <a:lstStyle/>
          <a:p>
            <a:r>
              <a:rPr lang="en-GB" dirty="0" smtClean="0">
                <a:solidFill>
                  <a:schemeClr val="accent2">
                    <a:lumMod val="50000"/>
                  </a:schemeClr>
                </a:solidFill>
              </a:rPr>
              <a:t>2009</a:t>
            </a:r>
          </a:p>
          <a:p>
            <a:r>
              <a:rPr lang="en-GB" dirty="0" smtClean="0">
                <a:solidFill>
                  <a:schemeClr val="accent2">
                    <a:lumMod val="50000"/>
                  </a:schemeClr>
                </a:solidFill>
              </a:rPr>
              <a:t>GOODS LIFTS USED BY PERSONS &amp; THOROUGH EXAMINATION</a:t>
            </a:r>
          </a:p>
          <a:p>
            <a:endParaRPr lang="en-GB" dirty="0"/>
          </a:p>
        </p:txBody>
      </p:sp>
      <p:sp>
        <p:nvSpPr>
          <p:cNvPr id="18" name="TextBox 17"/>
          <p:cNvSpPr txBox="1"/>
          <p:nvPr/>
        </p:nvSpPr>
        <p:spPr>
          <a:xfrm>
            <a:off x="6318548" y="3155577"/>
            <a:ext cx="2150771" cy="1200329"/>
          </a:xfrm>
          <a:prstGeom prst="rect">
            <a:avLst/>
          </a:prstGeom>
          <a:noFill/>
        </p:spPr>
        <p:txBody>
          <a:bodyPr wrap="square" rtlCol="0">
            <a:spAutoFit/>
          </a:bodyPr>
          <a:lstStyle/>
          <a:p>
            <a:r>
              <a:rPr lang="en-GB" dirty="0" smtClean="0">
                <a:solidFill>
                  <a:schemeClr val="accent2">
                    <a:lumMod val="50000"/>
                  </a:schemeClr>
                </a:solidFill>
              </a:rPr>
              <a:t>2011</a:t>
            </a:r>
          </a:p>
          <a:p>
            <a:r>
              <a:rPr lang="en-GB" dirty="0" smtClean="0">
                <a:solidFill>
                  <a:schemeClr val="accent2">
                    <a:lumMod val="50000"/>
                  </a:schemeClr>
                </a:solidFill>
              </a:rPr>
              <a:t>INSTALLATION &amp; THOROUGH EXAMINATION</a:t>
            </a:r>
            <a:endParaRPr lang="en-GB" dirty="0">
              <a:solidFill>
                <a:schemeClr val="accent2">
                  <a:lumMod val="50000"/>
                </a:schemeClr>
              </a:solidFill>
            </a:endParaRPr>
          </a:p>
        </p:txBody>
      </p:sp>
      <p:sp>
        <p:nvSpPr>
          <p:cNvPr id="19" name="TextBox 18"/>
          <p:cNvSpPr txBox="1"/>
          <p:nvPr/>
        </p:nvSpPr>
        <p:spPr>
          <a:xfrm>
            <a:off x="3721994" y="4549676"/>
            <a:ext cx="2469428" cy="1754326"/>
          </a:xfrm>
          <a:prstGeom prst="rect">
            <a:avLst/>
          </a:prstGeom>
          <a:noFill/>
        </p:spPr>
        <p:txBody>
          <a:bodyPr wrap="square" rtlCol="0">
            <a:spAutoFit/>
          </a:bodyPr>
          <a:lstStyle/>
          <a:p>
            <a:r>
              <a:rPr lang="en-GB" dirty="0" smtClean="0">
                <a:solidFill>
                  <a:schemeClr val="accent2">
                    <a:lumMod val="50000"/>
                  </a:schemeClr>
                </a:solidFill>
              </a:rPr>
              <a:t>2014</a:t>
            </a:r>
          </a:p>
          <a:p>
            <a:r>
              <a:rPr lang="en-GB" dirty="0" smtClean="0">
                <a:solidFill>
                  <a:schemeClr val="accent2">
                    <a:lumMod val="50000"/>
                  </a:schemeClr>
                </a:solidFill>
              </a:rPr>
              <a:t>DESIGN (CAR DOOR ACTIONS UNDER FAULT CONDITIONS) &amp; THOROUGH EXAMINATION </a:t>
            </a:r>
            <a:endParaRPr lang="en-GB" dirty="0"/>
          </a:p>
        </p:txBody>
      </p:sp>
      <p:sp>
        <p:nvSpPr>
          <p:cNvPr id="20" name="Rounded Rectangle 19"/>
          <p:cNvSpPr/>
          <p:nvPr/>
        </p:nvSpPr>
        <p:spPr>
          <a:xfrm>
            <a:off x="6581104" y="4958030"/>
            <a:ext cx="2071835" cy="1030646"/>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latin typeface="Arial" pitchFamily="34" charset="0"/>
                <a:cs typeface="Arial" pitchFamily="34" charset="0"/>
              </a:rPr>
              <a:t>TODDLER (3) CRUSHED TO DEATH IN GALWAY LIFT SHAFT</a:t>
            </a:r>
          </a:p>
        </p:txBody>
      </p:sp>
    </p:spTree>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0"/>
            <a:ext cx="3246438" cy="6858000"/>
          </a:xfrm>
          <a:prstGeom prst="rect">
            <a:avLst/>
          </a:prstGeom>
          <a:solidFill>
            <a:srgbClr val="5A2D7F"/>
          </a:solidFill>
          <a:ln w="9525">
            <a:noFill/>
            <a:miter lim="800000"/>
            <a:headEnd/>
            <a:tailEnd/>
          </a:ln>
        </p:spPr>
        <p:txBody>
          <a:bodyPr wrap="none" anchor="ctr"/>
          <a:lstStyle/>
          <a:p>
            <a:endParaRPr lang="en-US"/>
          </a:p>
        </p:txBody>
      </p:sp>
      <p:sp>
        <p:nvSpPr>
          <p:cNvPr id="11" name="Text Box 4"/>
          <p:cNvSpPr txBox="1">
            <a:spLocks noChangeArrowheads="1"/>
          </p:cNvSpPr>
          <p:nvPr/>
        </p:nvSpPr>
        <p:spPr bwMode="auto">
          <a:xfrm>
            <a:off x="0" y="763641"/>
            <a:ext cx="3244969" cy="2625334"/>
          </a:xfrm>
          <a:prstGeom prst="rect">
            <a:avLst/>
          </a:prstGeom>
          <a:noFill/>
          <a:ln w="9525">
            <a:noFill/>
            <a:miter lim="800000"/>
            <a:headEnd/>
            <a:tailEnd/>
          </a:ln>
        </p:spPr>
        <p:txBody>
          <a:bodyPr wrap="square">
            <a:spAutoFit/>
          </a:bodyPr>
          <a:lstStyle/>
          <a:p>
            <a:pPr algn="ctr">
              <a:lnSpc>
                <a:spcPct val="95000"/>
              </a:lnSpc>
              <a:spcBef>
                <a:spcPct val="50000"/>
              </a:spcBef>
            </a:pPr>
            <a:r>
              <a:rPr lang="en-GB" sz="4200" dirty="0" smtClean="0">
                <a:solidFill>
                  <a:schemeClr val="bg1"/>
                </a:solidFill>
                <a:latin typeface="Arial" pitchFamily="34" charset="0"/>
                <a:cs typeface="Arial" pitchFamily="34" charset="0"/>
              </a:rPr>
              <a:t>LIFTS</a:t>
            </a:r>
          </a:p>
          <a:p>
            <a:pPr algn="ctr">
              <a:lnSpc>
                <a:spcPct val="95000"/>
              </a:lnSpc>
              <a:spcBef>
                <a:spcPct val="50000"/>
              </a:spcBef>
            </a:pPr>
            <a:r>
              <a:rPr lang="en-GB" sz="2000" dirty="0" smtClean="0">
                <a:solidFill>
                  <a:schemeClr val="bg1"/>
                </a:solidFill>
                <a:latin typeface="Arial" pitchFamily="34" charset="0"/>
                <a:cs typeface="Arial" pitchFamily="34" charset="0"/>
              </a:rPr>
              <a:t>HSA Safety Alerts</a:t>
            </a:r>
          </a:p>
          <a:p>
            <a:pPr algn="ctr">
              <a:lnSpc>
                <a:spcPct val="95000"/>
              </a:lnSpc>
              <a:spcBef>
                <a:spcPct val="50000"/>
              </a:spcBef>
            </a:pPr>
            <a:endParaRPr lang="en-GB" sz="4200" dirty="0" smtClean="0">
              <a:solidFill>
                <a:schemeClr val="bg1"/>
              </a:solidFill>
              <a:latin typeface="Arial" pitchFamily="34" charset="0"/>
              <a:cs typeface="Arial" pitchFamily="34" charset="0"/>
            </a:endParaRPr>
          </a:p>
          <a:p>
            <a:pPr algn="ctr">
              <a:lnSpc>
                <a:spcPct val="95000"/>
              </a:lnSpc>
              <a:spcBef>
                <a:spcPct val="50000"/>
              </a:spcBef>
            </a:pPr>
            <a:endParaRPr lang="en-GB" sz="2400" dirty="0" smtClean="0">
              <a:solidFill>
                <a:schemeClr val="bg1"/>
              </a:solidFill>
              <a:latin typeface="Arial" pitchFamily="34" charset="0"/>
              <a:cs typeface="Arial" pitchFamily="34" charset="0"/>
            </a:endParaRPr>
          </a:p>
        </p:txBody>
      </p:sp>
      <p:pic>
        <p:nvPicPr>
          <p:cNvPr id="16" name="Picture 6" descr="rsa_rgb_pos_on_cream"/>
          <p:cNvPicPr>
            <a:picLocks noChangeAspect="1" noChangeArrowheads="1"/>
          </p:cNvPicPr>
          <p:nvPr/>
        </p:nvPicPr>
        <p:blipFill>
          <a:blip r:embed="rId3" cstate="print"/>
          <a:srcRect l="638" t="12968" r="6157" b="16681"/>
          <a:stretch>
            <a:fillRect/>
          </a:stretch>
        </p:blipFill>
        <p:spPr bwMode="auto">
          <a:xfrm>
            <a:off x="7433402" y="1"/>
            <a:ext cx="1710597" cy="889474"/>
          </a:xfrm>
          <a:prstGeom prst="rect">
            <a:avLst/>
          </a:prstGeom>
          <a:noFill/>
          <a:ln w="9525">
            <a:noFill/>
            <a:miter lim="800000"/>
            <a:headEnd/>
            <a:tailEnd/>
          </a:ln>
        </p:spPr>
      </p:pic>
      <p:sp>
        <p:nvSpPr>
          <p:cNvPr id="7" name="Rectangle 3"/>
          <p:cNvSpPr>
            <a:spLocks noChangeArrowheads="1"/>
          </p:cNvSpPr>
          <p:nvPr/>
        </p:nvSpPr>
        <p:spPr bwMode="auto">
          <a:xfrm>
            <a:off x="3426106" y="1284790"/>
            <a:ext cx="5717892" cy="4922854"/>
          </a:xfrm>
          <a:prstGeom prst="rect">
            <a:avLst/>
          </a:prstGeom>
          <a:noFill/>
          <a:ln w="9525">
            <a:noFill/>
            <a:miter lim="800000"/>
            <a:headEnd/>
            <a:tailEnd/>
          </a:ln>
        </p:spPr>
        <p:txBody>
          <a:bodyPr/>
          <a:lstStyle/>
          <a:p>
            <a:pPr marL="447675" indent="-447675" eaLnBrk="0" hangingPunct="0">
              <a:spcBef>
                <a:spcPts val="1200"/>
              </a:spcBef>
              <a:buSzPct val="80000"/>
              <a:buFontTx/>
              <a:buBlip>
                <a:blip r:embed="rId4"/>
              </a:buBlip>
            </a:pPr>
            <a:endParaRPr lang="en-GB" sz="2400" dirty="0" smtClean="0">
              <a:latin typeface="GillSans" pitchFamily="2" charset="0"/>
            </a:endParaRPr>
          </a:p>
        </p:txBody>
      </p:sp>
      <p:sp>
        <p:nvSpPr>
          <p:cNvPr id="13" name="Rectangle 12"/>
          <p:cNvSpPr/>
          <p:nvPr/>
        </p:nvSpPr>
        <p:spPr>
          <a:xfrm>
            <a:off x="3426106" y="889475"/>
            <a:ext cx="5383043" cy="5170647"/>
          </a:xfrm>
          <a:prstGeom prst="rect">
            <a:avLst/>
          </a:prstGeom>
        </p:spPr>
        <p:txBody>
          <a:bodyPr wrap="square">
            <a:spAutoFit/>
          </a:bodyPr>
          <a:lstStyle/>
          <a:p>
            <a:r>
              <a:rPr lang="en-GB" sz="2400" dirty="0" smtClean="0">
                <a:solidFill>
                  <a:schemeClr val="accent2">
                    <a:lumMod val="50000"/>
                  </a:schemeClr>
                </a:solidFill>
              </a:rPr>
              <a:t>HSA Safety Alerts 2009, 2011 &amp; 2014</a:t>
            </a:r>
          </a:p>
          <a:p>
            <a:endParaRPr lang="en-GB" dirty="0" smtClean="0"/>
          </a:p>
          <a:p>
            <a:r>
              <a:rPr lang="en-GB" dirty="0" smtClean="0"/>
              <a:t>Lifts (passenger, goods or both) are subject to a </a:t>
            </a:r>
            <a:r>
              <a:rPr lang="en-GB" dirty="0" smtClean="0">
                <a:solidFill>
                  <a:srgbClr val="FF0000"/>
                </a:solidFill>
              </a:rPr>
              <a:t>6 monthly </a:t>
            </a:r>
            <a:r>
              <a:rPr lang="en-GB" b="1" dirty="0" smtClean="0">
                <a:solidFill>
                  <a:srgbClr val="FF0000"/>
                </a:solidFill>
              </a:rPr>
              <a:t>thorough examination</a:t>
            </a:r>
            <a:r>
              <a:rPr lang="en-GB" dirty="0" smtClean="0">
                <a:solidFill>
                  <a:srgbClr val="FF0000"/>
                </a:solidFill>
              </a:rPr>
              <a:t> by a competent person</a:t>
            </a:r>
            <a:r>
              <a:rPr lang="en-GB" dirty="0" smtClean="0"/>
              <a:t> after which the competent person must issue a </a:t>
            </a:r>
            <a:r>
              <a:rPr lang="en-GB" dirty="0" smtClean="0">
                <a:solidFill>
                  <a:srgbClr val="FF0000"/>
                </a:solidFill>
              </a:rPr>
              <a:t>report</a:t>
            </a:r>
            <a:r>
              <a:rPr lang="en-GB" dirty="0" smtClean="0"/>
              <a:t> of the examination which contains </a:t>
            </a:r>
            <a:r>
              <a:rPr lang="en-GB" dirty="0" smtClean="0">
                <a:solidFill>
                  <a:srgbClr val="FF0000"/>
                </a:solidFill>
              </a:rPr>
              <a:t>all the information prescribed</a:t>
            </a:r>
            <a:r>
              <a:rPr lang="en-GB" dirty="0" smtClean="0"/>
              <a:t> in the Regulations.</a:t>
            </a:r>
          </a:p>
          <a:p>
            <a:endParaRPr lang="en-GB" dirty="0" smtClean="0"/>
          </a:p>
          <a:p>
            <a:r>
              <a:rPr lang="en-GB" sz="2400" dirty="0" smtClean="0">
                <a:solidFill>
                  <a:srgbClr val="3399FF"/>
                </a:solidFill>
              </a:rPr>
              <a:t>Thorough examinations should not be confused with normal maintenance activities</a:t>
            </a:r>
            <a:r>
              <a:rPr lang="en-GB" sz="2400" dirty="0">
                <a:solidFill>
                  <a:srgbClr val="3399FF"/>
                </a:solidFill>
              </a:rPr>
              <a:t>.</a:t>
            </a:r>
            <a:endParaRPr lang="en-GB" sz="2400" dirty="0" smtClean="0">
              <a:solidFill>
                <a:srgbClr val="3399FF"/>
              </a:solidFill>
            </a:endParaRPr>
          </a:p>
          <a:p>
            <a:endParaRPr lang="en-GB" dirty="0" smtClean="0"/>
          </a:p>
          <a:p>
            <a:r>
              <a:rPr lang="en-GB" dirty="0" smtClean="0"/>
              <a:t>Those responsible for the operation of lifts should ensure that they have a </a:t>
            </a:r>
            <a:r>
              <a:rPr lang="en-GB" dirty="0" smtClean="0">
                <a:solidFill>
                  <a:srgbClr val="FF0000"/>
                </a:solidFill>
              </a:rPr>
              <a:t>current report of thorough examination</a:t>
            </a:r>
            <a:r>
              <a:rPr lang="en-GB" dirty="0" smtClean="0"/>
              <a:t>. They should also be in possession of a </a:t>
            </a:r>
            <a:r>
              <a:rPr lang="en-GB" dirty="0" smtClean="0">
                <a:solidFill>
                  <a:srgbClr val="FF0000"/>
                </a:solidFill>
              </a:rPr>
              <a:t>log-book</a:t>
            </a:r>
            <a:r>
              <a:rPr lang="en-GB" dirty="0" smtClean="0"/>
              <a:t> where details of any repairs or checks have been recorded.</a:t>
            </a:r>
          </a:p>
        </p:txBody>
      </p:sp>
      <p:pic>
        <p:nvPicPr>
          <p:cNvPr id="62466" name="Picture 2" descr="http://www.euroelevators.com/images/web_36.jpg"/>
          <p:cNvPicPr>
            <a:picLocks noChangeAspect="1" noChangeArrowheads="1"/>
          </p:cNvPicPr>
          <p:nvPr/>
        </p:nvPicPr>
        <p:blipFill>
          <a:blip r:embed="rId5" cstate="print"/>
          <a:srcRect/>
          <a:stretch>
            <a:fillRect/>
          </a:stretch>
        </p:blipFill>
        <p:spPr bwMode="auto">
          <a:xfrm>
            <a:off x="298569" y="4578799"/>
            <a:ext cx="2730320" cy="2047740"/>
          </a:xfrm>
          <a:prstGeom prst="rect">
            <a:avLst/>
          </a:prstGeom>
          <a:noFill/>
        </p:spPr>
      </p:pic>
    </p:spTree>
    <p:extLst>
      <p:ext uri="{BB962C8B-B14F-4D97-AF65-F5344CB8AC3E}">
        <p14:creationId xmlns:p14="http://schemas.microsoft.com/office/powerpoint/2010/main" val="2467164620"/>
      </p:ext>
    </p:extLst>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p:cNvSpPr/>
          <p:nvPr/>
        </p:nvSpPr>
        <p:spPr>
          <a:xfrm>
            <a:off x="3503054" y="889475"/>
            <a:ext cx="5357611" cy="5717387"/>
          </a:xfrm>
          <a:prstGeom prst="roundRect">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5"/>
          <p:cNvSpPr>
            <a:spLocks noChangeArrowheads="1"/>
          </p:cNvSpPr>
          <p:nvPr/>
        </p:nvSpPr>
        <p:spPr bwMode="auto">
          <a:xfrm>
            <a:off x="0" y="0"/>
            <a:ext cx="3246438" cy="6858000"/>
          </a:xfrm>
          <a:prstGeom prst="rect">
            <a:avLst/>
          </a:prstGeom>
          <a:solidFill>
            <a:srgbClr val="5A2D7F"/>
          </a:solidFill>
          <a:ln w="9525">
            <a:noFill/>
            <a:miter lim="800000"/>
            <a:headEnd/>
            <a:tailEnd/>
          </a:ln>
        </p:spPr>
        <p:txBody>
          <a:bodyPr wrap="none" anchor="ctr"/>
          <a:lstStyle/>
          <a:p>
            <a:endParaRPr lang="en-US"/>
          </a:p>
        </p:txBody>
      </p:sp>
      <p:sp>
        <p:nvSpPr>
          <p:cNvPr id="11" name="Text Box 4"/>
          <p:cNvSpPr txBox="1">
            <a:spLocks noChangeArrowheads="1"/>
          </p:cNvSpPr>
          <p:nvPr/>
        </p:nvSpPr>
        <p:spPr bwMode="auto">
          <a:xfrm>
            <a:off x="0" y="0"/>
            <a:ext cx="3244969" cy="7434343"/>
          </a:xfrm>
          <a:prstGeom prst="rect">
            <a:avLst/>
          </a:prstGeom>
          <a:noFill/>
          <a:ln w="9525">
            <a:noFill/>
            <a:miter lim="800000"/>
            <a:headEnd/>
            <a:tailEnd/>
          </a:ln>
        </p:spPr>
        <p:txBody>
          <a:bodyPr wrap="square">
            <a:spAutoFit/>
          </a:bodyPr>
          <a:lstStyle/>
          <a:p>
            <a:pPr algn="ctr">
              <a:lnSpc>
                <a:spcPct val="95000"/>
              </a:lnSpc>
              <a:spcBef>
                <a:spcPct val="50000"/>
              </a:spcBef>
            </a:pPr>
            <a:endParaRPr lang="en-GB" sz="2800" dirty="0" smtClean="0">
              <a:solidFill>
                <a:schemeClr val="bg1"/>
              </a:solidFill>
              <a:latin typeface="Arial" pitchFamily="34" charset="0"/>
              <a:cs typeface="Arial" pitchFamily="34" charset="0"/>
            </a:endParaRPr>
          </a:p>
          <a:p>
            <a:pPr algn="ctr">
              <a:lnSpc>
                <a:spcPct val="95000"/>
              </a:lnSpc>
              <a:spcBef>
                <a:spcPct val="50000"/>
              </a:spcBef>
            </a:pPr>
            <a:r>
              <a:rPr lang="en-GB" sz="2800" dirty="0" smtClean="0">
                <a:solidFill>
                  <a:schemeClr val="bg1"/>
                </a:solidFill>
                <a:latin typeface="Arial" pitchFamily="34" charset="0"/>
                <a:cs typeface="Arial" pitchFamily="34" charset="0"/>
              </a:rPr>
              <a:t>WHEN</a:t>
            </a:r>
          </a:p>
          <a:p>
            <a:pPr algn="ctr">
              <a:lnSpc>
                <a:spcPct val="95000"/>
              </a:lnSpc>
              <a:spcBef>
                <a:spcPct val="50000"/>
              </a:spcBef>
            </a:pPr>
            <a:r>
              <a:rPr lang="en-GB" sz="2800" dirty="0" smtClean="0">
                <a:solidFill>
                  <a:schemeClr val="bg1"/>
                </a:solidFill>
                <a:latin typeface="Arial" pitchFamily="34" charset="0"/>
                <a:cs typeface="Arial" pitchFamily="34" charset="0"/>
              </a:rPr>
              <a:t>IS</a:t>
            </a:r>
          </a:p>
          <a:p>
            <a:pPr algn="ctr">
              <a:lnSpc>
                <a:spcPct val="95000"/>
              </a:lnSpc>
              <a:spcBef>
                <a:spcPct val="50000"/>
              </a:spcBef>
            </a:pPr>
            <a:r>
              <a:rPr lang="en-GB" sz="2800" dirty="0" smtClean="0">
                <a:solidFill>
                  <a:schemeClr val="bg1"/>
                </a:solidFill>
                <a:latin typeface="Arial" pitchFamily="34" charset="0"/>
                <a:cs typeface="Arial" pitchFamily="34" charset="0"/>
              </a:rPr>
              <a:t>A </a:t>
            </a:r>
          </a:p>
          <a:p>
            <a:pPr algn="ctr">
              <a:lnSpc>
                <a:spcPct val="95000"/>
              </a:lnSpc>
              <a:spcBef>
                <a:spcPct val="50000"/>
              </a:spcBef>
            </a:pPr>
            <a:r>
              <a:rPr lang="en-GB" sz="2800" dirty="0" smtClean="0">
                <a:solidFill>
                  <a:srgbClr val="FF0000"/>
                </a:solidFill>
                <a:latin typeface="Arial" pitchFamily="34" charset="0"/>
                <a:cs typeface="Arial" pitchFamily="34" charset="0"/>
              </a:rPr>
              <a:t>THOROUGH EXAMINATION</a:t>
            </a:r>
            <a:r>
              <a:rPr lang="en-GB" sz="2800" dirty="0" smtClean="0">
                <a:solidFill>
                  <a:schemeClr val="bg1"/>
                </a:solidFill>
                <a:latin typeface="Arial" pitchFamily="34" charset="0"/>
                <a:cs typeface="Arial" pitchFamily="34" charset="0"/>
              </a:rPr>
              <a:t> </a:t>
            </a:r>
          </a:p>
          <a:p>
            <a:pPr algn="ctr">
              <a:lnSpc>
                <a:spcPct val="95000"/>
              </a:lnSpc>
              <a:spcBef>
                <a:spcPct val="50000"/>
              </a:spcBef>
            </a:pPr>
            <a:r>
              <a:rPr lang="en-GB" sz="2800" dirty="0" smtClean="0">
                <a:solidFill>
                  <a:schemeClr val="bg1"/>
                </a:solidFill>
                <a:latin typeface="Arial" pitchFamily="34" charset="0"/>
                <a:cs typeface="Arial" pitchFamily="34" charset="0"/>
              </a:rPr>
              <a:t>NOT </a:t>
            </a:r>
          </a:p>
          <a:p>
            <a:pPr algn="ctr">
              <a:lnSpc>
                <a:spcPct val="95000"/>
              </a:lnSpc>
              <a:spcBef>
                <a:spcPct val="50000"/>
              </a:spcBef>
            </a:pPr>
            <a:r>
              <a:rPr lang="en-GB" sz="2800" dirty="0" smtClean="0">
                <a:solidFill>
                  <a:schemeClr val="bg1"/>
                </a:solidFill>
                <a:latin typeface="Arial" pitchFamily="34" charset="0"/>
                <a:cs typeface="Arial" pitchFamily="34" charset="0"/>
              </a:rPr>
              <a:t>A </a:t>
            </a:r>
          </a:p>
          <a:p>
            <a:pPr algn="ctr">
              <a:lnSpc>
                <a:spcPct val="95000"/>
              </a:lnSpc>
              <a:spcBef>
                <a:spcPct val="50000"/>
              </a:spcBef>
            </a:pPr>
            <a:r>
              <a:rPr lang="en-GB" sz="2800" dirty="0" smtClean="0">
                <a:solidFill>
                  <a:srgbClr val="FF0000"/>
                </a:solidFill>
                <a:latin typeface="Arial" pitchFamily="34" charset="0"/>
                <a:cs typeface="Arial" pitchFamily="34" charset="0"/>
              </a:rPr>
              <a:t>THOROUGH EXAMINATION</a:t>
            </a:r>
          </a:p>
          <a:p>
            <a:pPr algn="ctr">
              <a:lnSpc>
                <a:spcPct val="95000"/>
              </a:lnSpc>
              <a:spcBef>
                <a:spcPct val="50000"/>
              </a:spcBef>
            </a:pPr>
            <a:r>
              <a:rPr lang="en-GB" sz="5400" dirty="0" smtClean="0">
                <a:solidFill>
                  <a:schemeClr val="bg1"/>
                </a:solidFill>
                <a:latin typeface="Arial" pitchFamily="34" charset="0"/>
                <a:cs typeface="Arial" pitchFamily="34" charset="0"/>
              </a:rPr>
              <a:t>?</a:t>
            </a:r>
          </a:p>
          <a:p>
            <a:pPr algn="ctr">
              <a:lnSpc>
                <a:spcPct val="95000"/>
              </a:lnSpc>
              <a:spcBef>
                <a:spcPct val="50000"/>
              </a:spcBef>
            </a:pPr>
            <a:endParaRPr lang="en-GB" sz="2400" dirty="0" smtClean="0">
              <a:solidFill>
                <a:schemeClr val="bg1"/>
              </a:solidFill>
              <a:latin typeface="Arial" pitchFamily="34" charset="0"/>
              <a:cs typeface="Arial" pitchFamily="34" charset="0"/>
            </a:endParaRPr>
          </a:p>
        </p:txBody>
      </p:sp>
      <p:pic>
        <p:nvPicPr>
          <p:cNvPr id="16" name="Picture 6" descr="rsa_rgb_pos_on_cream"/>
          <p:cNvPicPr>
            <a:picLocks noChangeAspect="1" noChangeArrowheads="1"/>
          </p:cNvPicPr>
          <p:nvPr/>
        </p:nvPicPr>
        <p:blipFill>
          <a:blip r:embed="rId3" cstate="print"/>
          <a:srcRect l="638" t="12968" r="6157" b="16681"/>
          <a:stretch>
            <a:fillRect/>
          </a:stretch>
        </p:blipFill>
        <p:spPr bwMode="auto">
          <a:xfrm>
            <a:off x="7433402" y="1"/>
            <a:ext cx="1710597" cy="889474"/>
          </a:xfrm>
          <a:prstGeom prst="rect">
            <a:avLst/>
          </a:prstGeom>
          <a:noFill/>
          <a:ln w="9525">
            <a:noFill/>
            <a:miter lim="800000"/>
            <a:headEnd/>
            <a:tailEnd/>
          </a:ln>
        </p:spPr>
      </p:pic>
      <p:pic>
        <p:nvPicPr>
          <p:cNvPr id="8" name="Picture 2"/>
          <p:cNvPicPr>
            <a:picLocks noChangeAspect="1" noChangeArrowheads="1"/>
          </p:cNvPicPr>
          <p:nvPr/>
        </p:nvPicPr>
        <p:blipFill>
          <a:blip r:embed="rId4" cstate="print"/>
          <a:srcRect/>
          <a:stretch>
            <a:fillRect/>
          </a:stretch>
        </p:blipFill>
        <p:spPr bwMode="auto">
          <a:xfrm>
            <a:off x="4176000" y="2350167"/>
            <a:ext cx="858489" cy="1236106"/>
          </a:xfrm>
          <a:prstGeom prst="rect">
            <a:avLst/>
          </a:prstGeom>
          <a:noFill/>
          <a:ln w="9525">
            <a:noFill/>
            <a:miter lim="800000"/>
            <a:headEnd/>
            <a:tailEnd/>
          </a:ln>
          <a:effectLst/>
        </p:spPr>
      </p:pic>
      <p:pic>
        <p:nvPicPr>
          <p:cNvPr id="9" name="Picture 8" descr="0583_RGB.png"/>
          <p:cNvPicPr>
            <a:picLocks noChangeAspect="1"/>
          </p:cNvPicPr>
          <p:nvPr/>
        </p:nvPicPr>
        <p:blipFill>
          <a:blip r:embed="rId5" cstate="print"/>
          <a:srcRect l="26497" t="16314" r="10627" b="14980"/>
          <a:stretch>
            <a:fillRect/>
          </a:stretch>
        </p:blipFill>
        <p:spPr>
          <a:xfrm>
            <a:off x="7100026" y="1204986"/>
            <a:ext cx="1048005" cy="1145181"/>
          </a:xfrm>
          <a:prstGeom prst="rect">
            <a:avLst/>
          </a:prstGeom>
        </p:spPr>
      </p:pic>
      <p:pic>
        <p:nvPicPr>
          <p:cNvPr id="60423" name="Picture 7"/>
          <p:cNvPicPr>
            <a:picLocks noChangeAspect="1" noChangeArrowheads="1"/>
          </p:cNvPicPr>
          <p:nvPr/>
        </p:nvPicPr>
        <p:blipFill>
          <a:blip r:embed="rId6" cstate="print"/>
          <a:srcRect/>
          <a:stretch>
            <a:fillRect/>
          </a:stretch>
        </p:blipFill>
        <p:spPr bwMode="auto">
          <a:xfrm>
            <a:off x="4176000" y="5428370"/>
            <a:ext cx="1158682" cy="887501"/>
          </a:xfrm>
          <a:prstGeom prst="rect">
            <a:avLst/>
          </a:prstGeom>
          <a:noFill/>
          <a:ln w="9525">
            <a:noFill/>
            <a:miter lim="800000"/>
            <a:headEnd/>
            <a:tailEnd/>
          </a:ln>
          <a:effectLst/>
        </p:spPr>
      </p:pic>
      <p:sp>
        <p:nvSpPr>
          <p:cNvPr id="15" name="TextBox 14"/>
          <p:cNvSpPr txBox="1"/>
          <p:nvPr/>
        </p:nvSpPr>
        <p:spPr>
          <a:xfrm>
            <a:off x="5894863" y="2614411"/>
            <a:ext cx="2734934" cy="738664"/>
          </a:xfrm>
          <a:prstGeom prst="rect">
            <a:avLst/>
          </a:prstGeom>
          <a:noFill/>
        </p:spPr>
        <p:txBody>
          <a:bodyPr wrap="square" rtlCol="0">
            <a:spAutoFit/>
          </a:bodyPr>
          <a:lstStyle/>
          <a:p>
            <a:pPr marL="0" lvl="4"/>
            <a:r>
              <a:rPr lang="en-GB" sz="1400" dirty="0" smtClean="0">
                <a:solidFill>
                  <a:srgbClr val="00589A"/>
                </a:solidFill>
              </a:rPr>
              <a:t>WHEN THE REPORT DOES NOT CONTAIN THE PRESCRIBED PARTICULARS</a:t>
            </a:r>
            <a:endParaRPr lang="en-GB" sz="1400" dirty="0"/>
          </a:p>
        </p:txBody>
      </p:sp>
      <p:sp>
        <p:nvSpPr>
          <p:cNvPr id="17" name="TextBox 16"/>
          <p:cNvSpPr txBox="1"/>
          <p:nvPr/>
        </p:nvSpPr>
        <p:spPr>
          <a:xfrm>
            <a:off x="5525989" y="5577207"/>
            <a:ext cx="3103808" cy="738664"/>
          </a:xfrm>
          <a:prstGeom prst="rect">
            <a:avLst/>
          </a:prstGeom>
          <a:noFill/>
        </p:spPr>
        <p:txBody>
          <a:bodyPr wrap="square" rtlCol="0">
            <a:spAutoFit/>
          </a:bodyPr>
          <a:lstStyle/>
          <a:p>
            <a:pPr marL="342900"/>
            <a:r>
              <a:rPr lang="en-GB" sz="1400" dirty="0" smtClean="0">
                <a:solidFill>
                  <a:srgbClr val="00589A"/>
                </a:solidFill>
              </a:rPr>
              <a:t>WHEN THE EXAMINATION </a:t>
            </a:r>
          </a:p>
          <a:p>
            <a:pPr marL="342900"/>
            <a:r>
              <a:rPr lang="en-GB" sz="1400" dirty="0" smtClean="0">
                <a:solidFill>
                  <a:srgbClr val="00589A"/>
                </a:solidFill>
              </a:rPr>
              <a:t>IS NOT COMPLETED AT </a:t>
            </a:r>
          </a:p>
          <a:p>
            <a:pPr marL="342900"/>
            <a:r>
              <a:rPr lang="en-GB" sz="1400" dirty="0" smtClean="0">
                <a:solidFill>
                  <a:srgbClr val="00589A"/>
                </a:solidFill>
              </a:rPr>
              <a:t>THE STATUTORY INTERVALS</a:t>
            </a:r>
            <a:endParaRPr lang="en-GB" sz="1400" dirty="0"/>
          </a:p>
        </p:txBody>
      </p:sp>
      <p:sp>
        <p:nvSpPr>
          <p:cNvPr id="18" name="TextBox 17"/>
          <p:cNvSpPr txBox="1"/>
          <p:nvPr/>
        </p:nvSpPr>
        <p:spPr>
          <a:xfrm>
            <a:off x="4176000" y="1204986"/>
            <a:ext cx="2202286" cy="954107"/>
          </a:xfrm>
          <a:prstGeom prst="rect">
            <a:avLst/>
          </a:prstGeom>
          <a:noFill/>
        </p:spPr>
        <p:txBody>
          <a:bodyPr wrap="square" rtlCol="0">
            <a:spAutoFit/>
          </a:bodyPr>
          <a:lstStyle/>
          <a:p>
            <a:r>
              <a:rPr lang="en-GB" sz="1400" dirty="0" smtClean="0">
                <a:solidFill>
                  <a:srgbClr val="00589A"/>
                </a:solidFill>
              </a:rPr>
              <a:t>WHEN IT IS NOT COMPLETED</a:t>
            </a:r>
          </a:p>
          <a:p>
            <a:r>
              <a:rPr lang="en-GB" sz="1400" dirty="0" smtClean="0">
                <a:solidFill>
                  <a:srgbClr val="00589A"/>
                </a:solidFill>
              </a:rPr>
              <a:t>BY A COMPETENT PERSON</a:t>
            </a:r>
            <a:endParaRPr lang="en-GB" sz="1400" dirty="0"/>
          </a:p>
        </p:txBody>
      </p:sp>
      <p:pic>
        <p:nvPicPr>
          <p:cNvPr id="56322" name="Picture 2" descr="https://encrypted-tbn3.gstatic.com/images?q=tbn:ANd9GcQv89CvWwzpBzPvntu9xlUYlm8x5A_zXy7Mi5uptvWO3IXp3NBsFmt95mhp">
            <a:hlinkClick r:id="rId7"/>
          </p:cNvPr>
          <p:cNvPicPr>
            <a:picLocks noChangeAspect="1" noChangeArrowheads="1"/>
          </p:cNvPicPr>
          <p:nvPr/>
        </p:nvPicPr>
        <p:blipFill>
          <a:blip r:embed="rId8" cstate="print"/>
          <a:srcRect/>
          <a:stretch>
            <a:fillRect/>
          </a:stretch>
        </p:blipFill>
        <p:spPr bwMode="auto">
          <a:xfrm>
            <a:off x="7624029" y="3586273"/>
            <a:ext cx="666750" cy="1428750"/>
          </a:xfrm>
          <a:prstGeom prst="rect">
            <a:avLst/>
          </a:prstGeom>
          <a:noFill/>
        </p:spPr>
      </p:pic>
      <p:sp>
        <p:nvSpPr>
          <p:cNvPr id="14" name="TextBox 13"/>
          <p:cNvSpPr txBox="1"/>
          <p:nvPr/>
        </p:nvSpPr>
        <p:spPr>
          <a:xfrm>
            <a:off x="3967215" y="4018208"/>
            <a:ext cx="2734934" cy="954107"/>
          </a:xfrm>
          <a:prstGeom prst="rect">
            <a:avLst/>
          </a:prstGeom>
          <a:noFill/>
        </p:spPr>
        <p:txBody>
          <a:bodyPr wrap="square" rtlCol="0">
            <a:spAutoFit/>
          </a:bodyPr>
          <a:lstStyle/>
          <a:p>
            <a:pPr marL="0" lvl="4"/>
            <a:r>
              <a:rPr lang="en-GB" sz="1400" dirty="0" smtClean="0">
                <a:solidFill>
                  <a:srgbClr val="00589A"/>
                </a:solidFill>
              </a:rPr>
              <a:t>WHEN A KEY PART OF THE THOROUGH EXAMINATION IS DELEGATED BACK TO THE OWNER</a:t>
            </a:r>
            <a:endParaRPr lang="en-GB" sz="1400" dirty="0"/>
          </a:p>
        </p:txBody>
      </p:sp>
    </p:spTree>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p:cNvSpPr/>
          <p:nvPr/>
        </p:nvSpPr>
        <p:spPr>
          <a:xfrm>
            <a:off x="3580327" y="889475"/>
            <a:ext cx="5254580" cy="5726182"/>
          </a:xfrm>
          <a:prstGeom prst="roundRect">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5"/>
          <p:cNvSpPr>
            <a:spLocks noChangeArrowheads="1"/>
          </p:cNvSpPr>
          <p:nvPr/>
        </p:nvSpPr>
        <p:spPr bwMode="auto">
          <a:xfrm>
            <a:off x="0" y="0"/>
            <a:ext cx="3246438" cy="6858000"/>
          </a:xfrm>
          <a:prstGeom prst="rect">
            <a:avLst/>
          </a:prstGeom>
          <a:solidFill>
            <a:srgbClr val="5A2D7F"/>
          </a:solidFill>
          <a:ln w="9525">
            <a:noFill/>
            <a:miter lim="800000"/>
            <a:headEnd/>
            <a:tailEnd/>
          </a:ln>
        </p:spPr>
        <p:txBody>
          <a:bodyPr wrap="none" anchor="ctr"/>
          <a:lstStyle/>
          <a:p>
            <a:endParaRPr lang="en-US"/>
          </a:p>
        </p:txBody>
      </p:sp>
      <p:sp>
        <p:nvSpPr>
          <p:cNvPr id="11" name="Text Box 4"/>
          <p:cNvSpPr txBox="1">
            <a:spLocks noChangeArrowheads="1"/>
          </p:cNvSpPr>
          <p:nvPr/>
        </p:nvSpPr>
        <p:spPr bwMode="auto">
          <a:xfrm>
            <a:off x="0" y="0"/>
            <a:ext cx="3244969" cy="6615657"/>
          </a:xfrm>
          <a:prstGeom prst="rect">
            <a:avLst/>
          </a:prstGeom>
          <a:noFill/>
          <a:ln w="9525">
            <a:noFill/>
            <a:miter lim="800000"/>
            <a:headEnd/>
            <a:tailEnd/>
          </a:ln>
        </p:spPr>
        <p:txBody>
          <a:bodyPr wrap="square">
            <a:spAutoFit/>
          </a:bodyPr>
          <a:lstStyle/>
          <a:p>
            <a:pPr algn="ctr">
              <a:lnSpc>
                <a:spcPct val="95000"/>
              </a:lnSpc>
              <a:spcBef>
                <a:spcPct val="50000"/>
              </a:spcBef>
            </a:pPr>
            <a:endParaRPr lang="en-GB" sz="2800" dirty="0" smtClean="0">
              <a:solidFill>
                <a:schemeClr val="bg1"/>
              </a:solidFill>
              <a:latin typeface="Arial" pitchFamily="34" charset="0"/>
              <a:cs typeface="Arial" pitchFamily="34" charset="0"/>
            </a:endParaRPr>
          </a:p>
          <a:p>
            <a:pPr algn="ctr">
              <a:lnSpc>
                <a:spcPct val="95000"/>
              </a:lnSpc>
              <a:spcBef>
                <a:spcPct val="50000"/>
              </a:spcBef>
            </a:pPr>
            <a:r>
              <a:rPr lang="en-GB" sz="2800" dirty="0" smtClean="0">
                <a:solidFill>
                  <a:schemeClr val="bg1"/>
                </a:solidFill>
                <a:latin typeface="Arial" pitchFamily="34" charset="0"/>
                <a:cs typeface="Arial" pitchFamily="34" charset="0"/>
              </a:rPr>
              <a:t>WHAT</a:t>
            </a:r>
          </a:p>
          <a:p>
            <a:pPr algn="ctr">
              <a:lnSpc>
                <a:spcPct val="95000"/>
              </a:lnSpc>
              <a:spcBef>
                <a:spcPct val="50000"/>
              </a:spcBef>
            </a:pPr>
            <a:r>
              <a:rPr lang="en-GB" sz="2800" dirty="0" smtClean="0">
                <a:solidFill>
                  <a:schemeClr val="bg1"/>
                </a:solidFill>
                <a:latin typeface="Arial" pitchFamily="34" charset="0"/>
                <a:cs typeface="Arial" pitchFamily="34" charset="0"/>
              </a:rPr>
              <a:t>CAN</a:t>
            </a:r>
          </a:p>
          <a:p>
            <a:pPr algn="ctr">
              <a:lnSpc>
                <a:spcPct val="95000"/>
              </a:lnSpc>
              <a:spcBef>
                <a:spcPct val="50000"/>
              </a:spcBef>
            </a:pPr>
            <a:r>
              <a:rPr lang="en-GB" sz="2800" dirty="0" smtClean="0">
                <a:solidFill>
                  <a:schemeClr val="bg1"/>
                </a:solidFill>
                <a:latin typeface="Arial" pitchFamily="34" charset="0"/>
                <a:cs typeface="Arial" pitchFamily="34" charset="0"/>
              </a:rPr>
              <a:t>A </a:t>
            </a:r>
          </a:p>
          <a:p>
            <a:pPr algn="ctr">
              <a:lnSpc>
                <a:spcPct val="95000"/>
              </a:lnSpc>
              <a:spcBef>
                <a:spcPct val="50000"/>
              </a:spcBef>
            </a:pPr>
            <a:r>
              <a:rPr lang="en-GB" sz="2800" dirty="0" smtClean="0">
                <a:solidFill>
                  <a:srgbClr val="FF0000"/>
                </a:solidFill>
                <a:latin typeface="Arial" pitchFamily="34" charset="0"/>
                <a:cs typeface="Arial" pitchFamily="34" charset="0"/>
              </a:rPr>
              <a:t>BROKER</a:t>
            </a:r>
          </a:p>
          <a:p>
            <a:pPr algn="ctr">
              <a:lnSpc>
                <a:spcPct val="95000"/>
              </a:lnSpc>
              <a:spcBef>
                <a:spcPct val="50000"/>
              </a:spcBef>
            </a:pPr>
            <a:r>
              <a:rPr lang="en-GB" sz="2800" dirty="0" smtClean="0">
                <a:solidFill>
                  <a:srgbClr val="FF0000"/>
                </a:solidFill>
                <a:latin typeface="Arial" pitchFamily="34" charset="0"/>
                <a:cs typeface="Arial" pitchFamily="34" charset="0"/>
              </a:rPr>
              <a:t>OR </a:t>
            </a:r>
          </a:p>
          <a:p>
            <a:pPr algn="ctr">
              <a:lnSpc>
                <a:spcPct val="95000"/>
              </a:lnSpc>
              <a:spcBef>
                <a:spcPct val="50000"/>
              </a:spcBef>
            </a:pPr>
            <a:r>
              <a:rPr lang="en-GB" sz="2800" dirty="0" smtClean="0">
                <a:solidFill>
                  <a:srgbClr val="FF0000"/>
                </a:solidFill>
                <a:latin typeface="Arial" pitchFamily="34" charset="0"/>
                <a:cs typeface="Arial" pitchFamily="34" charset="0"/>
              </a:rPr>
              <a:t>EMPLOYER </a:t>
            </a:r>
          </a:p>
          <a:p>
            <a:pPr algn="ctr">
              <a:lnSpc>
                <a:spcPct val="95000"/>
              </a:lnSpc>
              <a:spcBef>
                <a:spcPct val="50000"/>
              </a:spcBef>
            </a:pPr>
            <a:r>
              <a:rPr lang="en-GB" sz="2800" dirty="0" smtClean="0">
                <a:solidFill>
                  <a:schemeClr val="bg1"/>
                </a:solidFill>
                <a:latin typeface="Arial" pitchFamily="34" charset="0"/>
                <a:cs typeface="Arial" pitchFamily="34" charset="0"/>
              </a:rPr>
              <a:t>DO</a:t>
            </a:r>
          </a:p>
          <a:p>
            <a:pPr algn="ctr">
              <a:lnSpc>
                <a:spcPct val="95000"/>
              </a:lnSpc>
              <a:spcBef>
                <a:spcPct val="50000"/>
              </a:spcBef>
            </a:pPr>
            <a:r>
              <a:rPr lang="en-GB" sz="5400" dirty="0" smtClean="0">
                <a:solidFill>
                  <a:schemeClr val="bg1"/>
                </a:solidFill>
                <a:latin typeface="Arial" pitchFamily="34" charset="0"/>
                <a:cs typeface="Arial" pitchFamily="34" charset="0"/>
              </a:rPr>
              <a:t>?</a:t>
            </a:r>
          </a:p>
          <a:p>
            <a:pPr algn="ctr">
              <a:lnSpc>
                <a:spcPct val="95000"/>
              </a:lnSpc>
              <a:spcBef>
                <a:spcPct val="50000"/>
              </a:spcBef>
            </a:pPr>
            <a:endParaRPr lang="en-GB" sz="2400" dirty="0" smtClean="0">
              <a:solidFill>
                <a:schemeClr val="bg1"/>
              </a:solidFill>
              <a:latin typeface="Arial" pitchFamily="34" charset="0"/>
              <a:cs typeface="Arial" pitchFamily="34" charset="0"/>
            </a:endParaRPr>
          </a:p>
        </p:txBody>
      </p:sp>
      <p:pic>
        <p:nvPicPr>
          <p:cNvPr id="16" name="Picture 6" descr="rsa_rgb_pos_on_cream"/>
          <p:cNvPicPr>
            <a:picLocks noChangeAspect="1" noChangeArrowheads="1"/>
          </p:cNvPicPr>
          <p:nvPr/>
        </p:nvPicPr>
        <p:blipFill>
          <a:blip r:embed="rId3" cstate="print"/>
          <a:srcRect l="638" t="12968" r="6157" b="16681"/>
          <a:stretch>
            <a:fillRect/>
          </a:stretch>
        </p:blipFill>
        <p:spPr bwMode="auto">
          <a:xfrm>
            <a:off x="7433402" y="1"/>
            <a:ext cx="1710597" cy="889474"/>
          </a:xfrm>
          <a:prstGeom prst="rect">
            <a:avLst/>
          </a:prstGeom>
          <a:noFill/>
          <a:ln w="9525">
            <a:noFill/>
            <a:miter lim="800000"/>
            <a:headEnd/>
            <a:tailEnd/>
          </a:ln>
        </p:spPr>
      </p:pic>
      <p:sp>
        <p:nvSpPr>
          <p:cNvPr id="12" name="TextBox 11"/>
          <p:cNvSpPr txBox="1"/>
          <p:nvPr/>
        </p:nvSpPr>
        <p:spPr>
          <a:xfrm>
            <a:off x="3940935" y="1145194"/>
            <a:ext cx="3322750" cy="1077218"/>
          </a:xfrm>
          <a:prstGeom prst="rect">
            <a:avLst/>
          </a:prstGeom>
          <a:noFill/>
        </p:spPr>
        <p:txBody>
          <a:bodyPr wrap="square" rtlCol="0">
            <a:spAutoFit/>
          </a:bodyPr>
          <a:lstStyle/>
          <a:p>
            <a:r>
              <a:rPr lang="en-GB" sz="1600" dirty="0" smtClean="0">
                <a:solidFill>
                  <a:srgbClr val="00589A"/>
                </a:solidFill>
              </a:rPr>
              <a:t>USE ONE OF THE FULLY ACCREDITED MAINSTREAM ‘SAFED’ COMPANIES (www.safed.co.uk)</a:t>
            </a:r>
          </a:p>
        </p:txBody>
      </p:sp>
      <p:sp>
        <p:nvSpPr>
          <p:cNvPr id="14" name="TextBox 13"/>
          <p:cNvSpPr txBox="1"/>
          <p:nvPr/>
        </p:nvSpPr>
        <p:spPr>
          <a:xfrm>
            <a:off x="3940935" y="2489449"/>
            <a:ext cx="4584878" cy="584775"/>
          </a:xfrm>
          <a:prstGeom prst="rect">
            <a:avLst/>
          </a:prstGeom>
          <a:noFill/>
        </p:spPr>
        <p:txBody>
          <a:bodyPr wrap="square" rtlCol="0">
            <a:spAutoFit/>
          </a:bodyPr>
          <a:lstStyle/>
          <a:p>
            <a:r>
              <a:rPr lang="en-GB" sz="1600" dirty="0" smtClean="0">
                <a:solidFill>
                  <a:srgbClr val="00589A"/>
                </a:solidFill>
              </a:rPr>
              <a:t>ACCEPT THAT PRICE IS NOT THE ONLY FACTOR</a:t>
            </a:r>
          </a:p>
        </p:txBody>
      </p:sp>
      <p:sp>
        <p:nvSpPr>
          <p:cNvPr id="15" name="TextBox 14"/>
          <p:cNvSpPr txBox="1"/>
          <p:nvPr/>
        </p:nvSpPr>
        <p:spPr>
          <a:xfrm>
            <a:off x="3896274" y="3232597"/>
            <a:ext cx="4584878" cy="830997"/>
          </a:xfrm>
          <a:prstGeom prst="rect">
            <a:avLst/>
          </a:prstGeom>
          <a:noFill/>
        </p:spPr>
        <p:txBody>
          <a:bodyPr wrap="square" rtlCol="0">
            <a:spAutoFit/>
          </a:bodyPr>
          <a:lstStyle/>
          <a:p>
            <a:r>
              <a:rPr lang="en-GB" sz="1600" dirty="0" smtClean="0">
                <a:solidFill>
                  <a:srgbClr val="00589A"/>
                </a:solidFill>
              </a:rPr>
              <a:t>ASK THE QUESTIONS ABOUT TIMELINESS OF INSPECTIONS ACROSS THE FULL BOOK OF BUSINESS</a:t>
            </a:r>
          </a:p>
        </p:txBody>
      </p:sp>
      <p:sp>
        <p:nvSpPr>
          <p:cNvPr id="17" name="TextBox 16"/>
          <p:cNvSpPr txBox="1"/>
          <p:nvPr/>
        </p:nvSpPr>
        <p:spPr>
          <a:xfrm>
            <a:off x="3940935" y="5267459"/>
            <a:ext cx="4584878" cy="1077218"/>
          </a:xfrm>
          <a:prstGeom prst="rect">
            <a:avLst/>
          </a:prstGeom>
          <a:noFill/>
        </p:spPr>
        <p:txBody>
          <a:bodyPr wrap="square" rtlCol="0">
            <a:spAutoFit/>
          </a:bodyPr>
          <a:lstStyle/>
          <a:p>
            <a:r>
              <a:rPr lang="en-GB" sz="1600" dirty="0" smtClean="0">
                <a:solidFill>
                  <a:srgbClr val="00589A"/>
                </a:solidFill>
              </a:rPr>
              <a:t>USE A COMPANY THAT PROVIDES TRANSPARENCY FOR CLIENT &amp; BROKER THROUGH AN ELECTRONIC REPORTING TOOL (e.g. E-REPORT FROM RSA)</a:t>
            </a:r>
          </a:p>
        </p:txBody>
      </p:sp>
      <p:pic>
        <p:nvPicPr>
          <p:cNvPr id="74754" name="Picture 2" descr="http://safed.co.uk/resources/1/logo.jpg">
            <a:hlinkClick r:id="rId4"/>
          </p:cNvPr>
          <p:cNvPicPr>
            <a:picLocks noChangeAspect="1" noChangeArrowheads="1"/>
          </p:cNvPicPr>
          <p:nvPr/>
        </p:nvPicPr>
        <p:blipFill>
          <a:blip r:embed="rId5" cstate="print"/>
          <a:srcRect/>
          <a:stretch>
            <a:fillRect/>
          </a:stretch>
        </p:blipFill>
        <p:spPr bwMode="auto">
          <a:xfrm>
            <a:off x="7433402" y="1145194"/>
            <a:ext cx="1047750" cy="857251"/>
          </a:xfrm>
          <a:prstGeom prst="rect">
            <a:avLst/>
          </a:prstGeom>
          <a:noFill/>
        </p:spPr>
      </p:pic>
      <p:sp>
        <p:nvSpPr>
          <p:cNvPr id="13" name="TextBox 12"/>
          <p:cNvSpPr txBox="1"/>
          <p:nvPr/>
        </p:nvSpPr>
        <p:spPr>
          <a:xfrm>
            <a:off x="3940935" y="4231020"/>
            <a:ext cx="4584878" cy="830997"/>
          </a:xfrm>
          <a:prstGeom prst="rect">
            <a:avLst/>
          </a:prstGeom>
          <a:noFill/>
        </p:spPr>
        <p:txBody>
          <a:bodyPr wrap="square" rtlCol="0">
            <a:spAutoFit/>
          </a:bodyPr>
          <a:lstStyle/>
          <a:p>
            <a:r>
              <a:rPr lang="en-GB" sz="1600" dirty="0" smtClean="0">
                <a:solidFill>
                  <a:srgbClr val="00589A"/>
                </a:solidFill>
              </a:rPr>
              <a:t>ON REPORTS, LOOK OUT FOR DELEGATED TASKS WHICH SHOULD BE PART OF THE THOROUGH EXAM</a:t>
            </a:r>
          </a:p>
        </p:txBody>
      </p:sp>
    </p:spTree>
  </p:cSld>
  <p:clrMapOvr>
    <a:masterClrMapping/>
  </p:clrMapOvr>
  <p:transition spd="slow">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0"/>
            <a:ext cx="3246438" cy="6858000"/>
          </a:xfrm>
          <a:prstGeom prst="rect">
            <a:avLst/>
          </a:prstGeom>
          <a:solidFill>
            <a:srgbClr val="5A2D7F"/>
          </a:solidFill>
          <a:ln w="9525">
            <a:noFill/>
            <a:miter lim="800000"/>
            <a:headEnd/>
            <a:tailEnd/>
          </a:ln>
        </p:spPr>
        <p:txBody>
          <a:bodyPr wrap="none" anchor="ctr"/>
          <a:lstStyle/>
          <a:p>
            <a:endParaRPr lang="en-US"/>
          </a:p>
        </p:txBody>
      </p:sp>
      <p:sp>
        <p:nvSpPr>
          <p:cNvPr id="15364" name="Text Box 4"/>
          <p:cNvSpPr txBox="1">
            <a:spLocks noChangeArrowheads="1"/>
          </p:cNvSpPr>
          <p:nvPr/>
        </p:nvSpPr>
        <p:spPr bwMode="auto">
          <a:xfrm>
            <a:off x="136752" y="537142"/>
            <a:ext cx="3109686" cy="5992447"/>
          </a:xfrm>
          <a:prstGeom prst="rect">
            <a:avLst/>
          </a:prstGeom>
          <a:noFill/>
          <a:ln w="9525">
            <a:noFill/>
            <a:miter lim="800000"/>
            <a:headEnd/>
            <a:tailEnd/>
          </a:ln>
        </p:spPr>
        <p:txBody>
          <a:bodyPr/>
          <a:lstStyle/>
          <a:p>
            <a:pPr>
              <a:lnSpc>
                <a:spcPct val="100000"/>
              </a:lnSpc>
              <a:spcBef>
                <a:spcPts val="0"/>
              </a:spcBef>
              <a:spcAft>
                <a:spcPts val="0"/>
              </a:spcAft>
              <a:buSzPct val="90000"/>
              <a:buFont typeface="Times" pitchFamily="18" charset="0"/>
              <a:buNone/>
              <a:defRPr/>
            </a:pPr>
            <a:r>
              <a:rPr lang="en-US" sz="2400" dirty="0" smtClean="0">
                <a:solidFill>
                  <a:schemeClr val="bg1">
                    <a:lumMod val="85000"/>
                  </a:schemeClr>
                </a:solidFill>
                <a:latin typeface="Arial" pitchFamily="34" charset="0"/>
                <a:cs typeface="Arial" pitchFamily="34" charset="0"/>
              </a:rPr>
              <a:t>RSA ENGINEERING</a:t>
            </a:r>
          </a:p>
          <a:p>
            <a:pPr>
              <a:lnSpc>
                <a:spcPct val="100000"/>
              </a:lnSpc>
              <a:spcBef>
                <a:spcPts val="0"/>
              </a:spcBef>
              <a:spcAft>
                <a:spcPts val="0"/>
              </a:spcAft>
              <a:buSzPct val="90000"/>
              <a:buFont typeface="Times" pitchFamily="18" charset="0"/>
              <a:buNone/>
              <a:defRPr/>
            </a:pPr>
            <a:r>
              <a:rPr lang="en-US" sz="2400" dirty="0" smtClean="0">
                <a:solidFill>
                  <a:srgbClr val="B969AA"/>
                </a:solidFill>
                <a:latin typeface="Arial" pitchFamily="34" charset="0"/>
                <a:cs typeface="Arial" pitchFamily="34" charset="0"/>
              </a:rPr>
              <a:t>INSPECTION &amp; CONSULTANCY</a:t>
            </a:r>
          </a:p>
          <a:p>
            <a:pPr>
              <a:lnSpc>
                <a:spcPct val="100000"/>
              </a:lnSpc>
              <a:spcBef>
                <a:spcPts val="0"/>
              </a:spcBef>
              <a:spcAft>
                <a:spcPts val="0"/>
              </a:spcAft>
              <a:buSzPct val="90000"/>
              <a:buFont typeface="Times" pitchFamily="18" charset="0"/>
              <a:buNone/>
              <a:defRPr/>
            </a:pPr>
            <a:endParaRPr lang="en-US" sz="2400" dirty="0" smtClean="0">
              <a:solidFill>
                <a:srgbClr val="B969AA"/>
              </a:solidFill>
              <a:latin typeface="Arial" pitchFamily="34" charset="0"/>
              <a:cs typeface="Arial" pitchFamily="34" charset="0"/>
            </a:endParaRPr>
          </a:p>
          <a:p>
            <a:pPr>
              <a:lnSpc>
                <a:spcPct val="100000"/>
              </a:lnSpc>
              <a:spcBef>
                <a:spcPts val="0"/>
              </a:spcBef>
              <a:spcAft>
                <a:spcPts val="0"/>
              </a:spcAft>
              <a:buSzPct val="90000"/>
              <a:buFont typeface="Times" pitchFamily="18" charset="0"/>
              <a:buNone/>
              <a:defRPr/>
            </a:pPr>
            <a:endParaRPr lang="en-US" sz="2400" dirty="0" smtClean="0">
              <a:solidFill>
                <a:srgbClr val="B969AA"/>
              </a:solidFill>
              <a:latin typeface="Arial" pitchFamily="34" charset="0"/>
              <a:cs typeface="Arial" pitchFamily="34" charset="0"/>
            </a:endParaRPr>
          </a:p>
          <a:p>
            <a:pPr>
              <a:lnSpc>
                <a:spcPct val="100000"/>
              </a:lnSpc>
              <a:spcBef>
                <a:spcPts val="0"/>
              </a:spcBef>
              <a:spcAft>
                <a:spcPts val="0"/>
              </a:spcAft>
              <a:buSzPct val="90000"/>
              <a:buFont typeface="Times" pitchFamily="18" charset="0"/>
              <a:buNone/>
              <a:defRPr/>
            </a:pPr>
            <a:endParaRPr lang="en-US" sz="2400" dirty="0" smtClean="0">
              <a:solidFill>
                <a:srgbClr val="B969AA"/>
              </a:solidFill>
              <a:latin typeface="Arial" pitchFamily="34" charset="0"/>
              <a:cs typeface="Arial" pitchFamily="34" charset="0"/>
            </a:endParaRPr>
          </a:p>
          <a:p>
            <a:pPr>
              <a:lnSpc>
                <a:spcPct val="95000"/>
              </a:lnSpc>
              <a:spcBef>
                <a:spcPct val="50000"/>
              </a:spcBef>
            </a:pPr>
            <a:endParaRPr lang="en-GB" sz="4200" dirty="0" smtClean="0">
              <a:solidFill>
                <a:srgbClr val="B969AA"/>
              </a:solidFill>
              <a:latin typeface="Gill Sans Light" pitchFamily="34" charset="0"/>
            </a:endParaRPr>
          </a:p>
          <a:p>
            <a:pPr>
              <a:lnSpc>
                <a:spcPct val="95000"/>
              </a:lnSpc>
              <a:spcBef>
                <a:spcPct val="50000"/>
              </a:spcBef>
            </a:pPr>
            <a:endParaRPr lang="en-GB" sz="2800" b="1" dirty="0" smtClean="0">
              <a:solidFill>
                <a:srgbClr val="B969AA"/>
              </a:solidFill>
              <a:latin typeface="Gill Sans Light" pitchFamily="34" charset="0"/>
            </a:endParaRPr>
          </a:p>
        </p:txBody>
      </p:sp>
      <p:pic>
        <p:nvPicPr>
          <p:cNvPr id="20485" name="Picture 6" descr="rsa_rgb_pos_on_cream"/>
          <p:cNvPicPr>
            <a:picLocks noChangeAspect="1" noChangeArrowheads="1"/>
          </p:cNvPicPr>
          <p:nvPr/>
        </p:nvPicPr>
        <p:blipFill>
          <a:blip r:embed="rId3" cstate="print"/>
          <a:srcRect l="638" t="12968" r="6157" b="16681"/>
          <a:stretch>
            <a:fillRect/>
          </a:stretch>
        </p:blipFill>
        <p:spPr bwMode="auto">
          <a:xfrm>
            <a:off x="6858000" y="0"/>
            <a:ext cx="2286000" cy="1188671"/>
          </a:xfrm>
          <a:prstGeom prst="rect">
            <a:avLst/>
          </a:prstGeom>
          <a:noFill/>
          <a:ln w="9525">
            <a:noFill/>
            <a:miter lim="800000"/>
            <a:headEnd/>
            <a:tailEnd/>
          </a:ln>
        </p:spPr>
      </p:pic>
      <p:sp>
        <p:nvSpPr>
          <p:cNvPr id="8" name="TextBox 7"/>
          <p:cNvSpPr txBox="1"/>
          <p:nvPr/>
        </p:nvSpPr>
        <p:spPr>
          <a:xfrm>
            <a:off x="3436966" y="1124669"/>
            <a:ext cx="5707034" cy="4909036"/>
          </a:xfrm>
          <a:prstGeom prst="rect">
            <a:avLst/>
          </a:prstGeom>
          <a:noFill/>
        </p:spPr>
        <p:txBody>
          <a:bodyPr wrap="square" rtlCol="0">
            <a:spAutoFit/>
          </a:bodyPr>
          <a:lstStyle/>
          <a:p>
            <a:pPr algn="ctr"/>
            <a:r>
              <a:rPr lang="en-GB" sz="2800" b="0" dirty="0" smtClean="0"/>
              <a:t>PART 10 - DETAIL</a:t>
            </a:r>
            <a:endParaRPr lang="en-GB" sz="2400" b="0" dirty="0" smtClean="0"/>
          </a:p>
          <a:p>
            <a:pPr algn="ctr"/>
            <a:endParaRPr lang="en-GB" sz="2400" b="0" dirty="0" smtClean="0"/>
          </a:p>
          <a:p>
            <a:pPr algn="ctr"/>
            <a:r>
              <a:rPr lang="en-GB" sz="2400" dirty="0" smtClean="0"/>
              <a:t>RSA Ireland Broker Academy</a:t>
            </a:r>
            <a:r>
              <a:rPr lang="en-GB" sz="2400" b="0" dirty="0" smtClean="0"/>
              <a:t> </a:t>
            </a:r>
          </a:p>
          <a:p>
            <a:pPr algn="ctr">
              <a:spcBef>
                <a:spcPts val="600"/>
              </a:spcBef>
            </a:pPr>
            <a:endParaRPr lang="en-GB" sz="1600" b="0" dirty="0" smtClean="0"/>
          </a:p>
          <a:p>
            <a:pPr algn="ctr">
              <a:spcBef>
                <a:spcPts val="600"/>
              </a:spcBef>
            </a:pPr>
            <a:r>
              <a:rPr lang="en-GB" sz="1600" b="0" dirty="0" smtClean="0"/>
              <a:t> </a:t>
            </a:r>
          </a:p>
          <a:p>
            <a:pPr algn="ctr">
              <a:spcBef>
                <a:spcPts val="600"/>
              </a:spcBef>
            </a:pPr>
            <a:endParaRPr lang="en-GB" sz="1600" b="0" dirty="0" smtClean="0"/>
          </a:p>
          <a:p>
            <a:pPr algn="ctr">
              <a:spcBef>
                <a:spcPts val="600"/>
              </a:spcBef>
            </a:pPr>
            <a:r>
              <a:rPr lang="en-GB" sz="2400" dirty="0" smtClean="0"/>
              <a:t>                          </a:t>
            </a:r>
          </a:p>
          <a:p>
            <a:pPr algn="ctr">
              <a:spcBef>
                <a:spcPts val="600"/>
              </a:spcBef>
            </a:pPr>
            <a:endParaRPr lang="en-GB" sz="2400" dirty="0" smtClean="0"/>
          </a:p>
          <a:p>
            <a:pPr algn="ctr">
              <a:spcBef>
                <a:spcPts val="600"/>
              </a:spcBef>
            </a:pPr>
            <a:endParaRPr lang="en-GB" sz="2400" dirty="0" smtClean="0"/>
          </a:p>
          <a:p>
            <a:pPr algn="ctr">
              <a:spcBef>
                <a:spcPts val="600"/>
              </a:spcBef>
            </a:pPr>
            <a:endParaRPr lang="en-GB" sz="2400" dirty="0" smtClean="0"/>
          </a:p>
          <a:p>
            <a:pPr algn="ctr">
              <a:spcBef>
                <a:spcPts val="600"/>
              </a:spcBef>
            </a:pPr>
            <a:r>
              <a:rPr lang="en-GB" sz="2400" dirty="0" smtClean="0"/>
              <a:t>                                </a:t>
            </a:r>
          </a:p>
          <a:p>
            <a:pPr algn="ctr">
              <a:spcBef>
                <a:spcPts val="600"/>
              </a:spcBef>
            </a:pPr>
            <a:r>
              <a:rPr lang="en-GB" sz="2400" dirty="0" smtClean="0"/>
              <a:t>                                   </a:t>
            </a:r>
            <a:endParaRPr lang="en-GB" sz="1600" dirty="0" smtClean="0"/>
          </a:p>
        </p:txBody>
      </p:sp>
      <p:pic>
        <p:nvPicPr>
          <p:cNvPr id="56322" name="Picture 2" descr="http://en.suku.de/assets/products/1105/original/4351fkl.jpg?1272026106"/>
          <p:cNvPicPr>
            <a:picLocks noChangeAspect="1" noChangeArrowheads="1"/>
          </p:cNvPicPr>
          <p:nvPr/>
        </p:nvPicPr>
        <p:blipFill>
          <a:blip r:embed="rId4" cstate="print"/>
          <a:srcRect/>
          <a:stretch>
            <a:fillRect/>
          </a:stretch>
        </p:blipFill>
        <p:spPr bwMode="auto">
          <a:xfrm>
            <a:off x="4391696" y="2761573"/>
            <a:ext cx="3638102" cy="3563159"/>
          </a:xfrm>
          <a:prstGeom prst="rect">
            <a:avLst/>
          </a:prstGeom>
          <a:noFill/>
        </p:spPr>
      </p:pic>
    </p:spTree>
  </p:cSld>
  <p:clrMapOvr>
    <a:masterClrMapping/>
  </p:clrMapOvr>
  <p:transition spd="slow">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E8E6DC"/>
        </a:solidFill>
        <a:effectLst/>
      </p:bgPr>
    </p:bg>
    <p:spTree>
      <p:nvGrpSpPr>
        <p:cNvPr id="1" name=""/>
        <p:cNvGrpSpPr/>
        <p:nvPr/>
      </p:nvGrpSpPr>
      <p:grpSpPr>
        <a:xfrm>
          <a:off x="0" y="0"/>
          <a:ext cx="0" cy="0"/>
          <a:chOff x="0" y="0"/>
          <a:chExt cx="0" cy="0"/>
        </a:xfrm>
      </p:grpSpPr>
      <p:sp>
        <p:nvSpPr>
          <p:cNvPr id="14" name="Footer Placeholder 3"/>
          <p:cNvSpPr txBox="1">
            <a:spLocks noGrp="1"/>
          </p:cNvSpPr>
          <p:nvPr/>
        </p:nvSpPr>
        <p:spPr bwMode="auto">
          <a:xfrm>
            <a:off x="184618" y="6621865"/>
            <a:ext cx="6096453" cy="138225"/>
          </a:xfrm>
          <a:prstGeom prst="rect">
            <a:avLst/>
          </a:prstGeom>
          <a:noFill/>
          <a:ln>
            <a:miter lim="800000"/>
            <a:headEnd/>
            <a:tailEnd/>
          </a:ln>
        </p:spPr>
        <p:txBody>
          <a:bodyPr lIns="0" tIns="0" rIns="0" bIns="0"/>
          <a:lstStyle/>
          <a:p>
            <a:pPr algn="l" eaLnBrk="1" hangingPunct="1">
              <a:defRPr/>
            </a:pPr>
            <a:fld id="{A3DF1846-F801-4E9A-8549-F0BFD929E98B}" type="slidenum">
              <a:rPr lang="en-US" sz="800" b="1">
                <a:solidFill>
                  <a:srgbClr val="FFFFFF"/>
                </a:solidFill>
                <a:latin typeface="Times New Roman" pitchFamily="18" charset="0"/>
                <a:ea typeface="+mn-ea"/>
                <a:cs typeface="Arial" charset="0"/>
              </a:rPr>
              <a:pPr algn="l" eaLnBrk="1" hangingPunct="1">
                <a:defRPr/>
              </a:pPr>
              <a:t>18</a:t>
            </a:fld>
            <a:r>
              <a:rPr lang="en-US" sz="800" b="1" dirty="0">
                <a:solidFill>
                  <a:srgbClr val="FFFFFF"/>
                </a:solidFill>
                <a:latin typeface="Times New Roman" pitchFamily="18" charset="0"/>
                <a:ea typeface="+mn-ea"/>
                <a:cs typeface="Arial" charset="0"/>
              </a:rPr>
              <a:t> </a:t>
            </a:r>
          </a:p>
        </p:txBody>
      </p:sp>
      <p:sp>
        <p:nvSpPr>
          <p:cNvPr id="17" name="Rectangle 16"/>
          <p:cNvSpPr/>
          <p:nvPr/>
        </p:nvSpPr>
        <p:spPr>
          <a:xfrm>
            <a:off x="184618" y="901521"/>
            <a:ext cx="9229838" cy="5539978"/>
          </a:xfrm>
          <a:prstGeom prst="rect">
            <a:avLst/>
          </a:prstGeom>
        </p:spPr>
        <p:txBody>
          <a:bodyPr wrap="square">
            <a:spAutoFit/>
          </a:bodyPr>
          <a:lstStyle/>
          <a:p>
            <a:r>
              <a:rPr lang="en-GB" sz="2400" dirty="0" smtClean="0">
                <a:solidFill>
                  <a:srgbClr val="0070C0"/>
                </a:solidFill>
              </a:rPr>
              <a:t>PART 10 – SI 445 of 2012</a:t>
            </a:r>
          </a:p>
          <a:p>
            <a:r>
              <a:rPr lang="en-GB" sz="2000" dirty="0" smtClean="0">
                <a:solidFill>
                  <a:srgbClr val="FF0000"/>
                </a:solidFill>
              </a:rPr>
              <a:t>ADDITIONAL REQUIREMENTS FOR PRESSURE EQUIPMENT</a:t>
            </a:r>
          </a:p>
          <a:p>
            <a:endParaRPr lang="en-GB" dirty="0" smtClean="0">
              <a:solidFill>
                <a:srgbClr val="00589A"/>
              </a:solidFill>
            </a:endParaRPr>
          </a:p>
          <a:p>
            <a:pPr lvl="1">
              <a:buFont typeface="Wingdings" pitchFamily="2" charset="2"/>
              <a:buChar char="Ø"/>
            </a:pPr>
            <a:r>
              <a:rPr lang="en-GB" dirty="0" smtClean="0">
                <a:solidFill>
                  <a:srgbClr val="00589A"/>
                </a:solidFill>
              </a:rPr>
              <a:t>  NO LONGER JUST ‘STEAM AND AIR’ - NO LONGER JUST ‘FACTORIES’</a:t>
            </a:r>
          </a:p>
          <a:p>
            <a:pPr lvl="1">
              <a:buFont typeface="Wingdings" pitchFamily="2" charset="2"/>
              <a:buChar char="Ø"/>
            </a:pPr>
            <a:endParaRPr lang="en-GB" dirty="0" smtClean="0">
              <a:solidFill>
                <a:srgbClr val="00589A"/>
              </a:solidFill>
            </a:endParaRPr>
          </a:p>
          <a:p>
            <a:pPr lvl="1">
              <a:buFont typeface="Wingdings" pitchFamily="2" charset="2"/>
              <a:buChar char="Ø"/>
            </a:pPr>
            <a:r>
              <a:rPr lang="en-GB" dirty="0" smtClean="0">
                <a:solidFill>
                  <a:srgbClr val="00589A"/>
                </a:solidFill>
              </a:rPr>
              <a:t>  ALL WORK EQUIPMENT IN ALL WORKPLACES</a:t>
            </a:r>
          </a:p>
          <a:p>
            <a:pPr lvl="1">
              <a:buFont typeface="Wingdings" pitchFamily="2" charset="2"/>
              <a:buChar char="Ø"/>
            </a:pPr>
            <a:endParaRPr lang="en-GB" dirty="0" smtClean="0">
              <a:solidFill>
                <a:srgbClr val="00589A"/>
              </a:solidFill>
            </a:endParaRPr>
          </a:p>
          <a:p>
            <a:pPr lvl="1">
              <a:buFont typeface="Wingdings" pitchFamily="2" charset="2"/>
              <a:buChar char="Ø"/>
            </a:pPr>
            <a:r>
              <a:rPr lang="en-GB" dirty="0" smtClean="0">
                <a:solidFill>
                  <a:srgbClr val="00589A"/>
                </a:solidFill>
              </a:rPr>
              <a:t>  ANY PRESSURE SYSTEM CONTAINING A </a:t>
            </a:r>
            <a:r>
              <a:rPr lang="en-GB" dirty="0" smtClean="0">
                <a:solidFill>
                  <a:srgbClr val="FF0000"/>
                </a:solidFill>
              </a:rPr>
              <a:t>RELEVANT FLUID</a:t>
            </a:r>
          </a:p>
          <a:p>
            <a:pPr lvl="1">
              <a:buFont typeface="Wingdings" pitchFamily="2" charset="2"/>
              <a:buChar char="Ø"/>
            </a:pPr>
            <a:endParaRPr lang="en-GB" dirty="0" smtClean="0">
              <a:solidFill>
                <a:srgbClr val="FF0000"/>
              </a:solidFill>
            </a:endParaRPr>
          </a:p>
          <a:p>
            <a:pPr lvl="2">
              <a:buFont typeface="Wingdings" pitchFamily="2" charset="2"/>
              <a:buChar char="ü"/>
            </a:pPr>
            <a:r>
              <a:rPr lang="en-GB" dirty="0" smtClean="0">
                <a:solidFill>
                  <a:srgbClr val="00589A"/>
                </a:solidFill>
              </a:rPr>
              <a:t>  STEAM</a:t>
            </a:r>
          </a:p>
          <a:p>
            <a:pPr lvl="2">
              <a:buFont typeface="Wingdings" pitchFamily="2" charset="2"/>
              <a:buChar char="ü"/>
            </a:pPr>
            <a:r>
              <a:rPr lang="en-GB" dirty="0" smtClean="0">
                <a:solidFill>
                  <a:srgbClr val="00589A"/>
                </a:solidFill>
              </a:rPr>
              <a:t>  GAS &gt; 0.5 BAR GAUGE</a:t>
            </a:r>
          </a:p>
          <a:p>
            <a:pPr lvl="2">
              <a:buFont typeface="Wingdings" pitchFamily="2" charset="2"/>
              <a:buChar char="ü"/>
            </a:pPr>
            <a:r>
              <a:rPr lang="en-GB" dirty="0" smtClean="0">
                <a:solidFill>
                  <a:srgbClr val="00589A"/>
                </a:solidFill>
              </a:rPr>
              <a:t>  PRESSURISED LIQUID WHERE VAPOUR &gt; 0.5 BAR GAUGE </a:t>
            </a:r>
          </a:p>
          <a:p>
            <a:pPr lvl="2">
              <a:buFont typeface="Wingdings" pitchFamily="2" charset="2"/>
              <a:buChar char="Ø"/>
            </a:pPr>
            <a:endParaRPr lang="en-GB" dirty="0" smtClean="0">
              <a:solidFill>
                <a:srgbClr val="00589A"/>
              </a:solidFill>
            </a:endParaRPr>
          </a:p>
          <a:p>
            <a:pPr lvl="1">
              <a:buFont typeface="Wingdings" pitchFamily="2" charset="2"/>
              <a:buChar char="Ø"/>
            </a:pPr>
            <a:r>
              <a:rPr lang="en-GB" dirty="0" smtClean="0">
                <a:solidFill>
                  <a:srgbClr val="00589A"/>
                </a:solidFill>
              </a:rPr>
              <a:t>  NOTABLE EXCEPTIONS </a:t>
            </a:r>
          </a:p>
          <a:p>
            <a:pPr lvl="1">
              <a:buFont typeface="Wingdings" pitchFamily="2" charset="2"/>
              <a:buChar char="Ø"/>
            </a:pPr>
            <a:endParaRPr lang="en-GB" dirty="0" smtClean="0">
              <a:solidFill>
                <a:srgbClr val="00589A"/>
              </a:solidFill>
            </a:endParaRPr>
          </a:p>
          <a:p>
            <a:pPr lvl="2">
              <a:buFont typeface="Arial" pitchFamily="34" charset="0"/>
              <a:buChar char="×"/>
            </a:pPr>
            <a:r>
              <a:rPr lang="en-GB" dirty="0" smtClean="0">
                <a:solidFill>
                  <a:srgbClr val="00589A"/>
                </a:solidFill>
              </a:rPr>
              <a:t>  NON STEAM VESSELS &lt; 25O BAR LITRES</a:t>
            </a:r>
          </a:p>
          <a:p>
            <a:pPr lvl="2">
              <a:buFont typeface="Arial" pitchFamily="34" charset="0"/>
              <a:buChar char="×"/>
            </a:pPr>
            <a:r>
              <a:rPr lang="en-GB" dirty="0" smtClean="0">
                <a:solidFill>
                  <a:srgbClr val="00589A"/>
                </a:solidFill>
              </a:rPr>
              <a:t>  PRESSURE VESSELS &lt; 0.5 BAR GAUGE</a:t>
            </a:r>
          </a:p>
          <a:p>
            <a:pPr lvl="2">
              <a:buFont typeface="Arial" pitchFamily="34" charset="0"/>
              <a:buChar char="×"/>
            </a:pPr>
            <a:r>
              <a:rPr lang="en-GB" dirty="0" smtClean="0">
                <a:solidFill>
                  <a:srgbClr val="00589A"/>
                </a:solidFill>
              </a:rPr>
              <a:t>  HOT WATER BOILERS BELOW 110°C</a:t>
            </a:r>
          </a:p>
          <a:p>
            <a:pPr lvl="2">
              <a:buFont typeface="Arial" pitchFamily="34" charset="0"/>
              <a:buChar char="×"/>
            </a:pPr>
            <a:r>
              <a:rPr lang="en-GB" dirty="0" smtClean="0">
                <a:solidFill>
                  <a:srgbClr val="00589A"/>
                </a:solidFill>
              </a:rPr>
              <a:t>  REFRIGERATION PLANT &lt; 25KW INPUT POWER</a:t>
            </a:r>
          </a:p>
        </p:txBody>
      </p:sp>
      <p:pic>
        <p:nvPicPr>
          <p:cNvPr id="20" name="Picture 6" descr="rsa_rgb_pos_on_cream"/>
          <p:cNvPicPr>
            <a:picLocks noChangeAspect="1" noChangeArrowheads="1"/>
          </p:cNvPicPr>
          <p:nvPr/>
        </p:nvPicPr>
        <p:blipFill>
          <a:blip r:embed="rId3" cstate="print"/>
          <a:srcRect l="638" t="12968" r="6157" b="16681"/>
          <a:stretch>
            <a:fillRect/>
          </a:stretch>
        </p:blipFill>
        <p:spPr bwMode="auto">
          <a:xfrm>
            <a:off x="7227425" y="214312"/>
            <a:ext cx="1710597" cy="889474"/>
          </a:xfrm>
          <a:prstGeom prst="rect">
            <a:avLst/>
          </a:prstGeom>
          <a:noFill/>
          <a:ln w="9525">
            <a:noFill/>
            <a:miter lim="800000"/>
            <a:headEnd/>
            <a:tailEnd/>
          </a:ln>
        </p:spPr>
      </p:pic>
      <p:sp>
        <p:nvSpPr>
          <p:cNvPr id="7170" name="AutoShape 2" descr="data:image/jpeg;base64,/9j/4AAQSkZJRgABAQAAAQABAAD/2wCEAAkGBxASEhIQEhQUEhQXFRUXEhQSEhUPFBQVFxUWGBUVGBQaHSggGBolGxUVITEhJSkrLi4uFx8zODMsNygtLisBCgoKDg0OGxAQGywkICQsLCwsLCwsLCwvLCwsLCwsLCwsLCwsLCwsLCwsLCwsLCwsLCwsLCwsLCwsLCwsLCwsLP/AABEIAOEA4QMBEQACEQEDEQH/xAAcAAEAAQUBAQAAAAAAAAAAAAAABgECAwQFBwj/xABCEAACAQIDBAcFBQQJBQAAAAAAAQIDEQQSIQUxQVEGEyJhcYGRBzJSobEUQoLB0WKSouEVIzNjcrLC0/EkNVOzw//EABoBAQACAwEAAAAAAAAAAAAAAAABAgMEBQb/xAAzEQEAAgIABAMGBAcBAQEAAAAAAQIDEQQSITEFQWETMlFxkbEUIoGhI0JSwdHw8eGSM//aAAwDAQACEQMRAD8A9xAAAAAAAAAAAAAAAAAAAAAAAcLpxWqQwGKqUpOE403JSWjWVpv5JrzLV7wiezyL2ddIcTPaeHjUqTnGTnFptJO8JWuuOpnyViK9GOs9XvRrMoAAAAAAAAAAAAAAAAAAAAAAAAAAAAAA5/SHDdbhcTT+KjUivFwaXBkx3JfOXQ+tkx+Enyr0r375JPnzNu/WrDHd9OmmzAAAAAAAAAAAAAAAAAAAAAAAAAAAAAACkldNPiB8uTXUYt/3df8A9dTx7ufmbnejB2l9Ro02dUAAAAAAAAAAAAAAAAAAAAAAAAAAAAAAA+cPaPg3R2jiYtZc0nUh3wmnK/qp+hs0vWK6litHV9E4NvJC+ryxu1qm7K5rMrMAAAAAAAAAAAAAAAAAAAAAAAAAAAAAAAeIe27C2x+HqcJ0YwflUqRfyqIQrZ690cxHWYXDVPio0pesEFnRAAAAAAAAAAAAAAAAAAAAAAAAAAAAAAAPJvbvSS+xVuUqifk6cl9GR5otHTabezupm2dhv2YuD/BOUfyJISMJAAAAAAAAAAAAAAAAAAAAAAAFLgVAAAAADzn254bNgacvhrK/hKE4/WxWe8J8pdH2R4jPgLfDVqekstT/AFllY7JqEgAAAAAAAAAAAAAAAAAAAYsRKSTcUpPk3a5jyzeKzNI3K1YiZ6uJV6RNLSnfwd7eKsci/i1o6RT925HB782lPpZPhGPz/Uwz4tm+EQzRwFfOWCfSes91l5L9DFbxLiJ8/wBl44HGwf0/Xb1lpZt203eBhtxvET/PK/4THHkvwu0MRLtKpl5X1Mf4vNFvfn6othxx05XYw+1qsfetP+F+T3M38XiWavvat+379mrbh6T26OlQ2pTlo3kfKenz3HSxeI4b9Jnln4T0/fs1rYL19fk3Uzf2woj7V8Nn2ZiOcXTn4Zakb/K5Wy1XD9h+Ivh69P4ZUpesHD/5MtLHV6WFgAAAAAAAAAAAAAAAAAAAAECxDSnKN7O7+rPJZOlpj1n7u3Tc1iWOpFP3lfv3P14+ZhWiZjs154X4X5S7L9dxDJF/i150pRvdNXst35kxpaJiWzQzW0T8kzHau5Utpt0qk1zXjp9SI3HZSYiWzHELjZeaa9DJGTyljmvwI7SdN9mWX8Wn7tmZMfEXx/8A5zMfb6a0icMX96GLpHtuNbA4ulJdqVCqotLS6g3G68UjrYPE+b8mSOs+cNa/BzXrVGvYbW7eIhzpp/u1J/7qO050d3rwWAAAAAAAAAAAAAAAAAAAAAQHa2RVpRktc0rPzeh5Tia/xbfOfu7mHmnHEx8GkozjFZXn18dDX38WX8sz16MsaycslrMjy2ia6ja5wtubRSI6o2a82OgqokGxwREo2wVIotVMysnTzQlHmmvkX5tTEkI17GK2XG5PihVi/SnJf5H6Hs4ncOBMatMPciQAAAAAAAAAAAAAAAAAAAABBduyy15LLdZ3d/De2vzPLcbEe3tE/F2uG6446uZCmrPqpWd9U+dtxq7mO7Ymf6oZo1XmUZR/F321K6jurMRrcSzTK+aq1BK4hAyBr1ORavRLRw+1aDqugppzW9N215cr928z34bJGPnmOjHGWvNqEb6Ef1e2ckNU680rblFRq5vS69D1PDWm2Gsz304+eNZZ097M6gAAAAAAAAAAAAAAAAAAAACFdJVNV5OOu5tPisqPNeI9M9tuvwnLOKNuNJ05Zo+401d8ONmaPWOsNyOaNT3ZouomvvRsrvj4ldx5q/lmPVmk9CikLEErkwgbCWKa4kiF7S6GylUlWpVVrJyee6s276SXidnF4nEVit6+TUnhJm24eg+zzoNDB2xVSXWVpQ7OllBS1e/fJ8ztYpi1ItHwc7JGrSnZkUAAAAAAAAAAAAAAAAAAAAtnNJXbSXfoVtaKxuZIiZ7Ib0mpuc3OMlbSzXCy3M81x+WLZptExMejr8H+Wuphxas32lON481py0NKOvaerciI8pKUfdcJdm258URaf6o6kz/U2r6GOGNbclKtyUFyAZI1NnbIhGq4QzLrqic7yclfi0nuNmL3z2pSfkpqMdbXh6fGNlZHrYjUacPe1SQAAAAAAAAAAAAAAAAauOx9KkrznGLfupyScnyinvZjy5Ix0m0+S1azaYiEbodLZKpacVkvbT3l395xsPimTm3eI16eX+XStwEcv5Z6s+M6Tpu1P13v9EV4jxS89Mcaj91MfA/1OLidsVJa/N9pnNvlvkndp23K4K1czE1pSerbEQ2K1iOzJ1+XRtW5Mx8u1eXa7JCVmnla3cvUbtXubmO7YldIxwpDC6qL6W5VksXFcSYpKeSVaOKjLRO4tS0dyaTHdslWN1ejFDNWzcIK/m9F9WdLwvHzZ+b4Q1eMtrHr4pgelcoAAAAAAAAAAAAABbKaW928XYibRHdOt9kdxvSyGaVPDwdaSunUlLqsOpLRxdSzlLX4IStZmDJxeHH0tZkpgvftDnV9pynfrsRJL/x4b/po+Dq3lVfisngad/FMUe7Ez+zYrwV5aFbF4aKkqNGEJS96plzVJW3Zqsu1LzOfxPHXzV5daht4eD5Lc0y5Rpt5lo7/ACf0KWnorbsMJWSLQQ08ZHtyvzM2P3WanZbRrOPhxQtWJLViW/Wvby/QwV0wx3ajbMrItyXJ3pO9OvgMKoR13t38+Bq3vzW6NfJfcs6YUSnophnGnKb3ylp4L+dzv+EYprim8+c/tH/u3M42+7xEeTuHXaYAAAAAAAAAAAAEe2vjKmeUFJpLck8t9L7/ADOHxvE5PazSJ1EN/BiryxaUJ2ttOtKXU3cJtdpJ3lCHGV993eyfffgalI1/Ev1129Z/3rLdmlOlKeff0hiowypRWiSslyRgtPNO57tqIiI1DIigoSKgZKfHwKSiVAKSJgWYylm7S1a0kvzLY7a6StSddJaNrGfuyuhnzRbXfb5Gty6nTDrUsNOk5OyV2Xm0R3Wmdd3VwuEUNXq/p4GCbTedQ17XmWeKc5RhFXb3Ldq928vXHMzFK9ZlTcViZns3dh9G8XebxMqcVnvSVO8pdXylfRS8LnYr4Vvlncx8Y6S0r8b3iOvwTGlTUUopWSVkjs0rFKxWO0NCZmZ3K8sgAAAAAAAAAAAACF9KcNOWJhT6yVGNSDccloyrTh79JVGnleS0sq7TSk0+yzn8Vw25nJWNz6/792ziy9qz2cSexowjelH/AB6uc5P4nJ3cn4s4uS17/mtO/wCzqYb1p+VrJGDbZVYFhZK5MrKF8eJWUFwKMkataVpZvztcy1jcaZIjcabmHw8Kic3oua0bd3pYxzaaTpjvaaTpkWHVssN3f32KTad7spz7nctyhCMFZb+PeyvW87UtMz1lVyLx0RptbCjfEU/Fv0i/0NjgY3xVP98pYuJ6YZTk9W4wAAAAAAAAAAAAAABq7RwFKvB0qsVODto9LNaqSa1jJPVNaoCBzw+LoOUYtYmCbSjUl1VeKTa0qWy1OHvKL01bOFaMczasxyz+3T0dGOaNTHWGlX2ph3/bRqUJcXUpyh/Grwl5M07cLeetNW+Ux/1nrxHL33HzaOI2jRXuynUX93QrS+kbfMRw2SO+o+cx/lljiafCfpLDLacV71OvFc3h6q/0k/hreU1/+oX9vHwn6Sp/TWGXvVFD/GnT/wAyQ/CZZ7Rv5TEnt8fnOv0n/DPS2thpe7WpPwqRf5lLcLnjvSfpKPxGKf5o+rNLF0rXdSCXNzil9Snscn9M/SVva0/qj6tVbawzbUasKj5U71n6QuX/AAuaOs1mPn0+6v4nF5Tv5dfspLHTl/Z0K8/Gl1S9ajiTGGse9ev139tp9vXyiZ/TX3ZazxU6fVxp06F0+3Krnkm76qEI2/iIp7Gl+aZm3prUfWZ3+zDe2S++mv1b2y6MqVKEJSUpRjZztlzeXgYc1q3vNojW/JevNr83duRKQtpckB0ujEb10+UZP5W/M3vDI3xMekS1uMn+EmZ6ZyQAAAAAAAAAAAAAAABGNqQy1pd+vqv1ucPiq8uefX/DoYZ3jc6WjOXkjq2oY29bspvay52krSV0RrSO3ZqzwVPhJx7mrjmjzZIyW+DDUwNH73a/Cn9UTGSY7bOa0+TEsHhk7xowvzcI3+hPtsnxn6yrqP8AYZnUdrLRcuBjmNzuVoY20SakzBOhIgZ4omOyFxA7HROP9bJ8oP6xOp4TH8eZ9P7w1ONn+HHzSw9E5YAAAAAAAAAAAAAAAA4XSCn2oS5q3o/5nJ8Rrq1bNzhp6TDi1lqcfNGrN2vZiaMC5BF69iVlZ2MdqphpVKnd8xEMmtrbsk1ClgbRzae1sVmqyw8ITpUGlVzXc6klZ1Iwt8Ker5nSw8Pg5axlmYtbt6fDfzamTNk3PJHSO/r8newGKhWpwq03eMldfmn3p6eRoZcdsd5pbvDPS8XrFobUTFK7Ki3khVkSh3eia7dR/sr6/wAjr+Dx/EtPpDS46fywk533OAAAAAAAAAAAAAAAAHL2/TvTT5SXo9P0NHj67x7+Etjhp1fSPVuBwc3aJdCjAzWZCJaqJKq0IsmrnzjqVZIGtWENDbWNdGjKcVeo7QpR+KpLSC9dfBM2OGxe0yRE9u8/KO7Hlvy13CK4baDoy+zOVSFFUs2eFJ1atWcajVaonG7ipSzNtrcuFzq3wxkj2sRE23rrOoiNdI699ejTjJyzyTOo1+sz5t/Z1aOExEYRd8JinnoSWsYVJa5V+zLS3iu818tZ4jFNp9+nS3rEef6L0mMN9fy27fNLUcmW8zJF9K7JEaIdjo5ioQnJSds1knwur7/U6XheemO8xadb01OLx2tWJjySpHo3MVAAAAAAAAAAAAAAAAaW2JQVGo5yUYpXbe5O6t87GHiK82OYZcMTOSIrG0VjVUopxd09U0ecyx01Lqams9WKRpyuQJrJKstxNkQ0qyKQyQtnvYgRTbmKzYpR66lQWHgpp1rOMp1Lq6V1fLBP9463DYtYN8s25510+Ef5n7NLNfeTW9ajfX1aEMTWryhONPrJU6jlTq0KTow6u/uZ6lo5ZK9/e3+ZnmmPFExNtRMdYmdzv46jruPLsxc17TvW9T3jp9//AF0q2atOlHESo04QqxcaNFupN1I+6pVNEktdEuD5GtWIxUtOKJmZjraeka9IZbbvMc8xqJ7R8UqSOXpusqLqEyEwpNlVoSLovjpScqUndJXjfhra3zO54VnvaZx2ncRG4c/jMVa6tCRHaaAAAAAAAAAAAAAAABxOmGGjUwlVSmqSVpKT3Jxkmk1xvu8zHlpz102OFzexyxfW3lOxdrVoTahFzjp1lN9l637Sb3PR+hycnDzbpMO7fLw2Wu+bU/H/ACmlJ5oRmk0pK6zK252fzTOblwTXv0adbxPadqxVjBy6XXMShp10UXhZPexHZLgbV7VSahTpyrRglTcqanUTk1aeZ6KCu9/FPXQ6GCNUiZtMVmevXp8vjtrZOtukdWX7BUqtyq6LM3BSeeyarblwt1kF+DwK+3pj9z/fd++p+qeS1u7Zo7Ipq2a87O8c1lltPOrW5SuzFbibz26f819l4xR5unEwMjImXVI0pT92LlbfZN2EYr3nVYmfkjnivfo4+O23Si0oPrHrfI00vFmSnC3nv0bePBaes9Pm1qHSCpGWaDdJripXb7mt1vE3eGxzhtNole3CVmNW6vWtl1pTo05zWWUoRclus2k2d6szNYmXmctYreYr2iW0WUAAAAAAAAAAAAAAQP2nYySVKmt1pTa5u6jH0u/UpeeiaxuUIwMVRj107vNFS0s197Kk+bUloa1onfybFdTD1fo5hnPBYeNZaumm09Gr3aty0aM04q3x8t4YpvNb7q0to7InTvKPbj3b14r8zicVwF8f5q9Y/dvYuIrfpPSXNObLZa1cxrwwzerLQKXJBMK7VuRKzbw2zq0/dhLxayr1Zs4uFzZPdrP2Yr5qV7y7+B6OJa1Xmfwx0Xm97+R1sHhkR1yzv0hpZOLmfcXdKNqRwOGcqcYqTeSlG1lmabzNckk3/wAnRmK4qarDWjd7dXlmydmOrXz1M9VSlN1pyk7Oo4uVt909b6aaeBj9jWY3bu2o8QzU/LS2oj9XonRPYOESlUVKLlGdk5XnlaSema+va+RbHhpHXSmTjc+SNWt0+n2S1GdqgAAAAAAAAAAAAAAHE6T9HoYyCTlknG+SVsy1tdNcVoitq7TE6RjY/s4y1IyxNRVIRd4045nF8dc25c0lrzKRj33W5vg9BSMqioHL2hseE7yj2Jd25+K/M5/E+HY8vWvSWxi4m1Ok9YQvHVoRnKk5wzxdpRU4t35bzz+Th747TFodekTasWiJ1Po0a2NhHWT05kVxWt2X5JtPR1tkbMqYmKqU8vVvdNyVnbforv5G1i8PzZPLUerVzZa4p5bd/g72G6KwWtSbl3RSivXVnQx+E1j37TPy6NO3GT/LDqYbZFCFnGnG/N9t+rN3HweHH7tf7sFs2S3eW8bTEARj2gbKqV6EHSi5yp1FNxW+UbNSsuL1Tt3Mx5I3pas6QDZ1Wvf7PTpuU87cd6abt70e63Hz3BXUvVej+zfs9CFJvNLWU5c5yd5fp5F4gdEkAAAAAAAAAAAAAAAAAAAAsrJuLS0dnZ8nwZEpjv1eEbR2dVw9VxqXhUi73d9dbqaf3k3fXxOPakxutnscWamWm6dY/wB6ejVr1J1Wotuo/uxir690UtWUpWK+7C9a1xxuI16/9esezjZNbD4efWxcHOeaMJaOKypXa4N23HT4alq1nm83nPFM9MuWOXrqNb/VLDZc0AAAAFFFbwKgAAAAAAAAAAAAAAAAAAAAAa+0cUqVKdWW6EW7c7bl5sDxLbVWWJrxqTWepKcfwxUk2lyilfQx633TGSa9pT/olCH2hqyTjTclZJW1Ubv1foyKRCbXtPeU2MqoAAAAAAAAAAAAAAAAAAAAAAAAAAAABy+k2DnWwtalD3nFZVzcZKVvO1vMiR5BSxMqU6kZQbcuzZtwkmm9N114dxXyV83pPQPYtSjTlXrK1Wrl7O7JTiuxG3B/y4lohZKiQAAAAAAAAAAAAAAAAAAAAAAAAAAAAAARHaP/AHKj5fQqhLUWSqAAAAAAAAAAAAAAAAAAP//Z"/>
          <p:cNvSpPr>
            <a:spLocks noChangeAspect="1" noChangeArrowheads="1"/>
          </p:cNvSpPr>
          <p:nvPr/>
        </p:nvSpPr>
        <p:spPr bwMode="auto">
          <a:xfrm>
            <a:off x="0" y="-3841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7172" name="AutoShape 4" descr="data:image/jpeg;base64,/9j/4AAQSkZJRgABAQAAAQABAAD/2wCEAAkGBxASEhIQEhQUEhQXFRUXEhQSEhUPFBQVFxUWGBUVGBQaHSggGBolGxUVITEhJSkrLi4uFx8zODMsNygtLisBCgoKDg0OGxAQGywkICQsLCwsLCwsLCwvLCwsLCwsLCwsLCwsLCwsLCwsLCwsLCwsLCwsLCwsLCwsLCwsLCwsLP/AABEIAOEA4QMBEQACEQEDEQH/xAAcAAEAAQUBAQAAAAAAAAAAAAAABgECAwQFBwj/xABCEAACAQIDBAcFBQQJBQAAAAAAAQIDEQQSIQUxQVEGEyJhcYGRBzJSobEUQoLB0WKSouEVIzNjcrLC0/EkNVOzw//EABoBAQACAwEAAAAAAAAAAAAAAAABAgMEBQb/xAAzEQEAAgIABAMGBAcBAQEAAAAAAQIDEQQSITEFQWETMlFxkbEUIoGhI0JSwdHw8eGSM//aAAwDAQACEQMRAD8A9xAAAAAAAAAAAAAAAAAAAAAAAcLpxWqQwGKqUpOE403JSWjWVpv5JrzLV7wiezyL2ddIcTPaeHjUqTnGTnFptJO8JWuuOpnyViK9GOs9XvRrMoAAAAAAAAAAAAAAAAAAAAAAAAAAAAAA5/SHDdbhcTT+KjUivFwaXBkx3JfOXQ+tkx+Enyr0r375JPnzNu/WrDHd9OmmzAAAAAAAAAAAAAAAAAAAAAAAAAAAAAACkldNPiB8uTXUYt/3df8A9dTx7ufmbnejB2l9Ro02dUAAAAAAAAAAAAAAAAAAAAAAAAAAAAAAA+cPaPg3R2jiYtZc0nUh3wmnK/qp+hs0vWK6litHV9E4NvJC+ryxu1qm7K5rMrMAAAAAAAAAAAAAAAAAAAAAAAAAAAAAAAeIe27C2x+HqcJ0YwflUqRfyqIQrZ690cxHWYXDVPio0pesEFnRAAAAAAAAAAAAAAAAAAAAAAAAAAAAAAAPJvbvSS+xVuUqifk6cl9GR5otHTabezupm2dhv2YuD/BOUfyJISMJAAAAAAAAAAAAAAAAAAAAAAAFLgVAAAAADzn254bNgacvhrK/hKE4/WxWe8J8pdH2R4jPgLfDVqekstT/AFllY7JqEgAAAAAAAAAAAAAAAAAAAYsRKSTcUpPk3a5jyzeKzNI3K1YiZ6uJV6RNLSnfwd7eKsci/i1o6RT925HB782lPpZPhGPz/Uwz4tm+EQzRwFfOWCfSes91l5L9DFbxLiJ8/wBl44HGwf0/Xb1lpZt203eBhtxvET/PK/4THHkvwu0MRLtKpl5X1Mf4vNFvfn6othxx05XYw+1qsfetP+F+T3M38XiWavvat+379mrbh6T26OlQ2pTlo3kfKenz3HSxeI4b9Jnln4T0/fs1rYL19fk3Uzf2woj7V8Nn2ZiOcXTn4Zakb/K5Wy1XD9h+Ivh69P4ZUpesHD/5MtLHV6WFgAAAAAAAAAAAAAAAAAAAAECxDSnKN7O7+rPJZOlpj1n7u3Tc1iWOpFP3lfv3P14+ZhWiZjs154X4X5S7L9dxDJF/i150pRvdNXst35kxpaJiWzQzW0T8kzHau5Utpt0qk1zXjp9SI3HZSYiWzHELjZeaa9DJGTyljmvwI7SdN9mWX8Wn7tmZMfEXx/8A5zMfb6a0icMX96GLpHtuNbA4ulJdqVCqotLS6g3G68UjrYPE+b8mSOs+cNa/BzXrVGvYbW7eIhzpp/u1J/7qO050d3rwWAAAAAAAAAAAAAAAAAAAAAQHa2RVpRktc0rPzeh5Tia/xbfOfu7mHmnHEx8GkozjFZXn18dDX38WX8sz16MsaycslrMjy2ia6ja5wtubRSI6o2a82OgqokGxwREo2wVIotVMysnTzQlHmmvkX5tTEkI17GK2XG5PihVi/SnJf5H6Hs4ncOBMatMPciQAAAAAAAAAAAAAAAAAAAABBduyy15LLdZ3d/De2vzPLcbEe3tE/F2uG6446uZCmrPqpWd9U+dtxq7mO7Ymf6oZo1XmUZR/F321K6jurMRrcSzTK+aq1BK4hAyBr1ORavRLRw+1aDqugppzW9N215cr928z34bJGPnmOjHGWvNqEb6Ef1e2ckNU680rblFRq5vS69D1PDWm2Gsz304+eNZZ097M6gAAAAAAAAAAAAAAAAAAAACFdJVNV5OOu5tPisqPNeI9M9tuvwnLOKNuNJ05Zo+401d8ONmaPWOsNyOaNT3ZouomvvRsrvj4ldx5q/lmPVmk9CikLEErkwgbCWKa4kiF7S6GylUlWpVVrJyee6s276SXidnF4nEVit6+TUnhJm24eg+zzoNDB2xVSXWVpQ7OllBS1e/fJ8ztYpi1ItHwc7JGrSnZkUAAAAAAAAAAAAAAAAAAAAtnNJXbSXfoVtaKxuZIiZ7Ib0mpuc3OMlbSzXCy3M81x+WLZptExMejr8H+Wuphxas32lON481py0NKOvaerciI8pKUfdcJdm258URaf6o6kz/U2r6GOGNbclKtyUFyAZI1NnbIhGq4QzLrqic7yclfi0nuNmL3z2pSfkpqMdbXh6fGNlZHrYjUacPe1SQAAAAAAAAAAAAAAAAauOx9KkrznGLfupyScnyinvZjy5Ix0m0+S1azaYiEbodLZKpacVkvbT3l395xsPimTm3eI16eX+XStwEcv5Z6s+M6Tpu1P13v9EV4jxS89Mcaj91MfA/1OLidsVJa/N9pnNvlvkndp23K4K1czE1pSerbEQ2K1iOzJ1+XRtW5Mx8u1eXa7JCVmnla3cvUbtXubmO7YldIxwpDC6qL6W5VksXFcSYpKeSVaOKjLRO4tS0dyaTHdslWN1ejFDNWzcIK/m9F9WdLwvHzZ+b4Q1eMtrHr4pgelcoAAAAAAAAAAAAABbKaW928XYibRHdOt9kdxvSyGaVPDwdaSunUlLqsOpLRxdSzlLX4IStZmDJxeHH0tZkpgvftDnV9pynfrsRJL/x4b/po+Dq3lVfisngad/FMUe7Ez+zYrwV5aFbF4aKkqNGEJS96plzVJW3Zqsu1LzOfxPHXzV5daht4eD5Lc0y5Rpt5lo7/ACf0KWnorbsMJWSLQQ08ZHtyvzM2P3WanZbRrOPhxQtWJLViW/Wvby/QwV0wx3ajbMrItyXJ3pO9OvgMKoR13t38+Bq3vzW6NfJfcs6YUSnophnGnKb3ylp4L+dzv+EYprim8+c/tH/u3M42+7xEeTuHXaYAAAAAAAAAAAAEe2vjKmeUFJpLck8t9L7/ADOHxvE5PazSJ1EN/BiryxaUJ2ttOtKXU3cJtdpJ3lCHGV993eyfffgalI1/Ev1129Z/3rLdmlOlKeff0hiowypRWiSslyRgtPNO57tqIiI1DIigoSKgZKfHwKSiVAKSJgWYylm7S1a0kvzLY7a6StSddJaNrGfuyuhnzRbXfb5Gty6nTDrUsNOk5OyV2Xm0R3Wmdd3VwuEUNXq/p4GCbTedQ17XmWeKc5RhFXb3Ldq928vXHMzFK9ZlTcViZns3dh9G8XebxMqcVnvSVO8pdXylfRS8LnYr4Vvlncx8Y6S0r8b3iOvwTGlTUUopWSVkjs0rFKxWO0NCZmZ3K8sgAAAAAAAAAAAACF9KcNOWJhT6yVGNSDccloyrTh79JVGnleS0sq7TSk0+yzn8Vw25nJWNz6/792ziy9qz2cSexowjelH/AB6uc5P4nJ3cn4s4uS17/mtO/wCzqYb1p+VrJGDbZVYFhZK5MrKF8eJWUFwKMkataVpZvztcy1jcaZIjcabmHw8Kic3oua0bd3pYxzaaTpjvaaTpkWHVssN3f32KTad7spz7nctyhCMFZb+PeyvW87UtMz1lVyLx0RptbCjfEU/Fv0i/0NjgY3xVP98pYuJ6YZTk9W4wAAAAAAAAAAAAAABq7RwFKvB0qsVODto9LNaqSa1jJPVNaoCBzw+LoOUYtYmCbSjUl1VeKTa0qWy1OHvKL01bOFaMczasxyz+3T0dGOaNTHWGlX2ph3/bRqUJcXUpyh/Grwl5M07cLeetNW+Ux/1nrxHL33HzaOI2jRXuynUX93QrS+kbfMRw2SO+o+cx/lljiafCfpLDLacV71OvFc3h6q/0k/hreU1/+oX9vHwn6Sp/TWGXvVFD/GnT/wAyQ/CZZ7Rv5TEnt8fnOv0n/DPS2thpe7WpPwqRf5lLcLnjvSfpKPxGKf5o+rNLF0rXdSCXNzil9Snscn9M/SVva0/qj6tVbawzbUasKj5U71n6QuX/AAuaOs1mPn0+6v4nF5Tv5dfspLHTl/Z0K8/Gl1S9ajiTGGse9ev139tp9vXyiZ/TX3ZazxU6fVxp06F0+3Krnkm76qEI2/iIp7Gl+aZm3prUfWZ3+zDe2S++mv1b2y6MqVKEJSUpRjZztlzeXgYc1q3vNojW/JevNr83duRKQtpckB0ujEb10+UZP5W/M3vDI3xMekS1uMn+EmZ6ZyQAAAAAAAAAAAAAAABGNqQy1pd+vqv1ucPiq8uefX/DoYZ3jc6WjOXkjq2oY29bspvay52krSV0RrSO3ZqzwVPhJx7mrjmjzZIyW+DDUwNH73a/Cn9UTGSY7bOa0+TEsHhk7xowvzcI3+hPtsnxn6yrqP8AYZnUdrLRcuBjmNzuVoY20SakzBOhIgZ4omOyFxA7HROP9bJ8oP6xOp4TH8eZ9P7w1ONn+HHzSw9E5YAAAAAAAAAAAAAAAA4XSCn2oS5q3o/5nJ8Rrq1bNzhp6TDi1lqcfNGrN2vZiaMC5BF69iVlZ2MdqphpVKnd8xEMmtrbsk1ClgbRzae1sVmqyw8ITpUGlVzXc6klZ1Iwt8Ker5nSw8Pg5axlmYtbt6fDfzamTNk3PJHSO/r8newGKhWpwq03eMldfmn3p6eRoZcdsd5pbvDPS8XrFobUTFK7Ki3khVkSh3eia7dR/sr6/wAjr+Dx/EtPpDS46fywk533OAAAAAAAAAAAAAAAAHL2/TvTT5SXo9P0NHj67x7+Etjhp1fSPVuBwc3aJdCjAzWZCJaqJKq0IsmrnzjqVZIGtWENDbWNdGjKcVeo7QpR+KpLSC9dfBM2OGxe0yRE9u8/KO7Hlvy13CK4baDoy+zOVSFFUs2eFJ1atWcajVaonG7ipSzNtrcuFzq3wxkj2sRE23rrOoiNdI699ejTjJyzyTOo1+sz5t/Z1aOExEYRd8JinnoSWsYVJa5V+zLS3iu818tZ4jFNp9+nS3rEef6L0mMN9fy27fNLUcmW8zJF9K7JEaIdjo5ioQnJSds1knwur7/U6XheemO8xadb01OLx2tWJjySpHo3MVAAAAAAAAAAAAAAAAaW2JQVGo5yUYpXbe5O6t87GHiK82OYZcMTOSIrG0VjVUopxd09U0ecyx01Lqams9WKRpyuQJrJKstxNkQ0qyKQyQtnvYgRTbmKzYpR66lQWHgpp1rOMp1Lq6V1fLBP9463DYtYN8s25510+Ef5n7NLNfeTW9ajfX1aEMTWryhONPrJU6jlTq0KTow6u/uZ6lo5ZK9/e3+ZnmmPFExNtRMdYmdzv46jruPLsxc17TvW9T3jp9//AF0q2atOlHESo04QqxcaNFupN1I+6pVNEktdEuD5GtWIxUtOKJmZjraeka9IZbbvMc8xqJ7R8UqSOXpusqLqEyEwpNlVoSLovjpScqUndJXjfhra3zO54VnvaZx2ncRG4c/jMVa6tCRHaaAAAAAAAAAAAAAAABxOmGGjUwlVSmqSVpKT3Jxkmk1xvu8zHlpz102OFzexyxfW3lOxdrVoTahFzjp1lN9l637Sb3PR+hycnDzbpMO7fLw2Wu+bU/H/ACmlJ5oRmk0pK6zK252fzTOblwTXv0adbxPadqxVjBy6XXMShp10UXhZPexHZLgbV7VSahTpyrRglTcqanUTk1aeZ6KCu9/FPXQ6GCNUiZtMVmevXp8vjtrZOtukdWX7BUqtyq6LM3BSeeyarblwt1kF+DwK+3pj9z/fd++p+qeS1u7Zo7Ipq2a87O8c1lltPOrW5SuzFbibz26f819l4xR5unEwMjImXVI0pT92LlbfZN2EYr3nVYmfkjnivfo4+O23Si0oPrHrfI00vFmSnC3nv0bePBaes9Pm1qHSCpGWaDdJripXb7mt1vE3eGxzhtNole3CVmNW6vWtl1pTo05zWWUoRclus2k2d6szNYmXmctYreYr2iW0WUAAAAAAAAAAAAAAQP2nYySVKmt1pTa5u6jH0u/UpeeiaxuUIwMVRj107vNFS0s197Kk+bUloa1onfybFdTD1fo5hnPBYeNZaumm09Gr3aty0aM04q3x8t4YpvNb7q0to7InTvKPbj3b14r8zicVwF8f5q9Y/dvYuIrfpPSXNObLZa1cxrwwzerLQKXJBMK7VuRKzbw2zq0/dhLxayr1Zs4uFzZPdrP2Yr5qV7y7+B6OJa1Xmfwx0Xm97+R1sHhkR1yzv0hpZOLmfcXdKNqRwOGcqcYqTeSlG1lmabzNckk3/wAnRmK4qarDWjd7dXlmydmOrXz1M9VSlN1pyk7Oo4uVt909b6aaeBj9jWY3bu2o8QzU/LS2oj9XonRPYOESlUVKLlGdk5XnlaSema+va+RbHhpHXSmTjc+SNWt0+n2S1GdqgAAAAAAAAAAAAAAHE6T9HoYyCTlknG+SVsy1tdNcVoitq7TE6RjY/s4y1IyxNRVIRd4045nF8dc25c0lrzKRj33W5vg9BSMqioHL2hseE7yj2Jd25+K/M5/E+HY8vWvSWxi4m1Ok9YQvHVoRnKk5wzxdpRU4t35bzz+Th747TFodekTasWiJ1Po0a2NhHWT05kVxWt2X5JtPR1tkbMqYmKqU8vVvdNyVnbforv5G1i8PzZPLUerVzZa4p5bd/g72G6KwWtSbl3RSivXVnQx+E1j37TPy6NO3GT/LDqYbZFCFnGnG/N9t+rN3HweHH7tf7sFs2S3eW8bTEARj2gbKqV6EHSi5yp1FNxW+UbNSsuL1Tt3Mx5I3pas6QDZ1Wvf7PTpuU87cd6abt70e63Hz3BXUvVej+zfs9CFJvNLWU5c5yd5fp5F4gdEkAAAAAAAAAAAAAAAAAAAAsrJuLS0dnZ8nwZEpjv1eEbR2dVw9VxqXhUi73d9dbqaf3k3fXxOPakxutnscWamWm6dY/wB6ejVr1J1Wotuo/uxir690UtWUpWK+7C9a1xxuI16/9esezjZNbD4efWxcHOeaMJaOKypXa4N23HT4alq1nm83nPFM9MuWOXrqNb/VLDZc0AAAAFFFbwKgAAAAAAAAAAAAAAAAAAAAAa+0cUqVKdWW6EW7c7bl5sDxLbVWWJrxqTWepKcfwxUk2lyilfQx633TGSa9pT/olCH2hqyTjTclZJW1Ubv1foyKRCbXtPeU2MqoAAAAAAAAAAAAAAAAAAAAAAAAAAAABy+k2DnWwtalD3nFZVzcZKVvO1vMiR5BSxMqU6kZQbcuzZtwkmm9N114dxXyV83pPQPYtSjTlXrK1Wrl7O7JTiuxG3B/y4lohZKiQAAAAAAAAAAAAAAAAAAAAAAAAAAAAAARHaP/AHKj5fQqhLUWSqAAAAAAAAAAAAAAAAAAP//Z"/>
          <p:cNvSpPr>
            <a:spLocks noChangeAspect="1" noChangeArrowheads="1"/>
          </p:cNvSpPr>
          <p:nvPr/>
        </p:nvSpPr>
        <p:spPr bwMode="auto">
          <a:xfrm>
            <a:off x="0" y="-3841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7174" name="AutoShape 6" descr="data:image/jpeg;base64,/9j/4AAQSkZJRgABAQAAAQABAAD/2wCEAAkGBxQQEBUPEBAUEBUQFBQUEA8QFBUQFBQVFBUWFhQUFRQYHCggGBolHBQUITEhJSkrLi4uFx8zODMtNygtLisBCgoKDg0OGxAQGiwkICQsLCwsLCwsLCwsLCwsLCwsLCwsLCwsLCwsLCwsLCwsLCwsLCwsLCwsLCwsLCwsLCwsLP/AABEIALwBDAMBEQACEQEDEQH/xAAbAAABBQEBAAAAAAAAAAAAAAACAQMEBQYAB//EAEgQAAIBAgMECAMEBwUFCQAAAAECAAMRBBIhBTFBYQYTIjJRcYGRB6HBI0JSsRQzYnKSotFzwsPw8RYkQ7PhFSU0U2NkdIOj/8QAGgEBAAIDAQAAAAAAAAAAAAAAAAECAwQFBv/EADoRAAIBAgQCCAUCBQMFAAAAAAABAgMRBBIhMQVBEyIyUWFxgbGRocHR8BRCIzNS4fEVJJIGNGKy0v/aAAwDAQACEQMRAD8A0aypYMQSGoggMQAhBIYEAMCAHaCBQIAtoAoEAK0EnWgC2gHWgC2gg60AW0AS0A60A60EiQBIAloAhEAEiADaACRABMAEwACIABEAbYQAIBywAxADWCBwQDqlRUGZ2Cgb2YhQPMmQ2lqy0YuTtFXY4hBAINwdQRqCPEQQ1bRjokkBQBRACgkWALAFgHQBbQBYIOgFH0yo1mwpOHYgoc1Smu+ogBzKCNb8bDfa0x1U3HQ28FUhCqnNXXt4jPQ3bgxNIU2a7oLgne6bg3MjQH0PGUo1Mys9zPxDCdFLPDsv5Pu+39jRTOc0SCRIAkAS0A6ACRAAIgAmAAYBFxuNp0Req4QHdfj6b+IkSko6tmWlRqVXaCuO3kmIFoA2YAFoAggBiAGIIHBAK3pHss4mgURsroc9I3sCwBFm5EE68NDKThmVjZwtd0amZFJ0L22Qf0StdSCQgbQo4Papn1vbnceEw0pWeVm/jqCqR6aHr9/ubYTZOOEIAQgCwSEIAtoAsA6ALBB0AWAdAPPOkuCOzcQMZROSi7Zifu0qh3qf2Gufcj8M1qkGpZonawuJhVoujWfLf85o2+ydoJiqCYimbrUF/Gx3Mp5ggg+U2DjPfQlSSDoJEtAEgCGAIYAJEAEiAAwgGa6bbN6yiK6jtYe5IHGmbZx6WDeh8ZhrQzROjw3EdFVs9mL0R2h1tHqibtSsBzQ9323e3jK4ed45XyMnFcP0dXpI7S9+f3LxpsHKGzAAgCCAEIAYggMQBwQSZHppsFif0zDqS6j7dF3uqjR1A3uLcNSLcRrhqU82qOhg8X0fVnsWnQvpCuOoXDXqU7LUB0JBvke3gwB9Qw4TKk7amlVcHNuG3I0QkmMIQBYJCEAKAdAFgCwQdAOgCwBnF4ZKtNqVRQ6VFKuh3EEWIgGE6AqcFjcVsouXWmyvSLb7MgZPUpof7MeMA39oB0EiQBIAhgCGAJABMAEiANsP9IB5vi8QuycYA5K02b7I2JBpMQHBNvuX/lXxmqqUo1Lx2O3PGUquEy1X1uXmuf53s9C+fgZtHEG2EAbIgAiAGIAYgBiCAxBIYgHnRUbP28q0+xSxqglPu3qkqQvD9YqHlc+MEHpQgBCCQoAQgCwBYAsAWCDoAsA6AdAPPtonqukdI7hWoISeBP2lED+YfKOQPQTAEgCQSJAEMAQwATAEvABMAbaAZX4kbKGIwFRvv4YGtTbwyDtj1W/rbwkohj/QrE9ZgqWubqwEBO/LlV6YPMI6D0kEouWgAGANCAGDADWAGIAYMAMQDAfFmiU/RcYmjUqrJfm4DIT5FD7wiGegYWuKiLUXdUVXXyYXH5wSPiALACgCiAFAOgCwBYIOEAWAdAPPPiG3VbS2dX4EurHlTenU+pgHoRgCQSdAEgCGAIYAJgAmACYABgFP0s/8Biv/AI1b/ltJBQfC9r4E/wBoB7UKMBGsJkACANrACEANYAYkANZIHBIBnfiHguu2bXA301FVT4dUwY/yhveSiGOfDzG9ds6ieKA0z5ISF/lywSaYQBYAUAWAKIAsAoOkm3Hw7FKYBPVZ8x1sc9t3G4BmvVquOiOvw3h8MRaU9s1vlcqx0gxP46Xso+s1/wBRUO1/o2D7pfFgnpFifx0/ZY/UVCf9Gwnc/ixP9o8T/wCZT9kkfqKneP8AR8H/AEv4sYbpbiEfVkcWPZAX3uBwvf0llXnzMNThOFatFNbc33g/F9b4XDVl4YgLccBVpvr8hN5O6PKSjaTXcbyhVzor/jVW/iF/rJIDgHQBIBxgDbuBvNuHqd0w1sRSopOpJK/f+f4Lwpyn2VcUjlMcMdhp9moviS6U1ugTNlNPVFGrAGSQAYBVdJxfBYkf+3rf8toBm/hUb4Fv7X/BowEa8iAAYJGlkEBiSArgC5IAG8nQQCNV2vRUXNUH9y7/ADW4Eyxw9WWy+hR1IrmVWL6aUKfdGc+GYf3M3zm1Dh9SW+n56GGWKgimxfTqs36qmqDxYa+7G3ym1DhsF2ncwSxj5IqH6YYpS3WVUrI6lWpOq5SraEAqAQ1m36iWqYKlslYiGInz1Lf4RY1aaVcI9QZi61KQJsWuuVgo42CLu8Zza+FnS13XebdKtGenM9JE1jMFACEAWAKIAQgGF6Y1h+lMCQLUkAv45w1ppV+2/I9TwpWw8H3zf/q0ZMYi1x7e81rHdU7DrYkakfh+gixDnoQ6mIuQP87zLJGGU2xdmOA12IHZexJtclGCjzJIHrJRjmrJecfdGn+I+PU7Lw1AdqvXOHNGkNWJUC7W8LnL5tOhTfUXkeMxkcuIqL/yfub7AUOro06RNzTpohPNVA+ksa49JB0ASADOXxPicMHG283svq/D3NihQdR+Ai2zgkXygny3D+s8TLESrzc6zvf8+B1VDLC0Ry45jyMtGK5aeosxL8/cAzJCc4u8ZNfD6BxvugGA/Z+azZhxHFQ2n8W/qY3Qpv8AaMEgmwB973m0uOYqK1s/P+1irwVNlV0jN8HieP2FYXH9m1/nPT4XEOvRVVxtfby5P1ObUgoSy3uZn4Tn/cnHhXI//GjNpGI2DGAATBIypkEDimAeSbf2jV/SmRq7P+jVKi03NgbZu0DbyIB4fKdnD2jFNK1zQqtuVmPYaga9mJU3Ns1RmqEHmOE3ekUTXUHIljZIGa7ElbaKAoN9P6yOmfIt0K5jj4Skh0UEFbgnU+5lOkk+ZdU4rkZXbVbPUIH3bqD42JF5S9yeZApVytiDu1HCx8QeBkqYcT1DoP03ZyuHxRLZiFpYi2tzoFqeP73v4zTxGDTTqU/VGaliLPJM9FE5htiyCRYAQMkgYx+fqn6r9Zkbq9w7Vjl1Om+VlezsZaDgqkXUXVur+XM816S4ZqDUndS710aoUqAFkdLBgCN9800Z03FJt6s9dhMdGtOVOMVlj2WvzQpkx1yQcKBpfdvtw7sx5fE3VUk3ZxFpY+5IOFAsCRcb7cO7Iy+IU23ZxsLSx1yQcKFsCQbX1HDuw1puIyblZxsFQxJZrHDqo3g24jdIasty0ZNys46G+2D0HoYat+lOzYmvvFSpYKnD7NBu00FybcJ1IqyseBq1HUm5y3buai8sYzrwBLwAGb18pycZja8Jyp4enmaSbfJXvy57G1RowaUpysmIKgPdIPkZ4evOpVm6lTVvc6sYKCsMVA1ybbwALa+N/wA5VJaIypxsgxU01089JlzWVhl10ANWSpE5QVud3Ey8ezcPQkqmUfmZryld6GJu5mNo1P8Au+uTxpYg++e35z33DX/tIruujjV/5jKP4VqRgWJ+/XcjyCU1/NTOgjAa8tJJAzQBoGQQOKYB4ttbXEVj41qp/nadqn2F5I5tTtMHB4tqTBlO4jyPmJlTKljX2rUN2VSQ43jXd4/P3kuEuSuT0q5kVqlapbhYW8dN3CXVGb30KOtHlqRamFVDmq1LX0te1/QXMlxp09ZyGapLsxBarTpsFRM5PEWIHrqYdWEGoxjcdFOSblIuehtVqm08OuUFcxYo1geyrHNx3Wv5ia2LrzcWr2VvXcz4ejBNO12e3AziG+FeCTrwBbwDmcAXJAA3k6AesBJvRHnvxGxdKsaHVVErZBWDik6uRcIRe17d0+01q8k7WZ6Dg9KcHLPFq9t9O8xFJQGPZcdk77fLTfNdvQ7MElLZ7HULZjpU7p71vlzh7Cmlmej2Cw4Gc9l+6e9u9Och7E00s+zJGz0ArA5GXTVidN45SHsSlaTduTPY8HtnD1my0cRSqn8KVFZvYG86d0eGdOcVdpk28koJeAJmgCXlVGN3JLV8+ZN3axRkgMTlYa6P4+k8BWSztJt6vfffn4np4NuKHKWJIY2qnRu619OQ3zG46J2JcU90PpjHub5GF9LakDmAd8rKEd7FejiGcT2rNStrYHx57pRwW9yFB8mWNOmBewlFtYwSk2Q9s1np0Kr0lzuqMaafia3ZHvaZMLh3Vrwp97/yVnPLBs82eltLGU1wr0lwtKwFSoeyWA8RmLHxsAPOe/w9DooZFtr8zjznmdzY7MwSYailCn3aYsPEneWPMkkzaMZILQQDngDYMgkcUwDz7p90eWmy4yl2Q7ZatMX1dszZweF9xHlzm5hZtz1fI160Uo6GStOkaY9UrkU7DQr3GBI1NtD7cpkzvLZblVFX1Im0qpKgVHNr91dT63Mw4h6dZ/AzUV3IGuL2IUvY6tUJCr+7qBFRXasr68xDs6nVms6gtk/YQHXm24fnEn/ESbt5Bdlmi+HdPNtSkcrMAtQh72OiG193Z1+Ymviuy34b+uxlo7ntd5yzaFvBIt4B14B5109xZq1nw7VCqKAAoPHKrFrcdTbWalWTzeCPR8OoQ6BP90r687J2MJs1rk6XsN437jKTN3CyzMkU3GbfU3HQ+W8drfKPY2I9rmdRqdo9qruOjeW8dqHsKbWf93qFQcZzrUOh0bd5jtSHsWp2z8/UcoEZybP3T3rWkPYlaSe+zKvY6XJe9jTAK+fj8pszdtDh0YZouT2R7b0TxbVMHTaoxZhmUs2pOVyBc8TYDWZ6bvE5OMpqFZpeHsW2eXNUQtJJG6+IVFLuwVRvZjYCQ2krstCEpyyxV2U5qDOxDEZtcw7pB3ETwmIeapJp31fg9z0lKLUEmuQue7HVW13aBh57rzBbqlwytmJNMi7d4HRue6R+30JHFYBzYsvaNwd3prulX2RbwL4Hf5/QTFHY0iHtB7J5kTscEp3xSfcm/p9TXxbtSKsvPZnKBLQAC8AEtACEqA1kgpum1HNganipRh6OL29CZloSUZpspODmrRV2eVdaPGdaMrmlKDR1RrjgdRvl0UtYaxT2FwRTue8NWb+Eae8rXdudtS9Neo3iLErvqEfhsAnnYG8irrJaX1+BMNIvkc5s4tlTkbFjzvw9xDdqi1t4D9r5lj0e2scJi1xANrdl6hF1KtvGXj7zUxqeWTS101NzAKm6qjU7Ov8Ak9c2b00wtWmWeoKJU5Sr/evuanbvKfccQJoU4yqdkz16fRSd9lz71yZoKVUMoZWDKwuGU3BHiDIaadmYk09UFeCQK9UqjMFLFVJCjQtYXsOZgHmPSqqDiOvKWzHtFXzCxpjLYm176HUCaVR3lJHq8DSy4elUSb3vr3372lvYy+Hw4Q3BZ+FgApHMWY3kSafMyUoSpPst/wDH/wCh5bg3zVTyIPhvHalbeRmVSzu1P4X9mcpYG96x36Ect/ei3kI1LO9p/wDFiqWBv9sRqLEfPvQ15Exm1K9pv0FUNmPZqEEEEuVAHOxeLLvQcp3doS9WvrIYwOEC9i985XRsqiwvcaMSd8vKfM06WGaWR82u7ZeTZ6x0WqkUlpZQFyl1cNmJu5BDLlGXUG2pvbhNig7wRxeKRy4qa8vZF3mmU541VxSqbMcvYZySDlCpbMS1rDvDS9z6Ga2KxSw8MzTd3ZJc2ZaNJ1ZWR5z0r6QHEi9MN1RHYB011u7W8QRYHdbhczDOpKbs1bwO/gcG6EHUvfN3ckXewcSOopC7L9knZfUbt/r5TzOKg+ll5szFmtS5Oitu1U2bdxAP0mtl0AYYBjoyEnzB8t0rbqoEjre0RnvY91gdOW6Ua6osXNSrYb/86TVv3GvGJhOm3SRqVRaNF7Mur2s2p7qkG+trn1E9DwalOCdXa+i8uZtKhSlD+Ir9wfRralWvdaqgEC4YDLfxuJ3VjYxko1ObsvM5mN4Z0dPpIX8n9C5JnQOMATABvAJIEqCv6R458PhXq0wMwygE6gZmAvbjvmbD01UqKLMdWbjBtHlW0qlXEVTVasahP3KhIK8l4W9pgq0p09KkX58ju0FGq74eaa/p2a+/mV+KwboM5U5TvYageZG6bmExKksjeqOfxHh9Wk+ly6P1sxunUJ0tedKLOO0HXOgICj9qp/dDH6SKr7rb8yYCYltVDMeSpu5Zrn6StR9ZXvvy+oitGDVezg2FvF+8fTw9JEpqM03b6kpXQowj1TcKQDbtP2VFvC+s5+JxUJbHUwnDq89VGy73p+eiJuMrLRpikFvmNwAToQRY3Ot926006Ccp5ludPHONCiqNrp308vF3fwsbPor086q1HEIChJIdAAyliSbjc2p8+Znbr4SNV5ouz+TPLwrShpLVHpWFxC1UFSmwdW1Vh/nQ8pyZwlB5ZKzN2MlJXQ7KknmXSbCZaj0h3QWUcgQCo9tPSc+rpUZ7jhzVTBxS7rGbD9kE8jIsZc3VTDW0gnQMAQDi4EWGZIYrYrgPWSomGpW5I7Z6FqnPS31ky0RWis07nq/R3ClaYdrdpVCgfhDO1zzJqH0Am3QVoI8zxWSli5teHySRbqtzaRiMRChTdSey/LGlTg5yyoXFIOrZd9wQfWeGxXEauKqqUnZLZLl934nbw1CNPY8q2jgwtRly2txHZNjzGs71CtJwTudinTjNXa179n8VqJhMRVoWWnWJQf8ACqAOvkCRcS04Uqus46960McsI12ZfHX7fUsaO3T9+ipPFqblTYbrgggzC8BFrqz+KMUqdVcr+T+9iZT6Q0he71Kd/uuCUHkVP0mCWArcrPyZjbtumvR/4LOntam5utek4J0BKq3rexvNSWFqRVnBoRnF7MTpR0i6sClQIeo4BLL3UW3Ft1/yEYPAObzVFZL5lo02uRR9H9k1qzL2GCFi1Ss6lesJuSUBNze/eNhadLF4qlSjZPrbJLl58vQz/qejilFebf23+NjejBU8NTIAAZgQLcxNLh9GtisRGctVFps5ONxjlF5nuVpWe0OGCVgCZYBNCSoG8dgFr0mo1L5XFjbQjiCOYIBloTcJKSIlFSVmeT9INk/o1dqJObLYq1rXVgCDb5ek7dGsqkNUc6cHTn1WQ8MXCPhrhkrsnZe+pBNgDcW1PuBNSpw+EpqUJZTqUeL1Y0nSqxzrx+99PmRf+xCtQoWsFJBVwcwINtCBlYc7j0mqsTKjJwmr28fz2NpcOjWSnSk1F96d/l1fW68hGwQZsudSF4sfLUKP6yZ8QUv2kQ4NNt2kkvn8Ff3JdLBUVHad6n7KjIPcWv6zWnjasvA3afB6Me1Jv5fcfDIulOkqc7An/Wa0pSluzpUcPRpdiK8938RrEV7C5MhIzVKuVXZRYqtnqDlOhhYdY8xxGs5u4+DO4cQ3fwv20y1zhmN0q3sPBgpIb2Uj28Jq4yCnSzc4+xkoyyzy8n7nqJM45vGQ6dYcIFxI3swp1F4MLEq3Ii1vbwmvXgnqd3g2KlCTp8tzCvhLj7M5h+E2DD6H0mt5nfaVuqQSWpmzKV8MwI/OWtc1lNx0YXXgxlLOqhtql9BFjG5N7EvCbHrPrkKA/eqdgel9T6RKSRanRlJmk2BslFqpTJuXPabkATYDhumKL6SajyM+IawtCVSOrt/Y9GRQAANANAOU6i00PDSk5Nt7sdo7z5aTz3/UTfRQXK79jewK1b8gag0nkludaO55x0m7OJbmq/WekwWtFHSoPQribibXM2txlhLorYS0m4sC6DiAfMAyVJorOMWtUW3RrYTYypkseqX9abnLyW24k+Hr4TWxmO6CF95Pb7mlXVOlHb01t6paHpmMoVVYPRqdxQOoYLkex17WXMrEaA3sLC4M4dJ01pUjvz5r6Nel/E5MrvVfAhV8SKxzre1rEEWZSO8rDgQbgiev4VRdLDpPm2/t8jmYmWaY0UnTMAJSABlgE9UlQOBIB5x8TKajEU2UgsaeV1GpBBJF/C4b5Tfwc3ZxRq14q92ZKnTuQTe4Nwb7jwm6oqLvzMF21YeqoSxdiWJ3sbknz8YxGHp4mNnpJbP7mxgsdUwc7rrRe6+xFqizZraHQ/ScStgq1HtLTvWq/PM9NQ4jh68k4S1fJ6P88gg4mmdG6AqV7SyRSVVRK3F4m+kzxjY5OJxLloiGvem5hl1jkYhkwG+g1J4CdW90aFjd/DbY7HECqSB1Nncce0GVFH8xJ5WmDFzVOlk5y+hkoRzTzckeoM04xvGZ6fn/AHMn8NSmfc2+spUWhvcOnlrr1MEDrb1E1j0qZLw9Q7r6eHCUZkuSloId9NDzKKfpKsuoruXwJNJQvdAX90BfylWzNGNgatW2sxMy3SQ50bq5sbS5Zyf4GmxRjapE4fE6uahL090egh50TyxzvbUbxunJ41TjLCtvk018bG5gX/Ft3ndfnGmh8P6GeKyWZ2Y6PU8+6YUmWvmZSoKjtEEDeeM9FgP5VvE3aEk72KanV5zccTajI7ODFi9yfg9i4isbU6FRueUqv8TWEwyxFKO8l7/JGGdenDtSRptk9AWLZsU4VR/w6Zux82tp6e80avEHa1Ja97+33saNXHr9i+JsSKWEpWVRTRdAFGpJ4AcSZqUqE6s7vVv89DRWetLXUHDsXQVAMucXsddOEpWgozce4tJZXYpkwz9e9Vsqh7hlQk5yCMjtcCzAC2m/TwE9xhKfR0YQ7kjh1ZZpt+JJKzZMYBWADaATlEqA1EAxnT/YqrheuTN2auZgWLKOtvmIB4lsus28JLr27zBXXVuYvYVVUrA1FDqbghgGGvGzaeHEeYmxjqU50Wqcmpcmr/T+/kYsPOKmsyui+2nsmmENegeyO/T1YAcbE6qf2W9JysBxKt0ioYha8novjbR+cfVG3iMNDL0lPbmvz2ZQVMML9nT5j2noo1GjmSppkFgCbFAeeqn5f0lZ0KM+1Be3sZqeMxNPszfrr73G6mCU7w6+TA/mJh/QYd7XXr90ZnxPEta2YA2NTP3n91/pJ/QUu9/IxPGVHyQ9Q2LSBuczci2nyAMyU8LThqr/AJ6FJ4ic97E16S0xamipfTQanzY3PzmyklsY73epr/hqe1iPKj/iTmcRVlD1+ht4Z3bNm5nLNozvTpb4Cry6s+1RZWWxs4R2qo86qPYKf87pr2PRQlYmYV5Ro2kWSNMbM8UP30lGZUQMS+tpWO5hrS0JnRk5cUp8Ef8Ap9ZtU/5hxuI6UH5o26Ymbh56w8Kt5zeL/wDaT9PdG1gv5y9fYQGzees8ZujtPYlLUI4y60MLFSkt75Ev45FJ/KHOT5v4k3JdFLbgo8lA/KY3d7shkh6lhv8AKS+qiiimxymdJmo7FJLUqdr4bO6lrsFFggG9idd+lt3tr4Ho4erli7fE2KM8sdCeDZfIefCadOHSVox72l8zBUdk2V5E94cQAyQARAEywCWolQOrAK/pNhutwdenvPVlgOadsfNZloyyzTKVFeLR43hnysCOHjqPWdicc0WmaEXZ3LRsYCtlUqSCrKCctj+HiNfu7uU0oYZqd5O/NO2vr3+D38TYdVONkre354bDFI62m4zCiFl7VptQ1Rry0YUxtWZa4oMuirHqbS1hcaxbQ9i8TYfDffiPKj/iTmcT/b6/Q28JzNjUaco3Ci6VHNg64/8ATJ9tfpIlsZqH8yPmecVh2AfKa56Ik4Iykjag9C0pzEzZiOsdJVlyBU3yIrUw1NhExnU1Fb8XZ8r8flNil2zkcT0pLzNDh8eZs3ODYt8BiszATn8Vf+0n6e6NjCL+KvX2LN+96Txy2OxyHgYuYyVQEo5CxMQSUVbGa79sL4Ss2WitCau4Tap9kwPcj16wDKPxXtysLzLFXi2W20BxLWWbXCYZ8XHwuzDinamyHmnsTkiEyQCWgCXgEkSAFeALcHQ7jofWCDw7FUeqqvTO+m7L/CSJ24yzRTOc1Z2J9Sj9krC11tmtv7Wov6FfnNaFX+M4vnt6ae9/kZ5Q6ia/LkbB1LgE77a+YNj9Zs8jEhmsLP6zYpPQ16i1BrHtS0twgRJRVj1KWJQOK4SHsXTNj8PDY4j/AOr/ABJyuJ7x9fobmE2Zq6rTlm4VG2kzUKq+NNx/KYexkpu00/E88OtMeQmqel5DuDEozPTLSnMbNuI626VLkFt8mK1MNQiY6mGZATYBgTbjodPnM1N2bOPxTWEUu/6F1hZmucaxebK/WL5/SaPE9cLP090ZsMrVV+ci+fvCePWx1R8SCpLoTGwTElkY2Qyb1PWQ9zItiwZrDyF5tR0iYUrsq3pF6ytuFMWub9omx0H15keMzqajRtzZDV53D2hVAst+ZH5Tp8Ap3nOp4JfnwNXGy0USJ1k9Mc8XPAOzQBQZJBIzSCBC8AaetBJ5R02K08bUuwHWBagvp3hY/wAytOlh60cii2adWm8zaGMNjiFyntqQbAndcb1PDf5S06EZSzrR9/f5kKo0sr2I+EaxYfhdv5rN/embvKdwuI715sUmYKoFbhLyIQIMIhj1IyxCFxA/IyGXNV0FqW67n1f9+criW8fU3sHszTPWnMNwh4k5gV8QR7yCyPL8HjgzjD5bHtLmJ07IJv8AKUdHxOlDiadk4/MtMKJryVnY7NGSlFSRYU5iZuRHTukFym2hjhSu1s2W1wNN5AmWnDMzmY3Gxou1r2I+BxvXknLly243+kyShkORUxf6jlaxocGIuYWi8wDhWDMQADqToB6zUxycsPNJci1Kymmy/JuRPIWsjpJ6EkSrIJVCYmCWhl0UZCo6vKmR7E7EHQ8wB76TbfYMUNzOdMsf1dBlWqaLOCesQjOiKCzuL8hb1nU4ZhVWq9ZXivh+czWxNTJDTcz3QCgwwnWuSzV6jOWclmNgE7ROp1Uz1aioqy2OXe+rNKBACEkBJAHwsEBMYIGajSQRKrwDz34k0QGo4krmAOSoLaEA5lueG9x6yUVZSMAjFRuHd8uE3qFZJZWYKlN3ugaFX7VxyQ+trH6TZv1mYeRIrndM9IxVAa3CZZbFEhsGQgx6mZcqhNo1CtIsu8ajjzPpMNeeSDkZoRu0iX0Dx9VqjA1BlNuspFbncQHB4a/6Th1JyqO8nc6NNKOiN7VBEw2MxGerpp6SC1zJ46iy4VboqulQZgNdDmBseOhEu9ilO+cq9nlg1gpN/DSa845jsYbEdFfTcvUpNa9jMLpSOlHiNLnf89SJjsaUFsjeZ0EjonzE+JR/aviVA7VgAD20J8gwJ/KZYLranEraxdi7xGHtWJAAUom78QZ7/IiWrbowUHoy1wFAsbATCZrj/STZ+egKRqGmGJNTKLllUbjyuQfSZqatqYKrurFb8Ls32zZyaS5FRSTa5zEkA93TL7zlcZw+ennS1W/kZsDOza5Ho08ozpkmiZiZJILWEm5WxFwZu0m2xLehI2gTlstr3BAO7TXW3MCdfC4N4jTZd/0NeVXozC7Q6OV671DWqKeuVlZwTdQQQAq23C+6eowtJUVlWxzazc9TQ4DBLRprSQWWmoVRyA485suSMNmSOrkXJsKKUXA/ToSUQPijLEDLJJKjFSnAIVZIBT7XwS1qZpVFzK28HlqJNiDPN0cS5ZmZuWijy0EsQDitmIRZUFNtLMBrpuB8RM1Oq4spOCkikxlFqY+0AXUgG4IPMf8AWb1PEU77mrOlK2xCrYxe6Dc6bpeWLp7LUqqExUeZYTUldGOUWtx+k0y3KWLJMJVyOOrJWrTamy7iA1u0OegnNxlZS6sTew9Nx1ZA6IbJrpiwxQqoBVmIKggjnvnP2NhHsNHDXAFrypkHf+xEbetvLSLC5G/2SpZr3JB1yk3hiOjuS12BSAsqAc7aytjKpsbbYQG6QWU2MVOj6nvAH0EixbOyK3ROlwTL+7pBVybFpdFUG+7eZlZK5WLsS6exsndFpGUtmKfpXst2pdlSTZlsoue0N/ylloikusUHRXo7iKFIKQafazknidLaeQE0MTGVW6exs0WoKxs6GMt2XGvIXH/SeerYCcX1HddzN+M0ybSrjxHzmi8LV/oL5l3i1A7HhlHhxnSwnD0kpTWvc+RjnUR5diukm0adU1A3UrXuaNMLTfKNAFW4JzDMt78TO8+FYWSTlDbzXsct4mrfRnrRXx18TJpxUFaKsjNJ3BNOZbmJnClLplWGKMsio4lCXRVj60pYgLq5YgjmnJKANQgEethZIK7EYKSCurYW3CSQRKmDBkgzfTLZZGGNW9xTZSfJjl/NhD2II3RzZlCph1rhbMAVqXNyWvY6eY084iCUNlU2a5XlxEzRqygrRZVwjJ3aLnD7Gyi9Omo5gAH3lZVZS3ZMYRWyLPB7Jb71h85iMli5wmzwvOQSXFCnbhIBJVZACywSEKcgkU05BNweqgm4ooyBcIUh4QRcIURAuKaA8JBNxtsGp4SjiiVKxCxGxUbUaGYJ4eMjNGu0VGO2bUTVBeadTCyWxswrp7lbiMZVFN0K95GXiDqCNJFHPGaT2uRUacXYyuEwFSvtLDEqTSoUxUZiOyGDk2v+IlaYt4Tsz7JzYdo9MBLbhNXKbOYdWl4yVEq2OBJZIrcNUlkio6qS6KhWliDrSQRxLFBYALCANNTB4SQR6mFB4QCFX2WDygFZjtgGojU96uCCpNgQYuCm2N0NqYZOqzBgSTcnXXx0hMWL7CbAVNW1PgN0m4LNMKBwgEmnh5BJJp0rSAPqsAcAkEhiAEJBIsA68gkIGALIAsA68A4SCRbSBcBlkWJuMVcMp3qD5gGMqGZkVNmovdRV42UAS99Cg8KMq0WuF1ciwucEiwuGFlrEXCtLEHWgg60kEISxUK8A6AdaACRAAIgCZYB2WSBcogBKsAcAkEhAQAxIAUEhCALeAdIB0EhQBZAFvAOvIAogkKQBDABgCWgCWggSAJJJFgg6SQcZIBgH/9k="/>
          <p:cNvSpPr>
            <a:spLocks noChangeAspect="1" noChangeArrowheads="1"/>
          </p:cNvSpPr>
          <p:nvPr/>
        </p:nvSpPr>
        <p:spPr bwMode="auto">
          <a:xfrm>
            <a:off x="0" y="-3841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Tree>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8E6DC"/>
        </a:solidFill>
        <a:effectLst/>
      </p:bgPr>
    </p:bg>
    <p:spTree>
      <p:nvGrpSpPr>
        <p:cNvPr id="1" name=""/>
        <p:cNvGrpSpPr/>
        <p:nvPr/>
      </p:nvGrpSpPr>
      <p:grpSpPr>
        <a:xfrm>
          <a:off x="0" y="0"/>
          <a:ext cx="0" cy="0"/>
          <a:chOff x="0" y="0"/>
          <a:chExt cx="0" cy="0"/>
        </a:xfrm>
      </p:grpSpPr>
      <p:sp>
        <p:nvSpPr>
          <p:cNvPr id="14" name="Footer Placeholder 3"/>
          <p:cNvSpPr txBox="1">
            <a:spLocks noGrp="1"/>
          </p:cNvSpPr>
          <p:nvPr/>
        </p:nvSpPr>
        <p:spPr bwMode="auto">
          <a:xfrm>
            <a:off x="184618" y="6621865"/>
            <a:ext cx="6096453" cy="138225"/>
          </a:xfrm>
          <a:prstGeom prst="rect">
            <a:avLst/>
          </a:prstGeom>
          <a:noFill/>
          <a:ln>
            <a:miter lim="800000"/>
            <a:headEnd/>
            <a:tailEnd/>
          </a:ln>
        </p:spPr>
        <p:txBody>
          <a:bodyPr lIns="0" tIns="0" rIns="0" bIns="0"/>
          <a:lstStyle/>
          <a:p>
            <a:pPr algn="l" eaLnBrk="1" hangingPunct="1">
              <a:defRPr/>
            </a:pPr>
            <a:fld id="{A3DF1846-F801-4E9A-8549-F0BFD929E98B}" type="slidenum">
              <a:rPr lang="en-US" sz="800" b="1">
                <a:solidFill>
                  <a:srgbClr val="FFFFFF"/>
                </a:solidFill>
                <a:latin typeface="Times New Roman" pitchFamily="18" charset="0"/>
                <a:ea typeface="+mn-ea"/>
                <a:cs typeface="Arial" charset="0"/>
              </a:rPr>
              <a:pPr algn="l" eaLnBrk="1" hangingPunct="1">
                <a:defRPr/>
              </a:pPr>
              <a:t>19</a:t>
            </a:fld>
            <a:r>
              <a:rPr lang="en-US" sz="800" b="1" dirty="0">
                <a:solidFill>
                  <a:srgbClr val="FFFFFF"/>
                </a:solidFill>
                <a:latin typeface="Times New Roman" pitchFamily="18" charset="0"/>
                <a:ea typeface="+mn-ea"/>
                <a:cs typeface="Arial" charset="0"/>
              </a:rPr>
              <a:t> </a:t>
            </a:r>
          </a:p>
        </p:txBody>
      </p:sp>
      <p:sp>
        <p:nvSpPr>
          <p:cNvPr id="17" name="Rectangle 16"/>
          <p:cNvSpPr/>
          <p:nvPr/>
        </p:nvSpPr>
        <p:spPr>
          <a:xfrm>
            <a:off x="184618" y="901521"/>
            <a:ext cx="9229838" cy="5478423"/>
          </a:xfrm>
          <a:prstGeom prst="rect">
            <a:avLst/>
          </a:prstGeom>
        </p:spPr>
        <p:txBody>
          <a:bodyPr wrap="square">
            <a:spAutoFit/>
          </a:bodyPr>
          <a:lstStyle/>
          <a:p>
            <a:r>
              <a:rPr lang="en-GB" sz="2400" dirty="0" smtClean="0">
                <a:solidFill>
                  <a:srgbClr val="0070C0"/>
                </a:solidFill>
              </a:rPr>
              <a:t>PART 10 – SI 445 of 2012</a:t>
            </a:r>
          </a:p>
          <a:p>
            <a:r>
              <a:rPr lang="en-GB" sz="2000" dirty="0" smtClean="0">
                <a:solidFill>
                  <a:srgbClr val="FF0000"/>
                </a:solidFill>
              </a:rPr>
              <a:t>ADDITIONAL REQUIREMENTS FOR PRESSURE EQUIPMENT</a:t>
            </a:r>
          </a:p>
          <a:p>
            <a:endParaRPr lang="en-GB" dirty="0" smtClean="0">
              <a:solidFill>
                <a:srgbClr val="00589A"/>
              </a:solidFill>
            </a:endParaRPr>
          </a:p>
          <a:p>
            <a:pPr lvl="1">
              <a:buFont typeface="Wingdings" pitchFamily="2" charset="2"/>
              <a:buChar char="Ø"/>
            </a:pPr>
            <a:r>
              <a:rPr lang="en-GB" dirty="0" smtClean="0">
                <a:solidFill>
                  <a:srgbClr val="00589A"/>
                </a:solidFill>
              </a:rPr>
              <a:t>  SELECTION, INSTALLATION, OPERATION &amp; MAINTENANCE</a:t>
            </a:r>
          </a:p>
          <a:p>
            <a:pPr lvl="1">
              <a:buFont typeface="Wingdings" pitchFamily="2" charset="2"/>
              <a:buChar char="Ø"/>
            </a:pPr>
            <a:endParaRPr lang="en-GB" dirty="0" smtClean="0">
              <a:solidFill>
                <a:srgbClr val="00589A"/>
              </a:solidFill>
            </a:endParaRPr>
          </a:p>
          <a:p>
            <a:pPr lvl="1">
              <a:buFont typeface="Wingdings" pitchFamily="2" charset="2"/>
              <a:buChar char="Ø"/>
            </a:pPr>
            <a:r>
              <a:rPr lang="en-GB" dirty="0" smtClean="0">
                <a:solidFill>
                  <a:srgbClr val="00589A"/>
                </a:solidFill>
              </a:rPr>
              <a:t>  INSPECTION AFTER INSTALLATION/COMMISSIONING</a:t>
            </a:r>
          </a:p>
          <a:p>
            <a:pPr lvl="1">
              <a:buFont typeface="Wingdings" pitchFamily="2" charset="2"/>
              <a:buChar char="Ø"/>
            </a:pPr>
            <a:endParaRPr lang="en-GB" dirty="0" smtClean="0">
              <a:solidFill>
                <a:srgbClr val="00589A"/>
              </a:solidFill>
            </a:endParaRPr>
          </a:p>
          <a:p>
            <a:pPr lvl="1">
              <a:buFont typeface="Wingdings" pitchFamily="2" charset="2"/>
              <a:buChar char="Ø"/>
            </a:pPr>
            <a:r>
              <a:rPr lang="en-GB" dirty="0" smtClean="0">
                <a:solidFill>
                  <a:srgbClr val="00589A"/>
                </a:solidFill>
              </a:rPr>
              <a:t>  PERIODIC THOROUGH EXAMINATION BY COMPETENT PERSON</a:t>
            </a:r>
          </a:p>
          <a:p>
            <a:pPr lvl="1">
              <a:buFont typeface="Wingdings" pitchFamily="2" charset="2"/>
              <a:buChar char="Ø"/>
            </a:pPr>
            <a:endParaRPr lang="en-GB" dirty="0" smtClean="0">
              <a:solidFill>
                <a:srgbClr val="00589A"/>
              </a:solidFill>
            </a:endParaRPr>
          </a:p>
          <a:p>
            <a:pPr lvl="1">
              <a:buFont typeface="Wingdings" pitchFamily="2" charset="2"/>
              <a:buChar char="Ø"/>
            </a:pPr>
            <a:r>
              <a:rPr lang="en-GB" dirty="0" smtClean="0">
                <a:solidFill>
                  <a:srgbClr val="00589A"/>
                </a:solidFill>
              </a:rPr>
              <a:t>  TYPICALLY.........</a:t>
            </a:r>
          </a:p>
          <a:p>
            <a:pPr lvl="1">
              <a:buFont typeface="Wingdings" pitchFamily="2" charset="2"/>
              <a:buChar char="Ø"/>
            </a:pPr>
            <a:endParaRPr lang="en-GB" dirty="0" smtClean="0">
              <a:solidFill>
                <a:srgbClr val="00589A"/>
              </a:solidFill>
            </a:endParaRPr>
          </a:p>
          <a:p>
            <a:pPr lvl="2">
              <a:buFont typeface="Wingdings" pitchFamily="2" charset="2"/>
              <a:buChar char="Ø"/>
            </a:pPr>
            <a:r>
              <a:rPr lang="en-GB" dirty="0" smtClean="0">
                <a:solidFill>
                  <a:srgbClr val="00589A"/>
                </a:solidFill>
              </a:rPr>
              <a:t>  STEAM &amp; BOILER PLANT 14 MTHS</a:t>
            </a:r>
          </a:p>
          <a:p>
            <a:pPr lvl="2">
              <a:buFont typeface="Wingdings" pitchFamily="2" charset="2"/>
              <a:buChar char="Ø"/>
            </a:pPr>
            <a:r>
              <a:rPr lang="en-GB" dirty="0" smtClean="0">
                <a:solidFill>
                  <a:srgbClr val="00589A"/>
                </a:solidFill>
              </a:rPr>
              <a:t>  OTHER VESSELS 26 MTHS      </a:t>
            </a:r>
          </a:p>
          <a:p>
            <a:pPr lvl="1">
              <a:buFont typeface="Wingdings" pitchFamily="2" charset="2"/>
              <a:buChar char="Ø"/>
            </a:pPr>
            <a:endParaRPr lang="en-GB" dirty="0" smtClean="0">
              <a:solidFill>
                <a:srgbClr val="00589A"/>
              </a:solidFill>
            </a:endParaRPr>
          </a:p>
          <a:p>
            <a:pPr lvl="1">
              <a:buFont typeface="Wingdings" pitchFamily="2" charset="2"/>
              <a:buChar char="Ø"/>
            </a:pPr>
            <a:r>
              <a:rPr lang="en-GB" dirty="0" smtClean="0">
                <a:solidFill>
                  <a:srgbClr val="00589A"/>
                </a:solidFill>
              </a:rPr>
              <a:t>  REPORTS – PRESCRIBED PARTICULARS</a:t>
            </a:r>
          </a:p>
          <a:p>
            <a:pPr lvl="1">
              <a:buFont typeface="Wingdings" pitchFamily="2" charset="2"/>
              <a:buChar char="Ø"/>
            </a:pPr>
            <a:endParaRPr lang="en-GB" dirty="0" smtClean="0">
              <a:solidFill>
                <a:srgbClr val="00589A"/>
              </a:solidFill>
            </a:endParaRPr>
          </a:p>
          <a:p>
            <a:pPr lvl="1">
              <a:buFont typeface="Wingdings" pitchFamily="2" charset="2"/>
              <a:buChar char="Ø"/>
            </a:pPr>
            <a:r>
              <a:rPr lang="en-GB" dirty="0" smtClean="0">
                <a:solidFill>
                  <a:srgbClr val="00589A"/>
                </a:solidFill>
              </a:rPr>
              <a:t>  REGISTER – RSA </a:t>
            </a:r>
            <a:r>
              <a:rPr lang="en-GB" dirty="0" err="1" smtClean="0">
                <a:solidFill>
                  <a:srgbClr val="00589A"/>
                </a:solidFill>
              </a:rPr>
              <a:t>eREPORT</a:t>
            </a:r>
            <a:r>
              <a:rPr lang="en-GB" dirty="0" smtClean="0">
                <a:solidFill>
                  <a:srgbClr val="00589A"/>
                </a:solidFill>
              </a:rPr>
              <a:t> IS IDEAL</a:t>
            </a:r>
          </a:p>
          <a:p>
            <a:pPr lvl="1">
              <a:buFont typeface="Wingdings" pitchFamily="2" charset="2"/>
              <a:buChar char="Ø"/>
            </a:pPr>
            <a:endParaRPr lang="en-GB" dirty="0" smtClean="0">
              <a:solidFill>
                <a:srgbClr val="00589A"/>
              </a:solidFill>
            </a:endParaRPr>
          </a:p>
          <a:p>
            <a:pPr lvl="1">
              <a:buFont typeface="Wingdings" pitchFamily="2" charset="2"/>
              <a:buChar char="Ø"/>
            </a:pPr>
            <a:r>
              <a:rPr lang="en-GB" dirty="0" smtClean="0">
                <a:solidFill>
                  <a:srgbClr val="00589A"/>
                </a:solidFill>
              </a:rPr>
              <a:t>  REPAIRS – SEEK GUIDANCE OF COMPETENT PERSON</a:t>
            </a:r>
          </a:p>
        </p:txBody>
      </p:sp>
      <p:pic>
        <p:nvPicPr>
          <p:cNvPr id="20" name="Picture 6" descr="rsa_rgb_pos_on_cream"/>
          <p:cNvPicPr>
            <a:picLocks noChangeAspect="1" noChangeArrowheads="1"/>
          </p:cNvPicPr>
          <p:nvPr/>
        </p:nvPicPr>
        <p:blipFill>
          <a:blip r:embed="rId3" cstate="print"/>
          <a:srcRect l="638" t="12968" r="6157" b="16681"/>
          <a:stretch>
            <a:fillRect/>
          </a:stretch>
        </p:blipFill>
        <p:spPr bwMode="auto">
          <a:xfrm>
            <a:off x="7227425" y="214312"/>
            <a:ext cx="1710597" cy="889474"/>
          </a:xfrm>
          <a:prstGeom prst="rect">
            <a:avLst/>
          </a:prstGeom>
          <a:noFill/>
          <a:ln w="9525">
            <a:noFill/>
            <a:miter lim="800000"/>
            <a:headEnd/>
            <a:tailEnd/>
          </a:ln>
        </p:spPr>
      </p:pic>
      <p:sp>
        <p:nvSpPr>
          <p:cNvPr id="7170" name="AutoShape 2" descr="data:image/jpeg;base64,/9j/4AAQSkZJRgABAQAAAQABAAD/2wCEAAkGBxASEhIQEhQUEhQXFRUXEhQSEhUPFBQVFxUWGBUVGBQaHSggGBolGxUVITEhJSkrLi4uFx8zODMsNygtLisBCgoKDg0OGxAQGywkICQsLCwsLCwsLCwvLCwsLCwsLCwsLCwsLCwsLCwsLCwsLCwsLCwsLCwsLCwsLCwsLCwsLP/AABEIAOEA4QMBEQACEQEDEQH/xAAcAAEAAQUBAQAAAAAAAAAAAAAABgECAwQFBwj/xABCEAACAQIDBAcFBQQJBQAAAAAAAQIDEQQSIQUxQVEGEyJhcYGRBzJSobEUQoLB0WKSouEVIzNjcrLC0/EkNVOzw//EABoBAQACAwEAAAAAAAAAAAAAAAABAgMEBQb/xAAzEQEAAgIABAMGBAcBAQEAAAAAAQIDEQQSITEFQWETMlFxkbEUIoGhI0JSwdHw8eGSM//aAAwDAQACEQMRAD8A9xAAAAAAAAAAAAAAAAAAAAAAAcLpxWqQwGKqUpOE403JSWjWVpv5JrzLV7wiezyL2ddIcTPaeHjUqTnGTnFptJO8JWuuOpnyViK9GOs9XvRrMoAAAAAAAAAAAAAAAAAAAAAAAAAAAAAA5/SHDdbhcTT+KjUivFwaXBkx3JfOXQ+tkx+Enyr0r375JPnzNu/WrDHd9OmmzAAAAAAAAAAAAAAAAAAAAAAAAAAAAAACkldNPiB8uTXUYt/3df8A9dTx7ufmbnejB2l9Ro02dUAAAAAAAAAAAAAAAAAAAAAAAAAAAAAAA+cPaPg3R2jiYtZc0nUh3wmnK/qp+hs0vWK6litHV9E4NvJC+ryxu1qm7K5rMrMAAAAAAAAAAAAAAAAAAAAAAAAAAAAAAAeIe27C2x+HqcJ0YwflUqRfyqIQrZ690cxHWYXDVPio0pesEFnRAAAAAAAAAAAAAAAAAAAAAAAAAAAAAAAPJvbvSS+xVuUqifk6cl9GR5otHTabezupm2dhv2YuD/BOUfyJISMJAAAAAAAAAAAAAAAAAAAAAAAFLgVAAAAADzn254bNgacvhrK/hKE4/WxWe8J8pdH2R4jPgLfDVqekstT/AFllY7JqEgAAAAAAAAAAAAAAAAAAAYsRKSTcUpPk3a5jyzeKzNI3K1YiZ6uJV6RNLSnfwd7eKsci/i1o6RT925HB782lPpZPhGPz/Uwz4tm+EQzRwFfOWCfSes91l5L9DFbxLiJ8/wBl44HGwf0/Xb1lpZt203eBhtxvET/PK/4THHkvwu0MRLtKpl5X1Mf4vNFvfn6othxx05XYw+1qsfetP+F+T3M38XiWavvat+379mrbh6T26OlQ2pTlo3kfKenz3HSxeI4b9Jnln4T0/fs1rYL19fk3Uzf2woj7V8Nn2ZiOcXTn4Zakb/K5Wy1XD9h+Ivh69P4ZUpesHD/5MtLHV6WFgAAAAAAAAAAAAAAAAAAAAECxDSnKN7O7+rPJZOlpj1n7u3Tc1iWOpFP3lfv3P14+ZhWiZjs154X4X5S7L9dxDJF/i150pRvdNXst35kxpaJiWzQzW0T8kzHau5Utpt0qk1zXjp9SI3HZSYiWzHELjZeaa9DJGTyljmvwI7SdN9mWX8Wn7tmZMfEXx/8A5zMfb6a0icMX96GLpHtuNbA4ulJdqVCqotLS6g3G68UjrYPE+b8mSOs+cNa/BzXrVGvYbW7eIhzpp/u1J/7qO050d3rwWAAAAAAAAAAAAAAAAAAAAAQHa2RVpRktc0rPzeh5Tia/xbfOfu7mHmnHEx8GkozjFZXn18dDX38WX8sz16MsaycslrMjy2ia6ja5wtubRSI6o2a82OgqokGxwREo2wVIotVMysnTzQlHmmvkX5tTEkI17GK2XG5PihVi/SnJf5H6Hs4ncOBMatMPciQAAAAAAAAAAAAAAAAAAAABBduyy15LLdZ3d/De2vzPLcbEe3tE/F2uG6446uZCmrPqpWd9U+dtxq7mO7Ymf6oZo1XmUZR/F321K6jurMRrcSzTK+aq1BK4hAyBr1ORavRLRw+1aDqugppzW9N215cr928z34bJGPnmOjHGWvNqEb6Ef1e2ckNU680rblFRq5vS69D1PDWm2Gsz304+eNZZ097M6gAAAAAAAAAAAAAAAAAAAACFdJVNV5OOu5tPisqPNeI9M9tuvwnLOKNuNJ05Zo+401d8ONmaPWOsNyOaNT3ZouomvvRsrvj4ldx5q/lmPVmk9CikLEErkwgbCWKa4kiF7S6GylUlWpVVrJyee6s276SXidnF4nEVit6+TUnhJm24eg+zzoNDB2xVSXWVpQ7OllBS1e/fJ8ztYpi1ItHwc7JGrSnZkUAAAAAAAAAAAAAAAAAAAAtnNJXbSXfoVtaKxuZIiZ7Ib0mpuc3OMlbSzXCy3M81x+WLZptExMejr8H+Wuphxas32lON481py0NKOvaerciI8pKUfdcJdm258URaf6o6kz/U2r6GOGNbclKtyUFyAZI1NnbIhGq4QzLrqic7yclfi0nuNmL3z2pSfkpqMdbXh6fGNlZHrYjUacPe1SQAAAAAAAAAAAAAAAAauOx9KkrznGLfupyScnyinvZjy5Ix0m0+S1azaYiEbodLZKpacVkvbT3l395xsPimTm3eI16eX+XStwEcv5Z6s+M6Tpu1P13v9EV4jxS89Mcaj91MfA/1OLidsVJa/N9pnNvlvkndp23K4K1czE1pSerbEQ2K1iOzJ1+XRtW5Mx8u1eXa7JCVmnla3cvUbtXubmO7YldIxwpDC6qL6W5VksXFcSYpKeSVaOKjLRO4tS0dyaTHdslWN1ejFDNWzcIK/m9F9WdLwvHzZ+b4Q1eMtrHr4pgelcoAAAAAAAAAAAAABbKaW928XYibRHdOt9kdxvSyGaVPDwdaSunUlLqsOpLRxdSzlLX4IStZmDJxeHH0tZkpgvftDnV9pynfrsRJL/x4b/po+Dq3lVfisngad/FMUe7Ez+zYrwV5aFbF4aKkqNGEJS96plzVJW3Zqsu1LzOfxPHXzV5daht4eD5Lc0y5Rpt5lo7/ACf0KWnorbsMJWSLQQ08ZHtyvzM2P3WanZbRrOPhxQtWJLViW/Wvby/QwV0wx3ajbMrItyXJ3pO9OvgMKoR13t38+Bq3vzW6NfJfcs6YUSnophnGnKb3ylp4L+dzv+EYprim8+c/tH/u3M42+7xEeTuHXaYAAAAAAAAAAAAEe2vjKmeUFJpLck8t9L7/ADOHxvE5PazSJ1EN/BiryxaUJ2ttOtKXU3cJtdpJ3lCHGV993eyfffgalI1/Ev1129Z/3rLdmlOlKeff0hiowypRWiSslyRgtPNO57tqIiI1DIigoSKgZKfHwKSiVAKSJgWYylm7S1a0kvzLY7a6StSddJaNrGfuyuhnzRbXfb5Gty6nTDrUsNOk5OyV2Xm0R3Wmdd3VwuEUNXq/p4GCbTedQ17XmWeKc5RhFXb3Ldq928vXHMzFK9ZlTcViZns3dh9G8XebxMqcVnvSVO8pdXylfRS8LnYr4Vvlncx8Y6S0r8b3iOvwTGlTUUopWSVkjs0rFKxWO0NCZmZ3K8sgAAAAAAAAAAAACF9KcNOWJhT6yVGNSDccloyrTh79JVGnleS0sq7TSk0+yzn8Vw25nJWNz6/792ziy9qz2cSexowjelH/AB6uc5P4nJ3cn4s4uS17/mtO/wCzqYb1p+VrJGDbZVYFhZK5MrKF8eJWUFwKMkataVpZvztcy1jcaZIjcabmHw8Kic3oua0bd3pYxzaaTpjvaaTpkWHVssN3f32KTad7spz7nctyhCMFZb+PeyvW87UtMz1lVyLx0RptbCjfEU/Fv0i/0NjgY3xVP98pYuJ6YZTk9W4wAAAAAAAAAAAAAABq7RwFKvB0qsVODto9LNaqSa1jJPVNaoCBzw+LoOUYtYmCbSjUl1VeKTa0qWy1OHvKL01bOFaMczasxyz+3T0dGOaNTHWGlX2ph3/bRqUJcXUpyh/Grwl5M07cLeetNW+Ux/1nrxHL33HzaOI2jRXuynUX93QrS+kbfMRw2SO+o+cx/lljiafCfpLDLacV71OvFc3h6q/0k/hreU1/+oX9vHwn6Sp/TWGXvVFD/GnT/wAyQ/CZZ7Rv5TEnt8fnOv0n/DPS2thpe7WpPwqRf5lLcLnjvSfpKPxGKf5o+rNLF0rXdSCXNzil9Snscn9M/SVva0/qj6tVbawzbUasKj5U71n6QuX/AAuaOs1mPn0+6v4nF5Tv5dfspLHTl/Z0K8/Gl1S9ajiTGGse9ev139tp9vXyiZ/TX3ZazxU6fVxp06F0+3Krnkm76qEI2/iIp7Gl+aZm3prUfWZ3+zDe2S++mv1b2y6MqVKEJSUpRjZztlzeXgYc1q3vNojW/JevNr83duRKQtpckB0ujEb10+UZP5W/M3vDI3xMekS1uMn+EmZ6ZyQAAAAAAAAAAAAAAABGNqQy1pd+vqv1ucPiq8uefX/DoYZ3jc6WjOXkjq2oY29bspvay52krSV0RrSO3ZqzwVPhJx7mrjmjzZIyW+DDUwNH73a/Cn9UTGSY7bOa0+TEsHhk7xowvzcI3+hPtsnxn6yrqP8AYZnUdrLRcuBjmNzuVoY20SakzBOhIgZ4omOyFxA7HROP9bJ8oP6xOp4TH8eZ9P7w1ONn+HHzSw9E5YAAAAAAAAAAAAAAAA4XSCn2oS5q3o/5nJ8Rrq1bNzhp6TDi1lqcfNGrN2vZiaMC5BF69iVlZ2MdqphpVKnd8xEMmtrbsk1ClgbRzae1sVmqyw8ITpUGlVzXc6klZ1Iwt8Ker5nSw8Pg5axlmYtbt6fDfzamTNk3PJHSO/r8newGKhWpwq03eMldfmn3p6eRoZcdsd5pbvDPS8XrFobUTFK7Ki3khVkSh3eia7dR/sr6/wAjr+Dx/EtPpDS46fywk533OAAAAAAAAAAAAAAAAHL2/TvTT5SXo9P0NHj67x7+Etjhp1fSPVuBwc3aJdCjAzWZCJaqJKq0IsmrnzjqVZIGtWENDbWNdGjKcVeo7QpR+KpLSC9dfBM2OGxe0yRE9u8/KO7Hlvy13CK4baDoy+zOVSFFUs2eFJ1atWcajVaonG7ipSzNtrcuFzq3wxkj2sRE23rrOoiNdI699ejTjJyzyTOo1+sz5t/Z1aOExEYRd8JinnoSWsYVJa5V+zLS3iu818tZ4jFNp9+nS3rEef6L0mMN9fy27fNLUcmW8zJF9K7JEaIdjo5ioQnJSds1knwur7/U6XheemO8xadb01OLx2tWJjySpHo3MVAAAAAAAAAAAAAAAAaW2JQVGo5yUYpXbe5O6t87GHiK82OYZcMTOSIrG0VjVUopxd09U0ecyx01Lqams9WKRpyuQJrJKstxNkQ0qyKQyQtnvYgRTbmKzYpR66lQWHgpp1rOMp1Lq6V1fLBP9463DYtYN8s25510+Ef5n7NLNfeTW9ajfX1aEMTWryhONPrJU6jlTq0KTow6u/uZ6lo5ZK9/e3+ZnmmPFExNtRMdYmdzv46jruPLsxc17TvW9T3jp9//AF0q2atOlHESo04QqxcaNFupN1I+6pVNEktdEuD5GtWIxUtOKJmZjraeka9IZbbvMc8xqJ7R8UqSOXpusqLqEyEwpNlVoSLovjpScqUndJXjfhra3zO54VnvaZx2ncRG4c/jMVa6tCRHaaAAAAAAAAAAAAAAABxOmGGjUwlVSmqSVpKT3Jxkmk1xvu8zHlpz102OFzexyxfW3lOxdrVoTahFzjp1lN9l637Sb3PR+hycnDzbpMO7fLw2Wu+bU/H/ACmlJ5oRmk0pK6zK252fzTOblwTXv0adbxPadqxVjBy6XXMShp10UXhZPexHZLgbV7VSahTpyrRglTcqanUTk1aeZ6KCu9/FPXQ6GCNUiZtMVmevXp8vjtrZOtukdWX7BUqtyq6LM3BSeeyarblwt1kF+DwK+3pj9z/fd++p+qeS1u7Zo7Ipq2a87O8c1lltPOrW5SuzFbibz26f819l4xR5unEwMjImXVI0pT92LlbfZN2EYr3nVYmfkjnivfo4+O23Si0oPrHrfI00vFmSnC3nv0bePBaes9Pm1qHSCpGWaDdJripXb7mt1vE3eGxzhtNole3CVmNW6vWtl1pTo05zWWUoRclus2k2d6szNYmXmctYreYr2iW0WUAAAAAAAAAAAAAAQP2nYySVKmt1pTa5u6jH0u/UpeeiaxuUIwMVRj107vNFS0s197Kk+bUloa1onfybFdTD1fo5hnPBYeNZaumm09Gr3aty0aM04q3x8t4YpvNb7q0to7InTvKPbj3b14r8zicVwF8f5q9Y/dvYuIrfpPSXNObLZa1cxrwwzerLQKXJBMK7VuRKzbw2zq0/dhLxayr1Zs4uFzZPdrP2Yr5qV7y7+B6OJa1Xmfwx0Xm97+R1sHhkR1yzv0hpZOLmfcXdKNqRwOGcqcYqTeSlG1lmabzNckk3/wAnRmK4qarDWjd7dXlmydmOrXz1M9VSlN1pyk7Oo4uVt909b6aaeBj9jWY3bu2o8QzU/LS2oj9XonRPYOESlUVKLlGdk5XnlaSema+va+RbHhpHXSmTjc+SNWt0+n2S1GdqgAAAAAAAAAAAAAAHE6T9HoYyCTlknG+SVsy1tdNcVoitq7TE6RjY/s4y1IyxNRVIRd4045nF8dc25c0lrzKRj33W5vg9BSMqioHL2hseE7yj2Jd25+K/M5/E+HY8vWvSWxi4m1Ok9YQvHVoRnKk5wzxdpRU4t35bzz+Th747TFodekTasWiJ1Po0a2NhHWT05kVxWt2X5JtPR1tkbMqYmKqU8vVvdNyVnbforv5G1i8PzZPLUerVzZa4p5bd/g72G6KwWtSbl3RSivXVnQx+E1j37TPy6NO3GT/LDqYbZFCFnGnG/N9t+rN3HweHH7tf7sFs2S3eW8bTEARj2gbKqV6EHSi5yp1FNxW+UbNSsuL1Tt3Mx5I3pas6QDZ1Wvf7PTpuU87cd6abt70e63Hz3BXUvVej+zfs9CFJvNLWU5c5yd5fp5F4gdEkAAAAAAAAAAAAAAAAAAAAsrJuLS0dnZ8nwZEpjv1eEbR2dVw9VxqXhUi73d9dbqaf3k3fXxOPakxutnscWamWm6dY/wB6ejVr1J1Wotuo/uxir690UtWUpWK+7C9a1xxuI16/9esezjZNbD4efWxcHOeaMJaOKypXa4N23HT4alq1nm83nPFM9MuWOXrqNb/VLDZc0AAAAFFFbwKgAAAAAAAAAAAAAAAAAAAAAa+0cUqVKdWW6EW7c7bl5sDxLbVWWJrxqTWepKcfwxUk2lyilfQx633TGSa9pT/olCH2hqyTjTclZJW1Ubv1foyKRCbXtPeU2MqoAAAAAAAAAAAAAAAAAAAAAAAAAAAABy+k2DnWwtalD3nFZVzcZKVvO1vMiR5BSxMqU6kZQbcuzZtwkmm9N114dxXyV83pPQPYtSjTlXrK1Wrl7O7JTiuxG3B/y4lohZKiQAAAAAAAAAAAAAAAAAAAAAAAAAAAAAARHaP/AHKj5fQqhLUWSqAAAAAAAAAAAAAAAAAAP//Z"/>
          <p:cNvSpPr>
            <a:spLocks noChangeAspect="1" noChangeArrowheads="1"/>
          </p:cNvSpPr>
          <p:nvPr/>
        </p:nvSpPr>
        <p:spPr bwMode="auto">
          <a:xfrm>
            <a:off x="0" y="-3841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7172" name="AutoShape 4" descr="data:image/jpeg;base64,/9j/4AAQSkZJRgABAQAAAQABAAD/2wCEAAkGBxASEhIQEhQUEhQXFRUXEhQSEhUPFBQVFxUWGBUVGBQaHSggGBolGxUVITEhJSkrLi4uFx8zODMsNygtLisBCgoKDg0OGxAQGywkICQsLCwsLCwsLCwvLCwsLCwsLCwsLCwsLCwsLCwsLCwsLCwsLCwsLCwsLCwsLCwsLCwsLP/AABEIAOEA4QMBEQACEQEDEQH/xAAcAAEAAQUBAQAAAAAAAAAAAAAABgECAwQFBwj/xABCEAACAQIDBAcFBQQJBQAAAAAAAQIDEQQSIQUxQVEGEyJhcYGRBzJSobEUQoLB0WKSouEVIzNjcrLC0/EkNVOzw//EABoBAQACAwEAAAAAAAAAAAAAAAABAgMEBQb/xAAzEQEAAgIABAMGBAcBAQEAAAAAAQIDEQQSITEFQWETMlFxkbEUIoGhI0JSwdHw8eGSM//aAAwDAQACEQMRAD8A9xAAAAAAAAAAAAAAAAAAAAAAAcLpxWqQwGKqUpOE403JSWjWVpv5JrzLV7wiezyL2ddIcTPaeHjUqTnGTnFptJO8JWuuOpnyViK9GOs9XvRrMoAAAAAAAAAAAAAAAAAAAAAAAAAAAAAA5/SHDdbhcTT+KjUivFwaXBkx3JfOXQ+tkx+Enyr0r375JPnzNu/WrDHd9OmmzAAAAAAAAAAAAAAAAAAAAAAAAAAAAAACkldNPiB8uTXUYt/3df8A9dTx7ufmbnejB2l9Ro02dUAAAAAAAAAAAAAAAAAAAAAAAAAAAAAAA+cPaPg3R2jiYtZc0nUh3wmnK/qp+hs0vWK6litHV9E4NvJC+ryxu1qm7K5rMrMAAAAAAAAAAAAAAAAAAAAAAAAAAAAAAAeIe27C2x+HqcJ0YwflUqRfyqIQrZ690cxHWYXDVPio0pesEFnRAAAAAAAAAAAAAAAAAAAAAAAAAAAAAAAPJvbvSS+xVuUqifk6cl9GR5otHTabezupm2dhv2YuD/BOUfyJISMJAAAAAAAAAAAAAAAAAAAAAAAFLgVAAAAADzn254bNgacvhrK/hKE4/WxWe8J8pdH2R4jPgLfDVqekstT/AFllY7JqEgAAAAAAAAAAAAAAAAAAAYsRKSTcUpPk3a5jyzeKzNI3K1YiZ6uJV6RNLSnfwd7eKsci/i1o6RT925HB782lPpZPhGPz/Uwz4tm+EQzRwFfOWCfSes91l5L9DFbxLiJ8/wBl44HGwf0/Xb1lpZt203eBhtxvET/PK/4THHkvwu0MRLtKpl5X1Mf4vNFvfn6othxx05XYw+1qsfetP+F+T3M38XiWavvat+379mrbh6T26OlQ2pTlo3kfKenz3HSxeI4b9Jnln4T0/fs1rYL19fk3Uzf2woj7V8Nn2ZiOcXTn4Zakb/K5Wy1XD9h+Ivh69P4ZUpesHD/5MtLHV6WFgAAAAAAAAAAAAAAAAAAAAECxDSnKN7O7+rPJZOlpj1n7u3Tc1iWOpFP3lfv3P14+ZhWiZjs154X4X5S7L9dxDJF/i150pRvdNXst35kxpaJiWzQzW0T8kzHau5Utpt0qk1zXjp9SI3HZSYiWzHELjZeaa9DJGTyljmvwI7SdN9mWX8Wn7tmZMfEXx/8A5zMfb6a0icMX96GLpHtuNbA4ulJdqVCqotLS6g3G68UjrYPE+b8mSOs+cNa/BzXrVGvYbW7eIhzpp/u1J/7qO050d3rwWAAAAAAAAAAAAAAAAAAAAAQHa2RVpRktc0rPzeh5Tia/xbfOfu7mHmnHEx8GkozjFZXn18dDX38WX8sz16MsaycslrMjy2ia6ja5wtubRSI6o2a82OgqokGxwREo2wVIotVMysnTzQlHmmvkX5tTEkI17GK2XG5PihVi/SnJf5H6Hs4ncOBMatMPciQAAAAAAAAAAAAAAAAAAAABBduyy15LLdZ3d/De2vzPLcbEe3tE/F2uG6446uZCmrPqpWd9U+dtxq7mO7Ymf6oZo1XmUZR/F321K6jurMRrcSzTK+aq1BK4hAyBr1ORavRLRw+1aDqugppzW9N215cr928z34bJGPnmOjHGWvNqEb6Ef1e2ckNU680rblFRq5vS69D1PDWm2Gsz304+eNZZ097M6gAAAAAAAAAAAAAAAAAAAACFdJVNV5OOu5tPisqPNeI9M9tuvwnLOKNuNJ05Zo+401d8ONmaPWOsNyOaNT3ZouomvvRsrvj4ldx5q/lmPVmk9CikLEErkwgbCWKa4kiF7S6GylUlWpVVrJyee6s276SXidnF4nEVit6+TUnhJm24eg+zzoNDB2xVSXWVpQ7OllBS1e/fJ8ztYpi1ItHwc7JGrSnZkUAAAAAAAAAAAAAAAAAAAAtnNJXbSXfoVtaKxuZIiZ7Ib0mpuc3OMlbSzXCy3M81x+WLZptExMejr8H+Wuphxas32lON481py0NKOvaerciI8pKUfdcJdm258URaf6o6kz/U2r6GOGNbclKtyUFyAZI1NnbIhGq4QzLrqic7yclfi0nuNmL3z2pSfkpqMdbXh6fGNlZHrYjUacPe1SQAAAAAAAAAAAAAAAAauOx9KkrznGLfupyScnyinvZjy5Ix0m0+S1azaYiEbodLZKpacVkvbT3l395xsPimTm3eI16eX+XStwEcv5Z6s+M6Tpu1P13v9EV4jxS89Mcaj91MfA/1OLidsVJa/N9pnNvlvkndp23K4K1czE1pSerbEQ2K1iOzJ1+XRtW5Mx8u1eXa7JCVmnla3cvUbtXubmO7YldIxwpDC6qL6W5VksXFcSYpKeSVaOKjLRO4tS0dyaTHdslWN1ejFDNWzcIK/m9F9WdLwvHzZ+b4Q1eMtrHr4pgelcoAAAAAAAAAAAAABbKaW928XYibRHdOt9kdxvSyGaVPDwdaSunUlLqsOpLRxdSzlLX4IStZmDJxeHH0tZkpgvftDnV9pynfrsRJL/x4b/po+Dq3lVfisngad/FMUe7Ez+zYrwV5aFbF4aKkqNGEJS96plzVJW3Zqsu1LzOfxPHXzV5daht4eD5Lc0y5Rpt5lo7/ACf0KWnorbsMJWSLQQ08ZHtyvzM2P3WanZbRrOPhxQtWJLViW/Wvby/QwV0wx3ajbMrItyXJ3pO9OvgMKoR13t38+Bq3vzW6NfJfcs6YUSnophnGnKb3ylp4L+dzv+EYprim8+c/tH/u3M42+7xEeTuHXaYAAAAAAAAAAAAEe2vjKmeUFJpLck8t9L7/ADOHxvE5PazSJ1EN/BiryxaUJ2ttOtKXU3cJtdpJ3lCHGV993eyfffgalI1/Ev1129Z/3rLdmlOlKeff0hiowypRWiSslyRgtPNO57tqIiI1DIigoSKgZKfHwKSiVAKSJgWYylm7S1a0kvzLY7a6StSddJaNrGfuyuhnzRbXfb5Gty6nTDrUsNOk5OyV2Xm0R3Wmdd3VwuEUNXq/p4GCbTedQ17XmWeKc5RhFXb3Ldq928vXHMzFK9ZlTcViZns3dh9G8XebxMqcVnvSVO8pdXylfRS8LnYr4Vvlncx8Y6S0r8b3iOvwTGlTUUopWSVkjs0rFKxWO0NCZmZ3K8sgAAAAAAAAAAAACF9KcNOWJhT6yVGNSDccloyrTh79JVGnleS0sq7TSk0+yzn8Vw25nJWNz6/792ziy9qz2cSexowjelH/AB6uc5P4nJ3cn4s4uS17/mtO/wCzqYb1p+VrJGDbZVYFhZK5MrKF8eJWUFwKMkataVpZvztcy1jcaZIjcabmHw8Kic3oua0bd3pYxzaaTpjvaaTpkWHVssN3f32KTad7spz7nctyhCMFZb+PeyvW87UtMz1lVyLx0RptbCjfEU/Fv0i/0NjgY3xVP98pYuJ6YZTk9W4wAAAAAAAAAAAAAABq7RwFKvB0qsVODto9LNaqSa1jJPVNaoCBzw+LoOUYtYmCbSjUl1VeKTa0qWy1OHvKL01bOFaMczasxyz+3T0dGOaNTHWGlX2ph3/bRqUJcXUpyh/Grwl5M07cLeetNW+Ux/1nrxHL33HzaOI2jRXuynUX93QrS+kbfMRw2SO+o+cx/lljiafCfpLDLacV71OvFc3h6q/0k/hreU1/+oX9vHwn6Sp/TWGXvVFD/GnT/wAyQ/CZZ7Rv5TEnt8fnOv0n/DPS2thpe7WpPwqRf5lLcLnjvSfpKPxGKf5o+rNLF0rXdSCXNzil9Snscn9M/SVva0/qj6tVbawzbUasKj5U71n6QuX/AAuaOs1mPn0+6v4nF5Tv5dfspLHTl/Z0K8/Gl1S9ajiTGGse9ev139tp9vXyiZ/TX3ZazxU6fVxp06F0+3Krnkm76qEI2/iIp7Gl+aZm3prUfWZ3+zDe2S++mv1b2y6MqVKEJSUpRjZztlzeXgYc1q3vNojW/JevNr83duRKQtpckB0ujEb10+UZP5W/M3vDI3xMekS1uMn+EmZ6ZyQAAAAAAAAAAAAAAABGNqQy1pd+vqv1ucPiq8uefX/DoYZ3jc6WjOXkjq2oY29bspvay52krSV0RrSO3ZqzwVPhJx7mrjmjzZIyW+DDUwNH73a/Cn9UTGSY7bOa0+TEsHhk7xowvzcI3+hPtsnxn6yrqP8AYZnUdrLRcuBjmNzuVoY20SakzBOhIgZ4omOyFxA7HROP9bJ8oP6xOp4TH8eZ9P7w1ONn+HHzSw9E5YAAAAAAAAAAAAAAAA4XSCn2oS5q3o/5nJ8Rrq1bNzhp6TDi1lqcfNGrN2vZiaMC5BF69iVlZ2MdqphpVKnd8xEMmtrbsk1ClgbRzae1sVmqyw8ITpUGlVzXc6klZ1Iwt8Ker5nSw8Pg5axlmYtbt6fDfzamTNk3PJHSO/r8newGKhWpwq03eMldfmn3p6eRoZcdsd5pbvDPS8XrFobUTFK7Ki3khVkSh3eia7dR/sr6/wAjr+Dx/EtPpDS46fywk533OAAAAAAAAAAAAAAAAHL2/TvTT5SXo9P0NHj67x7+Etjhp1fSPVuBwc3aJdCjAzWZCJaqJKq0IsmrnzjqVZIGtWENDbWNdGjKcVeo7QpR+KpLSC9dfBM2OGxe0yRE9u8/KO7Hlvy13CK4baDoy+zOVSFFUs2eFJ1atWcajVaonG7ipSzNtrcuFzq3wxkj2sRE23rrOoiNdI699ejTjJyzyTOo1+sz5t/Z1aOExEYRd8JinnoSWsYVJa5V+zLS3iu818tZ4jFNp9+nS3rEef6L0mMN9fy27fNLUcmW8zJF9K7JEaIdjo5ioQnJSds1knwur7/U6XheemO8xadb01OLx2tWJjySpHo3MVAAAAAAAAAAAAAAAAaW2JQVGo5yUYpXbe5O6t87GHiK82OYZcMTOSIrG0VjVUopxd09U0ecyx01Lqams9WKRpyuQJrJKstxNkQ0qyKQyQtnvYgRTbmKzYpR66lQWHgpp1rOMp1Lq6V1fLBP9463DYtYN8s25510+Ef5n7NLNfeTW9ajfX1aEMTWryhONPrJU6jlTq0KTow6u/uZ6lo5ZK9/e3+ZnmmPFExNtRMdYmdzv46jruPLsxc17TvW9T3jp9//AF0q2atOlHESo04QqxcaNFupN1I+6pVNEktdEuD5GtWIxUtOKJmZjraeka9IZbbvMc8xqJ7R8UqSOXpusqLqEyEwpNlVoSLovjpScqUndJXjfhra3zO54VnvaZx2ncRG4c/jMVa6tCRHaaAAAAAAAAAAAAAAABxOmGGjUwlVSmqSVpKT3Jxkmk1xvu8zHlpz102OFzexyxfW3lOxdrVoTahFzjp1lN9l637Sb3PR+hycnDzbpMO7fLw2Wu+bU/H/ACmlJ5oRmk0pK6zK252fzTOblwTXv0adbxPadqxVjBy6XXMShp10UXhZPexHZLgbV7VSahTpyrRglTcqanUTk1aeZ6KCu9/FPXQ6GCNUiZtMVmevXp8vjtrZOtukdWX7BUqtyq6LM3BSeeyarblwt1kF+DwK+3pj9z/fd++p+qeS1u7Zo7Ipq2a87O8c1lltPOrW5SuzFbibz26f819l4xR5unEwMjImXVI0pT92LlbfZN2EYr3nVYmfkjnivfo4+O23Si0oPrHrfI00vFmSnC3nv0bePBaes9Pm1qHSCpGWaDdJripXb7mt1vE3eGxzhtNole3CVmNW6vWtl1pTo05zWWUoRclus2k2d6szNYmXmctYreYr2iW0WUAAAAAAAAAAAAAAQP2nYySVKmt1pTa5u6jH0u/UpeeiaxuUIwMVRj107vNFS0s197Kk+bUloa1onfybFdTD1fo5hnPBYeNZaumm09Gr3aty0aM04q3x8t4YpvNb7q0to7InTvKPbj3b14r8zicVwF8f5q9Y/dvYuIrfpPSXNObLZa1cxrwwzerLQKXJBMK7VuRKzbw2zq0/dhLxayr1Zs4uFzZPdrP2Yr5qV7y7+B6OJa1Xmfwx0Xm97+R1sHhkR1yzv0hpZOLmfcXdKNqRwOGcqcYqTeSlG1lmabzNckk3/wAnRmK4qarDWjd7dXlmydmOrXz1M9VSlN1pyk7Oo4uVt909b6aaeBj9jWY3bu2o8QzU/LS2oj9XonRPYOESlUVKLlGdk5XnlaSema+va+RbHhpHXSmTjc+SNWt0+n2S1GdqgAAAAAAAAAAAAAAHE6T9HoYyCTlknG+SVsy1tdNcVoitq7TE6RjY/s4y1IyxNRVIRd4045nF8dc25c0lrzKRj33W5vg9BSMqioHL2hseE7yj2Jd25+K/M5/E+HY8vWvSWxi4m1Ok9YQvHVoRnKk5wzxdpRU4t35bzz+Th747TFodekTasWiJ1Po0a2NhHWT05kVxWt2X5JtPR1tkbMqYmKqU8vVvdNyVnbforv5G1i8PzZPLUerVzZa4p5bd/g72G6KwWtSbl3RSivXVnQx+E1j37TPy6NO3GT/LDqYbZFCFnGnG/N9t+rN3HweHH7tf7sFs2S3eW8bTEARj2gbKqV6EHSi5yp1FNxW+UbNSsuL1Tt3Mx5I3pas6QDZ1Wvf7PTpuU87cd6abt70e63Hz3BXUvVej+zfs9CFJvNLWU5c5yd5fp5F4gdEkAAAAAAAAAAAAAAAAAAAAsrJuLS0dnZ8nwZEpjv1eEbR2dVw9VxqXhUi73d9dbqaf3k3fXxOPakxutnscWamWm6dY/wB6ejVr1J1Wotuo/uxir690UtWUpWK+7C9a1xxuI16/9esezjZNbD4efWxcHOeaMJaOKypXa4N23HT4alq1nm83nPFM9MuWOXrqNb/VLDZc0AAAAFFFbwKgAAAAAAAAAAAAAAAAAAAAAa+0cUqVKdWW6EW7c7bl5sDxLbVWWJrxqTWepKcfwxUk2lyilfQx633TGSa9pT/olCH2hqyTjTclZJW1Ubv1foyKRCbXtPeU2MqoAAAAAAAAAAAAAAAAAAAAAAAAAAAABy+k2DnWwtalD3nFZVzcZKVvO1vMiR5BSxMqU6kZQbcuzZtwkmm9N114dxXyV83pPQPYtSjTlXrK1Wrl7O7JTiuxG3B/y4lohZKiQAAAAAAAAAAAAAAAAAAAAAAAAAAAAAARHaP/AHKj5fQqhLUWSqAAAAAAAAAAAAAAAAAAP//Z"/>
          <p:cNvSpPr>
            <a:spLocks noChangeAspect="1" noChangeArrowheads="1"/>
          </p:cNvSpPr>
          <p:nvPr/>
        </p:nvSpPr>
        <p:spPr bwMode="auto">
          <a:xfrm>
            <a:off x="0" y="-3841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7174" name="AutoShape 6" descr="data:image/jpeg;base64,/9j/4AAQSkZJRgABAQAAAQABAAD/2wCEAAkGBxQQEBUPEBAUEBUQFBQUEA8QFBUQFBQVFBUWFhQUFRQYHCggGBolHBQUITEhJSkrLi4uFx8zODMtNygtLisBCgoKDg0OGxAQGiwkICQsLCwsLCwsLCwsLCwsLCwsLCwsLCwsLCwsLCwsLCwsLCwsLCwsLCwsLCwsLCwsLCwsLP/AABEIALwBDAMBEQACEQEDEQH/xAAbAAABBQEBAAAAAAAAAAAAAAACAQMEBQYAB//EAEgQAAIBAgMECAMEBwUFCQAAAAECAAMRBBIhBTFBYQYTIjJRcYGRB6HBI0JSsRQzYnKSotFzwsPw8RYkQ7PhFSU0U2NkdIOj/8QAGgEBAAIDAQAAAAAAAAAAAAAAAAECAwQFBv/EADoRAAIBAgQCCAUCBQMFAAAAAAABAgMRBBIhMQVBEyIyUWFxgbGRocHR8BRCIzNS4fEVJJIGNGKy0v/aAAwDAQACEQMRAD8A0aypYMQSGoggMQAhBIYEAMCAHaCBQIAtoAoEAK0EnWgC2gHWgC2gg60AW0AS0A60A60EiQBIAloAhEAEiADaACRABMAEwACIABEAbYQAIBywAxADWCBwQDqlRUGZ2Cgb2YhQPMmQ2lqy0YuTtFXY4hBAINwdQRqCPEQQ1bRjokkBQBRACgkWALAFgHQBbQBYIOgFH0yo1mwpOHYgoc1Smu+ogBzKCNb8bDfa0x1U3HQ28FUhCqnNXXt4jPQ3bgxNIU2a7oLgne6bg3MjQH0PGUo1Mys9zPxDCdFLPDsv5Pu+39jRTOc0SCRIAkAS0A6ACRAAIgAmAAYBFxuNp0Req4QHdfj6b+IkSko6tmWlRqVXaCuO3kmIFoA2YAFoAggBiAGIIHBAK3pHss4mgURsroc9I3sCwBFm5EE68NDKThmVjZwtd0amZFJ0L22Qf0StdSCQgbQo4Papn1vbnceEw0pWeVm/jqCqR6aHr9/ubYTZOOEIAQgCwSEIAtoAsA6ALBB0AWAdAPPOkuCOzcQMZROSi7Zifu0qh3qf2Gufcj8M1qkGpZonawuJhVoujWfLf85o2+ydoJiqCYimbrUF/Gx3Mp5ggg+U2DjPfQlSSDoJEtAEgCGAIYAJEAEiAAwgGa6bbN6yiK6jtYe5IHGmbZx6WDeh8ZhrQzROjw3EdFVs9mL0R2h1tHqibtSsBzQ9323e3jK4ed45XyMnFcP0dXpI7S9+f3LxpsHKGzAAgCCAEIAYggMQBwQSZHppsFif0zDqS6j7dF3uqjR1A3uLcNSLcRrhqU82qOhg8X0fVnsWnQvpCuOoXDXqU7LUB0JBvke3gwB9Qw4TKk7amlVcHNuG3I0QkmMIQBYJCEAKAdAFgCwQdAOgCwBnF4ZKtNqVRQ6VFKuh3EEWIgGE6AqcFjcVsouXWmyvSLb7MgZPUpof7MeMA39oB0EiQBIAhgCGAJABMAEiANsP9IB5vi8QuycYA5K02b7I2JBpMQHBNvuX/lXxmqqUo1Lx2O3PGUquEy1X1uXmuf53s9C+fgZtHEG2EAbIgAiAGIAYgBiCAxBIYgHnRUbP28q0+xSxqglPu3qkqQvD9YqHlc+MEHpQgBCCQoAQgCwBYAsAWCDoAsA6AdAPPtonqukdI7hWoISeBP2lED+YfKOQPQTAEgCQSJAEMAQwATAEvABMAbaAZX4kbKGIwFRvv4YGtTbwyDtj1W/rbwkohj/QrE9ZgqWubqwEBO/LlV6YPMI6D0kEouWgAGANCAGDADWAGIAYMAMQDAfFmiU/RcYmjUqrJfm4DIT5FD7wiGegYWuKiLUXdUVXXyYXH5wSPiALACgCiAFAOgCwBYIOEAWAdAPPPiG3VbS2dX4EurHlTenU+pgHoRgCQSdAEgCGAIYAJgAmACYABgFP0s/8Biv/AI1b/ltJBQfC9r4E/wBoB7UKMBGsJkACANrACEANYAYkANZIHBIBnfiHguu2bXA301FVT4dUwY/yhveSiGOfDzG9ds6ieKA0z5ISF/lywSaYQBYAUAWAKIAsAoOkm3Hw7FKYBPVZ8x1sc9t3G4BmvVquOiOvw3h8MRaU9s1vlcqx0gxP46Xso+s1/wBRUO1/o2D7pfFgnpFifx0/ZY/UVCf9Gwnc/ixP9o8T/wCZT9kkfqKneP8AR8H/AEv4sYbpbiEfVkcWPZAX3uBwvf0llXnzMNThOFatFNbc33g/F9b4XDVl4YgLccBVpvr8hN5O6PKSjaTXcbyhVzor/jVW/iF/rJIDgHQBIBxgDbuBvNuHqd0w1sRSopOpJK/f+f4Lwpyn2VcUjlMcMdhp9moviS6U1ugTNlNPVFGrAGSQAYBVdJxfBYkf+3rf8toBm/hUb4Fv7X/BowEa8iAAYJGlkEBiSArgC5IAG8nQQCNV2vRUXNUH9y7/ADW4Eyxw9WWy+hR1IrmVWL6aUKfdGc+GYf3M3zm1Dh9SW+n56GGWKgimxfTqs36qmqDxYa+7G3ym1DhsF2ncwSxj5IqH6YYpS3WVUrI6lWpOq5SraEAqAQ1m36iWqYKlslYiGInz1Lf4RY1aaVcI9QZi61KQJsWuuVgo42CLu8Zza+FnS13XebdKtGenM9JE1jMFACEAWAKIAQgGF6Y1h+lMCQLUkAv45w1ppV+2/I9TwpWw8H3zf/q0ZMYi1x7e81rHdU7DrYkakfh+gixDnoQ6mIuQP87zLJGGU2xdmOA12IHZexJtclGCjzJIHrJRjmrJecfdGn+I+PU7Lw1AdqvXOHNGkNWJUC7W8LnL5tOhTfUXkeMxkcuIqL/yfub7AUOro06RNzTpohPNVA+ksa49JB0ASADOXxPicMHG283svq/D3NihQdR+Ai2zgkXygny3D+s8TLESrzc6zvf8+B1VDLC0Ry45jyMtGK5aeosxL8/cAzJCc4u8ZNfD6BxvugGA/Z+azZhxHFQ2n8W/qY3Qpv8AaMEgmwB973m0uOYqK1s/P+1irwVNlV0jN8HieP2FYXH9m1/nPT4XEOvRVVxtfby5P1ObUgoSy3uZn4Tn/cnHhXI//GjNpGI2DGAATBIypkEDimAeSbf2jV/SmRq7P+jVKi03NgbZu0DbyIB4fKdnD2jFNK1zQqtuVmPYaga9mJU3Ns1RmqEHmOE3ekUTXUHIljZIGa7ElbaKAoN9P6yOmfIt0K5jj4Skh0UEFbgnU+5lOkk+ZdU4rkZXbVbPUIH3bqD42JF5S9yeZApVytiDu1HCx8QeBkqYcT1DoP03ZyuHxRLZiFpYi2tzoFqeP73v4zTxGDTTqU/VGaliLPJM9FE5htiyCRYAQMkgYx+fqn6r9Zkbq9w7Vjl1Om+VlezsZaDgqkXUXVur+XM816S4ZqDUndS710aoUqAFkdLBgCN9800Z03FJt6s9dhMdGtOVOMVlj2WvzQpkx1yQcKBpfdvtw7sx5fE3VUk3ZxFpY+5IOFAsCRcb7cO7Iy+IU23ZxsLSx1yQcKFsCQbX1HDuw1puIyblZxsFQxJZrHDqo3g24jdIasty0ZNys46G+2D0HoYat+lOzYmvvFSpYKnD7NBu00FybcJ1IqyseBq1HUm5y3buai8sYzrwBLwAGb18pycZja8Jyp4enmaSbfJXvy57G1RowaUpysmIKgPdIPkZ4evOpVm6lTVvc6sYKCsMVA1ybbwALa+N/wA5VJaIypxsgxU01089JlzWVhl10ANWSpE5QVud3Ey8ezcPQkqmUfmZryld6GJu5mNo1P8Au+uTxpYg++e35z33DX/tIruujjV/5jKP4VqRgWJ+/XcjyCU1/NTOgjAa8tJJAzQBoGQQOKYB4ttbXEVj41qp/nadqn2F5I5tTtMHB4tqTBlO4jyPmJlTKljX2rUN2VSQ43jXd4/P3kuEuSuT0q5kVqlapbhYW8dN3CXVGb30KOtHlqRamFVDmq1LX0te1/QXMlxp09ZyGapLsxBarTpsFRM5PEWIHrqYdWEGoxjcdFOSblIuehtVqm08OuUFcxYo1geyrHNx3Wv5ia2LrzcWr2VvXcz4ejBNO12e3AziG+FeCTrwBbwDmcAXJAA3k6AesBJvRHnvxGxdKsaHVVErZBWDik6uRcIRe17d0+01q8k7WZ6Dg9KcHLPFq9t9O8xFJQGPZcdk77fLTfNdvQ7MElLZ7HULZjpU7p71vlzh7Cmlmej2Cw4Gc9l+6e9u9Och7E00s+zJGz0ArA5GXTVidN45SHsSlaTduTPY8HtnD1my0cRSqn8KVFZvYG86d0eGdOcVdpk28koJeAJmgCXlVGN3JLV8+ZN3axRkgMTlYa6P4+k8BWSztJt6vfffn4np4NuKHKWJIY2qnRu619OQ3zG46J2JcU90PpjHub5GF9LakDmAd8rKEd7FejiGcT2rNStrYHx57pRwW9yFB8mWNOmBewlFtYwSk2Q9s1np0Kr0lzuqMaafia3ZHvaZMLh3Vrwp97/yVnPLBs82eltLGU1wr0lwtKwFSoeyWA8RmLHxsAPOe/w9DooZFtr8zjznmdzY7MwSYailCn3aYsPEneWPMkkzaMZILQQDngDYMgkcUwDz7p90eWmy4yl2Q7ZatMX1dszZweF9xHlzm5hZtz1fI160Uo6GStOkaY9UrkU7DQr3GBI1NtD7cpkzvLZblVFX1Im0qpKgVHNr91dT63Mw4h6dZ/AzUV3IGuL2IUvY6tUJCr+7qBFRXasr68xDs6nVms6gtk/YQHXm24fnEn/ESbt5Bdlmi+HdPNtSkcrMAtQh72OiG193Z1+Ymviuy34b+uxlo7ntd5yzaFvBIt4B14B5109xZq1nw7VCqKAAoPHKrFrcdTbWalWTzeCPR8OoQ6BP90r687J2MJs1rk6XsN437jKTN3CyzMkU3GbfU3HQ+W8drfKPY2I9rmdRqdo9qruOjeW8dqHsKbWf93qFQcZzrUOh0bd5jtSHsWp2z8/UcoEZybP3T3rWkPYlaSe+zKvY6XJe9jTAK+fj8pszdtDh0YZouT2R7b0TxbVMHTaoxZhmUs2pOVyBc8TYDWZ6bvE5OMpqFZpeHsW2eXNUQtJJG6+IVFLuwVRvZjYCQ2krstCEpyyxV2U5qDOxDEZtcw7pB3ETwmIeapJp31fg9z0lKLUEmuQue7HVW13aBh57rzBbqlwytmJNMi7d4HRue6R+30JHFYBzYsvaNwd3prulX2RbwL4Hf5/QTFHY0iHtB7J5kTscEp3xSfcm/p9TXxbtSKsvPZnKBLQAC8AEtACEqA1kgpum1HNganipRh6OL29CZloSUZpspODmrRV2eVdaPGdaMrmlKDR1RrjgdRvl0UtYaxT2FwRTue8NWb+Eae8rXdudtS9Neo3iLErvqEfhsAnnYG8irrJaX1+BMNIvkc5s4tlTkbFjzvw9xDdqi1t4D9r5lj0e2scJi1xANrdl6hF1KtvGXj7zUxqeWTS101NzAKm6qjU7Ov8Ak9c2b00wtWmWeoKJU5Sr/evuanbvKfccQJoU4yqdkz16fRSd9lz71yZoKVUMoZWDKwuGU3BHiDIaadmYk09UFeCQK9UqjMFLFVJCjQtYXsOZgHmPSqqDiOvKWzHtFXzCxpjLYm176HUCaVR3lJHq8DSy4elUSb3vr3372lvYy+Hw4Q3BZ+FgApHMWY3kSafMyUoSpPst/wDH/wCh5bg3zVTyIPhvHalbeRmVSzu1P4X9mcpYG96x36Ect/ei3kI1LO9p/wDFiqWBv9sRqLEfPvQ15Exm1K9pv0FUNmPZqEEEEuVAHOxeLLvQcp3doS9WvrIYwOEC9i985XRsqiwvcaMSd8vKfM06WGaWR82u7ZeTZ6x0WqkUlpZQFyl1cNmJu5BDLlGXUG2pvbhNig7wRxeKRy4qa8vZF3mmU541VxSqbMcvYZySDlCpbMS1rDvDS9z6Ga2KxSw8MzTd3ZJc2ZaNJ1ZWR5z0r6QHEi9MN1RHYB011u7W8QRYHdbhczDOpKbs1bwO/gcG6EHUvfN3ckXewcSOopC7L9knZfUbt/r5TzOKg+ll5szFmtS5Oitu1U2bdxAP0mtl0AYYBjoyEnzB8t0rbqoEjre0RnvY91gdOW6Ua6osXNSrYb/86TVv3GvGJhOm3SRqVRaNF7Mur2s2p7qkG+trn1E9DwalOCdXa+i8uZtKhSlD+Ir9wfRralWvdaqgEC4YDLfxuJ3VjYxko1ObsvM5mN4Z0dPpIX8n9C5JnQOMATABvAJIEqCv6R458PhXq0wMwygE6gZmAvbjvmbD01UqKLMdWbjBtHlW0qlXEVTVasahP3KhIK8l4W9pgq0p09KkX58ju0FGq74eaa/p2a+/mV+KwboM5U5TvYageZG6bmExKksjeqOfxHh9Wk+ly6P1sxunUJ0tedKLOO0HXOgICj9qp/dDH6SKr7rb8yYCYltVDMeSpu5Zrn6StR9ZXvvy+oitGDVezg2FvF+8fTw9JEpqM03b6kpXQowj1TcKQDbtP2VFvC+s5+JxUJbHUwnDq89VGy73p+eiJuMrLRpikFvmNwAToQRY3Ot926006Ccp5ludPHONCiqNrp308vF3fwsbPor086q1HEIChJIdAAyliSbjc2p8+Znbr4SNV5ouz+TPLwrShpLVHpWFxC1UFSmwdW1Vh/nQ8pyZwlB5ZKzN2MlJXQ7KknmXSbCZaj0h3QWUcgQCo9tPSc+rpUZ7jhzVTBxS7rGbD9kE8jIsZc3VTDW0gnQMAQDi4EWGZIYrYrgPWSomGpW5I7Z6FqnPS31ky0RWis07nq/R3ClaYdrdpVCgfhDO1zzJqH0Am3QVoI8zxWSli5teHySRbqtzaRiMRChTdSey/LGlTg5yyoXFIOrZd9wQfWeGxXEauKqqUnZLZLl934nbw1CNPY8q2jgwtRly2txHZNjzGs71CtJwTudinTjNXa179n8VqJhMRVoWWnWJQf8ACqAOvkCRcS04Uqus46960McsI12ZfHX7fUsaO3T9+ipPFqblTYbrgggzC8BFrqz+KMUqdVcr+T+9iZT6Q0he71Kd/uuCUHkVP0mCWArcrPyZjbtumvR/4LOntam5utek4J0BKq3rexvNSWFqRVnBoRnF7MTpR0i6sClQIeo4BLL3UW3Ft1/yEYPAObzVFZL5lo02uRR9H9k1qzL2GCFi1Ss6lesJuSUBNze/eNhadLF4qlSjZPrbJLl58vQz/qejilFebf23+NjejBU8NTIAAZgQLcxNLh9GtisRGctVFps5ONxjlF5nuVpWe0OGCVgCZYBNCSoG8dgFr0mo1L5XFjbQjiCOYIBloTcJKSIlFSVmeT9INk/o1dqJObLYq1rXVgCDb5ek7dGsqkNUc6cHTn1WQ8MXCPhrhkrsnZe+pBNgDcW1PuBNSpw+EpqUJZTqUeL1Y0nSqxzrx+99PmRf+xCtQoWsFJBVwcwINtCBlYc7j0mqsTKjJwmr28fz2NpcOjWSnSk1F96d/l1fW68hGwQZsudSF4sfLUKP6yZ8QUv2kQ4NNt2kkvn8Ff3JdLBUVHad6n7KjIPcWv6zWnjasvA3afB6Me1Jv5fcfDIulOkqc7An/Wa0pSluzpUcPRpdiK8938RrEV7C5MhIzVKuVXZRYqtnqDlOhhYdY8xxGs5u4+DO4cQ3fwv20y1zhmN0q3sPBgpIb2Uj28Jq4yCnSzc4+xkoyyzy8n7nqJM45vGQ6dYcIFxI3swp1F4MLEq3Ii1vbwmvXgnqd3g2KlCTp8tzCvhLj7M5h+E2DD6H0mt5nfaVuqQSWpmzKV8MwI/OWtc1lNx0YXXgxlLOqhtql9BFjG5N7EvCbHrPrkKA/eqdgel9T6RKSRanRlJmk2BslFqpTJuXPabkATYDhumKL6SajyM+IawtCVSOrt/Y9GRQAANANAOU6i00PDSk5Nt7sdo7z5aTz3/UTfRQXK79jewK1b8gag0nkludaO55x0m7OJbmq/WekwWtFHSoPQribibXM2txlhLorYS0m4sC6DiAfMAyVJorOMWtUW3RrYTYypkseqX9abnLyW24k+Hr4TWxmO6CF95Pb7mlXVOlHb01t6paHpmMoVVYPRqdxQOoYLkex17WXMrEaA3sLC4M4dJ01pUjvz5r6Nel/E5MrvVfAhV8SKxzre1rEEWZSO8rDgQbgiev4VRdLDpPm2/t8jmYmWaY0UnTMAJSABlgE9UlQOBIB5x8TKajEU2UgsaeV1GpBBJF/C4b5Tfwc3ZxRq14q92ZKnTuQTe4Nwb7jwm6oqLvzMF21YeqoSxdiWJ3sbknz8YxGHp4mNnpJbP7mxgsdUwc7rrRe6+xFqizZraHQ/ScStgq1HtLTvWq/PM9NQ4jh68k4S1fJ6P88gg4mmdG6AqV7SyRSVVRK3F4m+kzxjY5OJxLloiGvem5hl1jkYhkwG+g1J4CdW90aFjd/DbY7HECqSB1Nncce0GVFH8xJ5WmDFzVOlk5y+hkoRzTzckeoM04xvGZ6fn/AHMn8NSmfc2+spUWhvcOnlrr1MEDrb1E1j0qZLw9Q7r6eHCUZkuSloId9NDzKKfpKsuoruXwJNJQvdAX90BfylWzNGNgatW2sxMy3SQ50bq5sbS5Zyf4GmxRjapE4fE6uahL090egh50TyxzvbUbxunJ41TjLCtvk018bG5gX/Ft3ndfnGmh8P6GeKyWZ2Y6PU8+6YUmWvmZSoKjtEEDeeM9FgP5VvE3aEk72KanV5zccTajI7ODFi9yfg9i4isbU6FRueUqv8TWEwyxFKO8l7/JGGdenDtSRptk9AWLZsU4VR/w6Zux82tp6e80avEHa1Ja97+33saNXHr9i+JsSKWEpWVRTRdAFGpJ4AcSZqUqE6s7vVv89DRWetLXUHDsXQVAMucXsddOEpWgozce4tJZXYpkwz9e9Vsqh7hlQk5yCMjtcCzAC2m/TwE9xhKfR0YQ7kjh1ZZpt+JJKzZMYBWADaATlEqA1EAxnT/YqrheuTN2auZgWLKOtvmIB4lsus28JLr27zBXXVuYvYVVUrA1FDqbghgGGvGzaeHEeYmxjqU50Wqcmpcmr/T+/kYsPOKmsyui+2nsmmENegeyO/T1YAcbE6qf2W9JysBxKt0ioYha8novjbR+cfVG3iMNDL0lPbmvz2ZQVMML9nT5j2noo1GjmSppkFgCbFAeeqn5f0lZ0KM+1Be3sZqeMxNPszfrr73G6mCU7w6+TA/mJh/QYd7XXr90ZnxPEta2YA2NTP3n91/pJ/QUu9/IxPGVHyQ9Q2LSBuczci2nyAMyU8LThqr/AJ6FJ4ic97E16S0xamipfTQanzY3PzmyklsY73epr/hqe1iPKj/iTmcRVlD1+ht4Z3bNm5nLNozvTpb4Cry6s+1RZWWxs4R2qo86qPYKf87pr2PRQlYmYV5Ro2kWSNMbM8UP30lGZUQMS+tpWO5hrS0JnRk5cUp8Ef8Ap9ZtU/5hxuI6UH5o26Ymbh56w8Kt5zeL/wDaT9PdG1gv5y9fYQGzees8ZujtPYlLUI4y60MLFSkt75Ev45FJ/KHOT5v4k3JdFLbgo8lA/KY3d7shkh6lhv8AKS+qiiimxymdJmo7FJLUqdr4bO6lrsFFggG9idd+lt3tr4Ho4erli7fE2KM8sdCeDZfIefCadOHSVox72l8zBUdk2V5E94cQAyQARAEywCWolQOrAK/pNhutwdenvPVlgOadsfNZloyyzTKVFeLR43hnysCOHjqPWdicc0WmaEXZ3LRsYCtlUqSCrKCctj+HiNfu7uU0oYZqd5O/NO2vr3+D38TYdVONkre354bDFI62m4zCiFl7VptQ1Rry0YUxtWZa4oMuirHqbS1hcaxbQ9i8TYfDffiPKj/iTmcT/b6/Q28JzNjUaco3Ci6VHNg64/8ATJ9tfpIlsZqH8yPmecVh2AfKa56Ik4Iykjag9C0pzEzZiOsdJVlyBU3yIrUw1NhExnU1Fb8XZ8r8flNil2zkcT0pLzNDh8eZs3ODYt8BiszATn8Vf+0n6e6NjCL+KvX2LN+96Txy2OxyHgYuYyVQEo5CxMQSUVbGa79sL4Ss2WitCau4Tap9kwPcj16wDKPxXtysLzLFXi2W20BxLWWbXCYZ8XHwuzDinamyHmnsTkiEyQCWgCXgEkSAFeALcHQ7jofWCDw7FUeqqvTO+m7L/CSJ24yzRTOc1Z2J9Sj9krC11tmtv7Wov6FfnNaFX+M4vnt6ae9/kZ5Q6ia/LkbB1LgE77a+YNj9Zs8jEhmsLP6zYpPQ16i1BrHtS0twgRJRVj1KWJQOK4SHsXTNj8PDY4j/AOr/ABJyuJ7x9fobmE2Zq6rTlm4VG2kzUKq+NNx/KYexkpu00/E88OtMeQmqel5DuDEozPTLSnMbNuI626VLkFt8mK1MNQiY6mGZATYBgTbjodPnM1N2bOPxTWEUu/6F1hZmucaxebK/WL5/SaPE9cLP090ZsMrVV+ci+fvCePWx1R8SCpLoTGwTElkY2Qyb1PWQ9zItiwZrDyF5tR0iYUrsq3pF6ytuFMWub9omx0H15keMzqajRtzZDV53D2hVAst+ZH5Tp8Ap3nOp4JfnwNXGy0USJ1k9Mc8XPAOzQBQZJBIzSCBC8AaetBJ5R02K08bUuwHWBagvp3hY/wAytOlh60cii2adWm8zaGMNjiFyntqQbAndcb1PDf5S06EZSzrR9/f5kKo0sr2I+EaxYfhdv5rN/embvKdwuI715sUmYKoFbhLyIQIMIhj1IyxCFxA/IyGXNV0FqW67n1f9+criW8fU3sHszTPWnMNwh4k5gV8QR7yCyPL8HjgzjD5bHtLmJ07IJv8AKUdHxOlDiadk4/MtMKJryVnY7NGSlFSRYU5iZuRHTukFym2hjhSu1s2W1wNN5AmWnDMzmY3Gxou1r2I+BxvXknLly243+kyShkORUxf6jlaxocGIuYWi8wDhWDMQADqToB6zUxycsPNJci1Kymmy/JuRPIWsjpJ6EkSrIJVCYmCWhl0UZCo6vKmR7E7EHQ8wB76TbfYMUNzOdMsf1dBlWqaLOCesQjOiKCzuL8hb1nU4ZhVWq9ZXivh+czWxNTJDTcz3QCgwwnWuSzV6jOWclmNgE7ROp1Uz1aioqy2OXe+rNKBACEkBJAHwsEBMYIGajSQRKrwDz34k0QGo4krmAOSoLaEA5lueG9x6yUVZSMAjFRuHd8uE3qFZJZWYKlN3ugaFX7VxyQ+trH6TZv1mYeRIrndM9IxVAa3CZZbFEhsGQgx6mZcqhNo1CtIsu8ajjzPpMNeeSDkZoRu0iX0Dx9VqjA1BlNuspFbncQHB4a/6Th1JyqO8nc6NNKOiN7VBEw2MxGerpp6SC1zJ46iy4VboqulQZgNdDmBseOhEu9ilO+cq9nlg1gpN/DSa845jsYbEdFfTcvUpNa9jMLpSOlHiNLnf89SJjsaUFsjeZ0EjonzE+JR/aviVA7VgAD20J8gwJ/KZYLranEraxdi7xGHtWJAAUom78QZ7/IiWrbowUHoy1wFAsbATCZrj/STZ+egKRqGmGJNTKLllUbjyuQfSZqatqYKrurFb8Ls32zZyaS5FRSTa5zEkA93TL7zlcZw+ennS1W/kZsDOza5Ho08ozpkmiZiZJILWEm5WxFwZu0m2xLehI2gTlstr3BAO7TXW3MCdfC4N4jTZd/0NeVXozC7Q6OV671DWqKeuVlZwTdQQQAq23C+6eowtJUVlWxzazc9TQ4DBLRprSQWWmoVRyA485suSMNmSOrkXJsKKUXA/ToSUQPijLEDLJJKjFSnAIVZIBT7XwS1qZpVFzK28HlqJNiDPN0cS5ZmZuWijy0EsQDitmIRZUFNtLMBrpuB8RM1Oq4spOCkikxlFqY+0AXUgG4IPMf8AWb1PEU77mrOlK2xCrYxe6Dc6bpeWLp7LUqqExUeZYTUldGOUWtx+k0y3KWLJMJVyOOrJWrTamy7iA1u0OegnNxlZS6sTew9Nx1ZA6IbJrpiwxQqoBVmIKggjnvnP2NhHsNHDXAFrypkHf+xEbetvLSLC5G/2SpZr3JB1yk3hiOjuS12BSAsqAc7aytjKpsbbYQG6QWU2MVOj6nvAH0EixbOyK3ROlwTL+7pBVybFpdFUG+7eZlZK5WLsS6exsndFpGUtmKfpXst2pdlSTZlsoue0N/ylloikusUHRXo7iKFIKQafazknidLaeQE0MTGVW6exs0WoKxs6GMt2XGvIXH/SeerYCcX1HddzN+M0ybSrjxHzmi8LV/oL5l3i1A7HhlHhxnSwnD0kpTWvc+RjnUR5diukm0adU1A3UrXuaNMLTfKNAFW4JzDMt78TO8+FYWSTlDbzXsct4mrfRnrRXx18TJpxUFaKsjNJ3BNOZbmJnClLplWGKMsio4lCXRVj60pYgLq5YgjmnJKANQgEethZIK7EYKSCurYW3CSQRKmDBkgzfTLZZGGNW9xTZSfJjl/NhD2II3RzZlCph1rhbMAVqXNyWvY6eY084iCUNlU2a5XlxEzRqygrRZVwjJ3aLnD7Gyi9Omo5gAH3lZVZS3ZMYRWyLPB7Jb71h85iMli5wmzwvOQSXFCnbhIBJVZACywSEKcgkU05BNweqgm4ooyBcIUh4QRcIURAuKaA8JBNxtsGp4SjiiVKxCxGxUbUaGYJ4eMjNGu0VGO2bUTVBeadTCyWxswrp7lbiMZVFN0K95GXiDqCNJFHPGaT2uRUacXYyuEwFSvtLDEqTSoUxUZiOyGDk2v+IlaYt4Tsz7JzYdo9MBLbhNXKbOYdWl4yVEq2OBJZIrcNUlkio6qS6KhWliDrSQRxLFBYALCANNTB4SQR6mFB4QCFX2WDygFZjtgGojU96uCCpNgQYuCm2N0NqYZOqzBgSTcnXXx0hMWL7CbAVNW1PgN0m4LNMKBwgEmnh5BJJp0rSAPqsAcAkEhiAEJBIsA68gkIGALIAsA68A4SCRbSBcBlkWJuMVcMp3qD5gGMqGZkVNmovdRV42UAS99Cg8KMq0WuF1ciwucEiwuGFlrEXCtLEHWgg60kEISxUK8A6AdaACRAAIgCZYB2WSBcogBKsAcAkEhAQAxIAUEhCALeAdIB0EhQBZAFvAOvIAogkKQBDABgCWgCWggSAJJJFgg6SQcZIBgH/9k="/>
          <p:cNvSpPr>
            <a:spLocks noChangeAspect="1" noChangeArrowheads="1"/>
          </p:cNvSpPr>
          <p:nvPr/>
        </p:nvSpPr>
        <p:spPr bwMode="auto">
          <a:xfrm>
            <a:off x="0" y="-3841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1"/>
            <a:ext cx="3246438" cy="6858000"/>
          </a:xfrm>
          <a:prstGeom prst="rect">
            <a:avLst/>
          </a:prstGeom>
          <a:solidFill>
            <a:srgbClr val="5A2D7F"/>
          </a:solidFill>
          <a:ln w="9525">
            <a:noFill/>
            <a:miter lim="800000"/>
            <a:headEnd/>
            <a:tailEnd/>
          </a:ln>
        </p:spPr>
        <p:txBody>
          <a:bodyPr wrap="none" anchor="ctr"/>
          <a:lstStyle/>
          <a:p>
            <a:endParaRPr lang="en-US"/>
          </a:p>
        </p:txBody>
      </p:sp>
      <p:sp>
        <p:nvSpPr>
          <p:cNvPr id="14339" name="Title 1"/>
          <p:cNvSpPr>
            <a:spLocks noGrp="1"/>
          </p:cNvSpPr>
          <p:nvPr>
            <p:ph type="title"/>
          </p:nvPr>
        </p:nvSpPr>
        <p:spPr/>
        <p:txBody>
          <a:bodyPr/>
          <a:lstStyle/>
          <a:p>
            <a:endParaRPr lang="en-GB" sz="2400" dirty="0" smtClean="0"/>
          </a:p>
        </p:txBody>
      </p:sp>
      <p:sp>
        <p:nvSpPr>
          <p:cNvPr id="8" name="Text Box 4"/>
          <p:cNvSpPr txBox="1">
            <a:spLocks noChangeArrowheads="1"/>
          </p:cNvSpPr>
          <p:nvPr/>
        </p:nvSpPr>
        <p:spPr bwMode="auto">
          <a:xfrm>
            <a:off x="212950" y="1028925"/>
            <a:ext cx="2946400" cy="618631"/>
          </a:xfrm>
          <a:prstGeom prst="rect">
            <a:avLst/>
          </a:prstGeom>
          <a:noFill/>
          <a:ln w="9525">
            <a:noFill/>
            <a:miter lim="800000"/>
            <a:headEnd/>
            <a:tailEnd/>
          </a:ln>
        </p:spPr>
        <p:txBody>
          <a:bodyPr>
            <a:spAutoFit/>
          </a:bodyPr>
          <a:lstStyle/>
          <a:p>
            <a:pPr>
              <a:lnSpc>
                <a:spcPct val="95000"/>
              </a:lnSpc>
              <a:spcBef>
                <a:spcPct val="50000"/>
              </a:spcBef>
            </a:pPr>
            <a:r>
              <a:rPr lang="en-GB" sz="3600" dirty="0" smtClean="0">
                <a:solidFill>
                  <a:schemeClr val="bg1"/>
                </a:solidFill>
                <a:latin typeface="Arial" pitchFamily="34" charset="0"/>
                <a:cs typeface="Arial" pitchFamily="34" charset="0"/>
              </a:rPr>
              <a:t>Who We Are</a:t>
            </a:r>
            <a:endParaRPr lang="en-GB" sz="3600" dirty="0">
              <a:solidFill>
                <a:schemeClr val="bg1"/>
              </a:solidFill>
              <a:latin typeface="Gill Sans Light" pitchFamily="34" charset="0"/>
            </a:endParaRPr>
          </a:p>
        </p:txBody>
      </p:sp>
      <p:pic>
        <p:nvPicPr>
          <p:cNvPr id="9" name="Picture 6" descr="rsa_rgb_pos_on_cream"/>
          <p:cNvPicPr>
            <a:picLocks noChangeAspect="1" noChangeArrowheads="1"/>
          </p:cNvPicPr>
          <p:nvPr/>
        </p:nvPicPr>
        <p:blipFill>
          <a:blip r:embed="rId3" cstate="print"/>
          <a:srcRect l="638" t="12968" r="6157" b="16681"/>
          <a:stretch>
            <a:fillRect/>
          </a:stretch>
        </p:blipFill>
        <p:spPr bwMode="auto">
          <a:xfrm>
            <a:off x="7433402" y="1"/>
            <a:ext cx="1710597" cy="889474"/>
          </a:xfrm>
          <a:prstGeom prst="rect">
            <a:avLst/>
          </a:prstGeom>
          <a:noFill/>
          <a:ln w="9525">
            <a:noFill/>
            <a:miter lim="800000"/>
            <a:headEnd/>
            <a:tailEnd/>
          </a:ln>
        </p:spPr>
      </p:pic>
      <p:sp>
        <p:nvSpPr>
          <p:cNvPr id="32" name="Rectangle 3"/>
          <p:cNvSpPr>
            <a:spLocks noChangeArrowheads="1"/>
          </p:cNvSpPr>
          <p:nvPr/>
        </p:nvSpPr>
        <p:spPr bwMode="auto">
          <a:xfrm>
            <a:off x="3497263" y="1736515"/>
            <a:ext cx="5237162" cy="587375"/>
          </a:xfrm>
          <a:prstGeom prst="rect">
            <a:avLst/>
          </a:prstGeom>
          <a:noFill/>
          <a:ln w="9525">
            <a:noFill/>
            <a:miter lim="800000"/>
            <a:headEnd/>
            <a:tailEnd/>
          </a:ln>
        </p:spPr>
        <p:txBody>
          <a:bodyPr/>
          <a:lstStyle/>
          <a:p>
            <a:pPr eaLnBrk="0" hangingPunct="0">
              <a:spcBef>
                <a:spcPct val="40000"/>
              </a:spcBef>
              <a:buSzPct val="80000"/>
            </a:pPr>
            <a:endParaRPr lang="en-GB" sz="2000" dirty="0">
              <a:solidFill>
                <a:srgbClr val="5A2D7F"/>
              </a:solidFill>
              <a:latin typeface="GillSans" pitchFamily="2" charset="0"/>
            </a:endParaRPr>
          </a:p>
        </p:txBody>
      </p:sp>
      <p:pic>
        <p:nvPicPr>
          <p:cNvPr id="12293" name="Picture 5"/>
          <p:cNvPicPr>
            <a:picLocks noChangeAspect="1" noChangeArrowheads="1"/>
          </p:cNvPicPr>
          <p:nvPr/>
        </p:nvPicPr>
        <p:blipFill>
          <a:blip r:embed="rId4" cstate="print"/>
          <a:srcRect/>
          <a:stretch>
            <a:fillRect/>
          </a:stretch>
        </p:blipFill>
        <p:spPr bwMode="auto">
          <a:xfrm>
            <a:off x="916660" y="4369923"/>
            <a:ext cx="1314328" cy="2041493"/>
          </a:xfrm>
          <a:prstGeom prst="rect">
            <a:avLst/>
          </a:prstGeom>
          <a:noFill/>
          <a:ln w="9525">
            <a:noFill/>
            <a:miter lim="800000"/>
            <a:headEnd/>
            <a:tailEnd/>
          </a:ln>
        </p:spPr>
      </p:pic>
      <p:pic>
        <p:nvPicPr>
          <p:cNvPr id="12294" name="Picture 6"/>
          <p:cNvPicPr>
            <a:picLocks noChangeArrowheads="1"/>
          </p:cNvPicPr>
          <p:nvPr/>
        </p:nvPicPr>
        <p:blipFill>
          <a:blip r:embed="rId5" cstate="print"/>
          <a:srcRect/>
          <a:stretch>
            <a:fillRect/>
          </a:stretch>
        </p:blipFill>
        <p:spPr bwMode="auto">
          <a:xfrm>
            <a:off x="581810" y="2086465"/>
            <a:ext cx="1803886" cy="1952734"/>
          </a:xfrm>
          <a:prstGeom prst="rect">
            <a:avLst/>
          </a:prstGeom>
          <a:noFill/>
          <a:ln w="9525">
            <a:noFill/>
            <a:miter lim="800000"/>
            <a:headEnd/>
            <a:tailEnd/>
          </a:ln>
        </p:spPr>
      </p:pic>
      <p:sp>
        <p:nvSpPr>
          <p:cNvPr id="18" name="Rectangle 17"/>
          <p:cNvSpPr/>
          <p:nvPr/>
        </p:nvSpPr>
        <p:spPr>
          <a:xfrm>
            <a:off x="3497263" y="240804"/>
            <a:ext cx="5237162" cy="6340197"/>
          </a:xfrm>
          <a:prstGeom prst="rect">
            <a:avLst/>
          </a:prstGeom>
        </p:spPr>
        <p:txBody>
          <a:bodyPr wrap="square">
            <a:spAutoFit/>
          </a:bodyPr>
          <a:lstStyle/>
          <a:p>
            <a:r>
              <a:rPr lang="en-GB" sz="3200" dirty="0" smtClean="0">
                <a:solidFill>
                  <a:srgbClr val="FF0000"/>
                </a:solidFill>
              </a:rPr>
              <a:t>RSA Engineering Inspection &amp; Consultancy</a:t>
            </a:r>
          </a:p>
          <a:p>
            <a:endParaRPr lang="en-GB" dirty="0" smtClean="0"/>
          </a:p>
          <a:p>
            <a:r>
              <a:rPr lang="en-GB" dirty="0" smtClean="0"/>
              <a:t>Heritage Going Back 154 Years</a:t>
            </a:r>
          </a:p>
          <a:p>
            <a:endParaRPr lang="en-GB" dirty="0" smtClean="0"/>
          </a:p>
          <a:p>
            <a:r>
              <a:rPr lang="en-GB" dirty="0" smtClean="0"/>
              <a:t>Born from Robert </a:t>
            </a:r>
            <a:r>
              <a:rPr lang="en-GB" dirty="0" err="1" smtClean="0"/>
              <a:t>Longridge</a:t>
            </a:r>
            <a:r>
              <a:rPr lang="en-GB" dirty="0" smtClean="0"/>
              <a:t> &amp; The Manchester Steam Users Association</a:t>
            </a:r>
          </a:p>
          <a:p>
            <a:endParaRPr lang="en-GB" dirty="0" smtClean="0"/>
          </a:p>
          <a:p>
            <a:r>
              <a:rPr lang="en-GB" dirty="0" smtClean="0"/>
              <a:t>National Vulcan 1859 &amp; British Engine 1878 </a:t>
            </a:r>
          </a:p>
          <a:p>
            <a:endParaRPr lang="en-GB" dirty="0" smtClean="0"/>
          </a:p>
          <a:p>
            <a:r>
              <a:rPr lang="en-GB" dirty="0" smtClean="0"/>
              <a:t>1997 Merger of Royal Insurance &amp; Sun Alliance</a:t>
            </a:r>
          </a:p>
          <a:p>
            <a:endParaRPr lang="en-GB" dirty="0" smtClean="0"/>
          </a:p>
          <a:p>
            <a:r>
              <a:rPr lang="en-GB" dirty="0" smtClean="0"/>
              <a:t>HQ in York Street, Manchester</a:t>
            </a:r>
          </a:p>
          <a:p>
            <a:r>
              <a:rPr lang="en-GB" dirty="0" smtClean="0"/>
              <a:t>400 Engineer Surveyors UK &amp; Ireland</a:t>
            </a:r>
          </a:p>
          <a:p>
            <a:r>
              <a:rPr lang="en-GB" dirty="0" smtClean="0"/>
              <a:t>17 in ROI &amp; 24 in NI </a:t>
            </a:r>
          </a:p>
          <a:p>
            <a:r>
              <a:rPr lang="en-GB" dirty="0" smtClean="0"/>
              <a:t>20 Unit Leaders (ROI = 1 &amp; NI = 1)</a:t>
            </a:r>
          </a:p>
          <a:p>
            <a:r>
              <a:rPr lang="en-GB" dirty="0" smtClean="0"/>
              <a:t>8 Account Managers</a:t>
            </a:r>
          </a:p>
          <a:p>
            <a:r>
              <a:rPr lang="en-GB" dirty="0" smtClean="0"/>
              <a:t>6 Business Development Managers</a:t>
            </a:r>
          </a:p>
          <a:p>
            <a:r>
              <a:rPr lang="en-GB" dirty="0" smtClean="0"/>
              <a:t>24 Consultant Engineers</a:t>
            </a:r>
          </a:p>
          <a:p>
            <a:r>
              <a:rPr lang="en-GB" dirty="0" smtClean="0"/>
              <a:t>30 Technical Support Engineers</a:t>
            </a:r>
          </a:p>
          <a:p>
            <a:r>
              <a:rPr lang="en-GB" dirty="0" smtClean="0"/>
              <a:t>100 Operational Support Staff</a:t>
            </a:r>
          </a:p>
        </p:txBody>
      </p:sp>
    </p:spTree>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39890" y="520142"/>
            <a:ext cx="6161315" cy="523220"/>
          </a:xfrm>
          <a:prstGeom prst="rect">
            <a:avLst/>
          </a:prstGeom>
          <a:noFill/>
        </p:spPr>
        <p:txBody>
          <a:bodyPr wrap="square" rtlCol="0">
            <a:spAutoFit/>
          </a:bodyPr>
          <a:lstStyle/>
          <a:p>
            <a:pPr algn="ctr"/>
            <a:r>
              <a:rPr lang="en-GB" sz="2800" dirty="0" smtClean="0"/>
              <a:t>Relevant Fluids</a:t>
            </a:r>
            <a:endParaRPr lang="en-GB" sz="2800" dirty="0"/>
          </a:p>
        </p:txBody>
      </p:sp>
      <p:pic>
        <p:nvPicPr>
          <p:cNvPr id="4" name="Picture 6" descr="rsa_rgb_pos_on_cream"/>
          <p:cNvPicPr>
            <a:picLocks noChangeAspect="1" noChangeArrowheads="1"/>
          </p:cNvPicPr>
          <p:nvPr/>
        </p:nvPicPr>
        <p:blipFill>
          <a:blip r:embed="rId3" cstate="print"/>
          <a:srcRect l="638" t="12968" r="6157" b="16681"/>
          <a:stretch>
            <a:fillRect/>
          </a:stretch>
        </p:blipFill>
        <p:spPr bwMode="auto">
          <a:xfrm>
            <a:off x="7444289" y="0"/>
            <a:ext cx="1710597" cy="889474"/>
          </a:xfrm>
          <a:prstGeom prst="rect">
            <a:avLst/>
          </a:prstGeom>
          <a:noFill/>
          <a:ln w="9525">
            <a:noFill/>
            <a:miter lim="800000"/>
            <a:headEnd/>
            <a:tailEnd/>
          </a:ln>
        </p:spPr>
      </p:pic>
      <p:sp>
        <p:nvSpPr>
          <p:cNvPr id="5" name="Rectangle 3"/>
          <p:cNvSpPr txBox="1">
            <a:spLocks noChangeArrowheads="1"/>
          </p:cNvSpPr>
          <p:nvPr/>
        </p:nvSpPr>
        <p:spPr bwMode="auto">
          <a:xfrm>
            <a:off x="384937" y="1306067"/>
            <a:ext cx="5027323" cy="46869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47675" marR="0" lvl="0" indent="-447675" algn="l" defTabSz="914400" rtl="0" eaLnBrk="1" fontAlgn="base" latinLnBrk="0" hangingPunct="1">
              <a:lnSpc>
                <a:spcPct val="100000"/>
              </a:lnSpc>
              <a:spcBef>
                <a:spcPct val="40000"/>
              </a:spcBef>
              <a:spcAft>
                <a:spcPct val="0"/>
              </a:spcAft>
              <a:buClrTx/>
              <a:buSzPct val="80000"/>
              <a:buFontTx/>
              <a:buBlip>
                <a:blip r:embed="rId4"/>
              </a:buBlip>
              <a:tabLst/>
              <a:defRPr/>
            </a:pPr>
            <a:r>
              <a:rPr kumimoji="0" lang="en-US" sz="1800" b="1" i="0" u="none" strike="noStrike" kern="0" cap="none" spc="0" normalizeH="0" baseline="0" noProof="0" dirty="0" smtClean="0">
                <a:ln>
                  <a:noFill/>
                </a:ln>
                <a:solidFill>
                  <a:schemeClr val="accent4"/>
                </a:solidFill>
                <a:effectLst/>
                <a:uLnTx/>
                <a:uFillTx/>
                <a:latin typeface="+mn-lt"/>
                <a:ea typeface="+mn-ea"/>
                <a:cs typeface="+mn-cs"/>
              </a:rPr>
              <a:t> </a:t>
            </a:r>
            <a:r>
              <a:rPr kumimoji="0" lang="en-US" sz="2200" b="0" i="0" u="none" strike="noStrike" kern="0" cap="none" spc="0" normalizeH="0" baseline="0" noProof="0" dirty="0" smtClean="0">
                <a:ln>
                  <a:noFill/>
                </a:ln>
                <a:solidFill>
                  <a:srgbClr val="00589A"/>
                </a:solidFill>
                <a:effectLst/>
                <a:uLnTx/>
                <a:uFillTx/>
                <a:latin typeface="+mn-lt"/>
                <a:ea typeface="+mn-ea"/>
                <a:cs typeface="+mn-cs"/>
              </a:rPr>
              <a:t>Some fluids </a:t>
            </a:r>
            <a:r>
              <a:rPr kumimoji="0" lang="en-GB" sz="1800" b="0" i="0" u="none" strike="noStrike" kern="0" cap="none" spc="0" normalizeH="0" baseline="0" noProof="0" dirty="0" smtClean="0">
                <a:ln>
                  <a:noFill/>
                </a:ln>
                <a:solidFill>
                  <a:srgbClr val="00589A"/>
                </a:solidFill>
                <a:effectLst/>
                <a:uLnTx/>
                <a:uFillTx/>
                <a:latin typeface="+mn-lt"/>
                <a:ea typeface="+mn-ea"/>
                <a:cs typeface="+mn-cs"/>
              </a:rPr>
              <a:t>&gt;0.5 bar(g)</a:t>
            </a:r>
          </a:p>
          <a:p>
            <a:pPr marL="912813" marR="0" lvl="1" indent="-285750" algn="l" defTabSz="914400" rtl="0" eaLnBrk="1" fontAlgn="base" latinLnBrk="0" hangingPunct="1">
              <a:lnSpc>
                <a:spcPct val="100000"/>
              </a:lnSpc>
              <a:spcBef>
                <a:spcPct val="20000"/>
              </a:spcBef>
              <a:spcAft>
                <a:spcPct val="0"/>
              </a:spcAft>
              <a:buClrTx/>
              <a:buSzTx/>
              <a:buFontTx/>
              <a:buChar char="–"/>
              <a:tabLst/>
              <a:defRPr/>
            </a:pPr>
            <a:r>
              <a:rPr kumimoji="0" lang="en-GB" sz="2000" b="0" i="0" u="none" strike="noStrike" kern="0" cap="none" spc="0" normalizeH="0" baseline="0" noProof="0" dirty="0" smtClean="0">
                <a:ln>
                  <a:noFill/>
                </a:ln>
                <a:solidFill>
                  <a:srgbClr val="00589A"/>
                </a:solidFill>
                <a:effectLst/>
                <a:uLnTx/>
                <a:uFillTx/>
                <a:latin typeface="Arial" pitchFamily="34" charset="0"/>
                <a:cs typeface="Arial" pitchFamily="34" charset="0"/>
              </a:rPr>
              <a:t>Nitrogen</a:t>
            </a:r>
          </a:p>
          <a:p>
            <a:pPr marL="912813" marR="0" lvl="1" indent="-285750" algn="l" defTabSz="914400" rtl="0" eaLnBrk="1" fontAlgn="base" latinLnBrk="0" hangingPunct="1">
              <a:lnSpc>
                <a:spcPct val="100000"/>
              </a:lnSpc>
              <a:spcBef>
                <a:spcPct val="20000"/>
              </a:spcBef>
              <a:spcAft>
                <a:spcPct val="0"/>
              </a:spcAft>
              <a:buClrTx/>
              <a:buSzTx/>
              <a:buFontTx/>
              <a:buChar char="–"/>
              <a:tabLst/>
              <a:defRPr/>
            </a:pPr>
            <a:r>
              <a:rPr kumimoji="0" lang="en-GB" sz="2000" b="0" i="0" u="none" strike="noStrike" kern="0" cap="none" spc="0" normalizeH="0" baseline="0" noProof="0" dirty="0" smtClean="0">
                <a:ln>
                  <a:noFill/>
                </a:ln>
                <a:solidFill>
                  <a:srgbClr val="00589A"/>
                </a:solidFill>
                <a:effectLst/>
                <a:uLnTx/>
                <a:uFillTx/>
                <a:latin typeface="Arial" pitchFamily="34" charset="0"/>
                <a:cs typeface="Arial" pitchFamily="34" charset="0"/>
              </a:rPr>
              <a:t>Oxygen</a:t>
            </a:r>
          </a:p>
          <a:p>
            <a:pPr marL="912813" marR="0" lvl="1" indent="-285750" algn="l" defTabSz="914400" rtl="0" eaLnBrk="1" fontAlgn="base" latinLnBrk="0" hangingPunct="1">
              <a:lnSpc>
                <a:spcPct val="100000"/>
              </a:lnSpc>
              <a:spcBef>
                <a:spcPct val="20000"/>
              </a:spcBef>
              <a:spcAft>
                <a:spcPct val="0"/>
              </a:spcAft>
              <a:buClrTx/>
              <a:buSzTx/>
              <a:buFontTx/>
              <a:buChar char="–"/>
              <a:tabLst/>
              <a:defRPr/>
            </a:pPr>
            <a:r>
              <a:rPr kumimoji="0" lang="en-GB" sz="2000" b="0" i="0" u="none" strike="noStrike" kern="0" cap="none" spc="0" normalizeH="0" baseline="0" noProof="0" dirty="0" smtClean="0">
                <a:ln>
                  <a:noFill/>
                </a:ln>
                <a:solidFill>
                  <a:srgbClr val="00589A"/>
                </a:solidFill>
                <a:effectLst/>
                <a:uLnTx/>
                <a:uFillTx/>
                <a:latin typeface="Arial" pitchFamily="34" charset="0"/>
                <a:cs typeface="Arial" pitchFamily="34" charset="0"/>
              </a:rPr>
              <a:t>Helium </a:t>
            </a:r>
          </a:p>
          <a:p>
            <a:pPr marL="912813" marR="0" lvl="1" indent="-285750" algn="l" defTabSz="914400" rtl="0" eaLnBrk="1" fontAlgn="base" latinLnBrk="0" hangingPunct="1">
              <a:lnSpc>
                <a:spcPct val="100000"/>
              </a:lnSpc>
              <a:spcBef>
                <a:spcPct val="20000"/>
              </a:spcBef>
              <a:spcAft>
                <a:spcPct val="0"/>
              </a:spcAft>
              <a:buClrTx/>
              <a:buSzTx/>
              <a:buFontTx/>
              <a:buChar char="–"/>
              <a:tabLst/>
              <a:defRPr/>
            </a:pPr>
            <a:r>
              <a:rPr kumimoji="0" lang="en-GB" sz="2000" b="0" i="0" u="none" strike="noStrike" kern="0" cap="none" spc="0" normalizeH="0" baseline="0" noProof="0" dirty="0" smtClean="0">
                <a:ln>
                  <a:noFill/>
                </a:ln>
                <a:solidFill>
                  <a:srgbClr val="00589A"/>
                </a:solidFill>
                <a:effectLst/>
                <a:uLnTx/>
                <a:uFillTx/>
                <a:latin typeface="Arial" pitchFamily="34" charset="0"/>
                <a:cs typeface="Arial" pitchFamily="34" charset="0"/>
              </a:rPr>
              <a:t>Carbon dioxide</a:t>
            </a:r>
          </a:p>
          <a:p>
            <a:pPr marL="912813" marR="0" lvl="1" indent="-285750" algn="l" defTabSz="914400" rtl="0" eaLnBrk="1" fontAlgn="base" latinLnBrk="0" hangingPunct="1">
              <a:lnSpc>
                <a:spcPct val="100000"/>
              </a:lnSpc>
              <a:spcBef>
                <a:spcPct val="20000"/>
              </a:spcBef>
              <a:spcAft>
                <a:spcPct val="0"/>
              </a:spcAft>
              <a:buClrTx/>
              <a:buSzTx/>
              <a:buFontTx/>
              <a:buChar char="–"/>
              <a:tabLst/>
              <a:defRPr/>
            </a:pPr>
            <a:r>
              <a:rPr kumimoji="0" lang="en-GB" sz="2000" b="0" i="0" u="none" strike="noStrike" kern="0" cap="none" spc="0" normalizeH="0" baseline="0" noProof="0" dirty="0" smtClean="0">
                <a:ln>
                  <a:noFill/>
                </a:ln>
                <a:solidFill>
                  <a:srgbClr val="00589A"/>
                </a:solidFill>
                <a:effectLst/>
                <a:uLnTx/>
                <a:uFillTx/>
                <a:latin typeface="Arial" pitchFamily="34" charset="0"/>
                <a:cs typeface="Arial" pitchFamily="34" charset="0"/>
              </a:rPr>
              <a:t>Natural gas </a:t>
            </a:r>
          </a:p>
          <a:p>
            <a:pPr marL="912813" marR="0" lvl="1" indent="-285750" algn="l" defTabSz="914400" rtl="0" eaLnBrk="1" fontAlgn="base" latinLnBrk="0" hangingPunct="1">
              <a:lnSpc>
                <a:spcPct val="100000"/>
              </a:lnSpc>
              <a:spcBef>
                <a:spcPct val="20000"/>
              </a:spcBef>
              <a:spcAft>
                <a:spcPct val="0"/>
              </a:spcAft>
              <a:buClrTx/>
              <a:buSzTx/>
              <a:buFontTx/>
              <a:buChar char="–"/>
              <a:tabLst/>
              <a:defRPr/>
            </a:pPr>
            <a:r>
              <a:rPr kumimoji="0" lang="en-GB" sz="2000" b="0" i="0" u="none" strike="noStrike" kern="0" cap="none" spc="0" normalizeH="0" baseline="0" noProof="0" dirty="0" smtClean="0">
                <a:ln>
                  <a:noFill/>
                </a:ln>
                <a:solidFill>
                  <a:srgbClr val="00589A"/>
                </a:solidFill>
                <a:effectLst/>
                <a:uLnTx/>
                <a:uFillTx/>
                <a:latin typeface="Arial" pitchFamily="34" charset="0"/>
                <a:cs typeface="Arial" pitchFamily="34" charset="0"/>
              </a:rPr>
              <a:t>Ammonia</a:t>
            </a:r>
          </a:p>
          <a:p>
            <a:pPr marL="912813" marR="0" lvl="1" indent="-285750" algn="l" defTabSz="914400" rtl="0" eaLnBrk="1" fontAlgn="base" latinLnBrk="0" hangingPunct="1">
              <a:lnSpc>
                <a:spcPct val="100000"/>
              </a:lnSpc>
              <a:spcBef>
                <a:spcPct val="20000"/>
              </a:spcBef>
              <a:spcAft>
                <a:spcPct val="0"/>
              </a:spcAft>
              <a:buClrTx/>
              <a:buSzTx/>
              <a:buFontTx/>
              <a:buChar char="–"/>
              <a:tabLst/>
              <a:defRPr/>
            </a:pPr>
            <a:r>
              <a:rPr kumimoji="0" lang="en-GB" sz="2000" b="0" i="0" u="none" strike="noStrike" kern="0" cap="none" spc="0" normalizeH="0" baseline="0" noProof="0" dirty="0" smtClean="0">
                <a:ln>
                  <a:noFill/>
                </a:ln>
                <a:solidFill>
                  <a:srgbClr val="00589A"/>
                </a:solidFill>
                <a:effectLst/>
                <a:uLnTx/>
                <a:uFillTx/>
                <a:latin typeface="Arial" pitchFamily="34" charset="0"/>
                <a:cs typeface="Arial" pitchFamily="34" charset="0"/>
              </a:rPr>
              <a:t>Refrigeration gases (</a:t>
            </a:r>
            <a:r>
              <a:rPr kumimoji="0" lang="en-GB" sz="2000" b="0" i="0" u="none" strike="noStrike" kern="0" cap="none" spc="0" normalizeH="0" baseline="0" noProof="0" dirty="0" err="1" smtClean="0">
                <a:ln>
                  <a:noFill/>
                </a:ln>
                <a:solidFill>
                  <a:srgbClr val="00589A"/>
                </a:solidFill>
                <a:effectLst/>
                <a:uLnTx/>
                <a:uFillTx/>
                <a:latin typeface="Arial" pitchFamily="34" charset="0"/>
                <a:cs typeface="Arial" pitchFamily="34" charset="0"/>
              </a:rPr>
              <a:t>Freons</a:t>
            </a:r>
            <a:r>
              <a:rPr kumimoji="0" lang="en-GB" sz="2000" b="0" i="0" u="none" strike="noStrike" kern="0" cap="none" spc="0" normalizeH="0" baseline="0" noProof="0" dirty="0" smtClean="0">
                <a:ln>
                  <a:noFill/>
                </a:ln>
                <a:solidFill>
                  <a:srgbClr val="00589A"/>
                </a:solidFill>
                <a:effectLst/>
                <a:uLnTx/>
                <a:uFillTx/>
                <a:latin typeface="Arial" pitchFamily="34" charset="0"/>
                <a:cs typeface="Arial" pitchFamily="34" charset="0"/>
              </a:rPr>
              <a:t>)</a:t>
            </a:r>
          </a:p>
          <a:p>
            <a:pPr marL="912813" marR="0" lvl="1" indent="-285750" algn="l" defTabSz="914400" rtl="0" eaLnBrk="1" fontAlgn="base" latinLnBrk="0" hangingPunct="1">
              <a:lnSpc>
                <a:spcPct val="100000"/>
              </a:lnSpc>
              <a:spcBef>
                <a:spcPct val="20000"/>
              </a:spcBef>
              <a:spcAft>
                <a:spcPct val="0"/>
              </a:spcAft>
              <a:buClrTx/>
              <a:buSzTx/>
              <a:buFontTx/>
              <a:buChar char="–"/>
              <a:tabLst/>
              <a:defRPr/>
            </a:pPr>
            <a:r>
              <a:rPr kumimoji="0" lang="en-GB" sz="2000" b="0" i="0" u="none" strike="noStrike" kern="0" cap="none" spc="0" normalizeH="0" baseline="0" noProof="0" dirty="0" smtClean="0">
                <a:ln>
                  <a:noFill/>
                </a:ln>
                <a:solidFill>
                  <a:srgbClr val="00589A"/>
                </a:solidFill>
                <a:effectLst/>
                <a:uLnTx/>
                <a:uFillTx/>
                <a:latin typeface="Arial" pitchFamily="34" charset="0"/>
                <a:cs typeface="Arial" pitchFamily="34" charset="0"/>
              </a:rPr>
              <a:t>Chlorine</a:t>
            </a:r>
          </a:p>
          <a:p>
            <a:pPr marL="912813" marR="0" lvl="1" indent="-285750" algn="l" defTabSz="914400" rtl="0" eaLnBrk="1" fontAlgn="base" latinLnBrk="0" hangingPunct="1">
              <a:lnSpc>
                <a:spcPct val="100000"/>
              </a:lnSpc>
              <a:spcBef>
                <a:spcPct val="20000"/>
              </a:spcBef>
              <a:spcAft>
                <a:spcPct val="0"/>
              </a:spcAft>
              <a:buClrTx/>
              <a:buSzTx/>
              <a:buFontTx/>
              <a:buChar char="–"/>
              <a:tabLst/>
              <a:defRPr/>
            </a:pPr>
            <a:r>
              <a:rPr kumimoji="0" lang="en-GB" sz="2000" b="0" i="0" u="none" strike="noStrike" kern="0" cap="none" spc="0" normalizeH="0" baseline="0" noProof="0" dirty="0" smtClean="0">
                <a:ln>
                  <a:noFill/>
                </a:ln>
                <a:solidFill>
                  <a:srgbClr val="00589A"/>
                </a:solidFill>
                <a:effectLst/>
                <a:uLnTx/>
                <a:uFillTx/>
                <a:latin typeface="Arial" pitchFamily="34" charset="0"/>
                <a:cs typeface="Arial" pitchFamily="34" charset="0"/>
              </a:rPr>
              <a:t>Hydrogen</a:t>
            </a:r>
          </a:p>
          <a:p>
            <a:pPr marL="912813" marR="0" lvl="1" indent="-285750" algn="l" defTabSz="914400" rtl="0" eaLnBrk="1" fontAlgn="base" latinLnBrk="0" hangingPunct="1">
              <a:lnSpc>
                <a:spcPct val="100000"/>
              </a:lnSpc>
              <a:spcBef>
                <a:spcPct val="20000"/>
              </a:spcBef>
              <a:spcAft>
                <a:spcPct val="0"/>
              </a:spcAft>
              <a:buClrTx/>
              <a:buSzTx/>
              <a:buFontTx/>
              <a:buChar char="–"/>
              <a:tabLst/>
              <a:defRPr/>
            </a:pPr>
            <a:r>
              <a:rPr kumimoji="0" lang="en-GB" sz="2000" b="0" i="0" u="none" strike="noStrike" kern="0" cap="none" spc="0" normalizeH="0" baseline="0" noProof="0" dirty="0" smtClean="0">
                <a:ln>
                  <a:noFill/>
                </a:ln>
                <a:solidFill>
                  <a:srgbClr val="00589A"/>
                </a:solidFill>
                <a:effectLst/>
                <a:uLnTx/>
                <a:uFillTx/>
                <a:latin typeface="Arial" pitchFamily="34" charset="0"/>
                <a:cs typeface="Arial" pitchFamily="34" charset="0"/>
              </a:rPr>
              <a:t>Water above 110 deg.C</a:t>
            </a:r>
          </a:p>
          <a:p>
            <a:pPr marL="912813" marR="0" lvl="1" indent="-285750" algn="l" defTabSz="914400" rtl="0" eaLnBrk="1" fontAlgn="base" latinLnBrk="0" hangingPunct="1">
              <a:lnSpc>
                <a:spcPct val="100000"/>
              </a:lnSpc>
              <a:spcBef>
                <a:spcPct val="20000"/>
              </a:spcBef>
              <a:spcAft>
                <a:spcPct val="0"/>
              </a:spcAft>
              <a:buClrTx/>
              <a:buSzTx/>
              <a:buFontTx/>
              <a:buChar char="–"/>
              <a:tabLst/>
              <a:defRPr/>
            </a:pPr>
            <a:r>
              <a:rPr kumimoji="0" lang="en-GB" sz="2000" b="0" i="0" u="none" strike="noStrike" kern="0" cap="none" spc="0" normalizeH="0" baseline="0" noProof="0" dirty="0" smtClean="0">
                <a:ln>
                  <a:noFill/>
                </a:ln>
                <a:solidFill>
                  <a:srgbClr val="00589A"/>
                </a:solidFill>
                <a:effectLst/>
                <a:uLnTx/>
                <a:uFillTx/>
                <a:latin typeface="Arial" pitchFamily="34" charset="0"/>
                <a:cs typeface="Arial" pitchFamily="34" charset="0"/>
              </a:rPr>
              <a:t>LPG (propane / butane) **</a:t>
            </a:r>
            <a:endParaRPr kumimoji="0" lang="en-US" sz="2000" b="0" i="0" u="none" strike="noStrike" kern="0" cap="none" spc="0" normalizeH="0" baseline="0" noProof="0" dirty="0">
              <a:ln>
                <a:noFill/>
              </a:ln>
              <a:solidFill>
                <a:srgbClr val="00589A"/>
              </a:solidFill>
              <a:effectLst/>
              <a:uLnTx/>
              <a:uFillTx/>
              <a:latin typeface="Arial" pitchFamily="34" charset="0"/>
              <a:cs typeface="Arial" pitchFamily="34" charset="0"/>
            </a:endParaRPr>
          </a:p>
        </p:txBody>
      </p:sp>
      <p:pic>
        <p:nvPicPr>
          <p:cNvPr id="6" name="Picture 2" descr="http://www.rsmas.miami.edu/assets/images/coral-lab/co2-molecule.jpg"/>
          <p:cNvPicPr>
            <a:picLocks noChangeAspect="1" noChangeArrowheads="1"/>
          </p:cNvPicPr>
          <p:nvPr/>
        </p:nvPicPr>
        <p:blipFill>
          <a:blip r:embed="rId5" cstate="print"/>
          <a:srcRect/>
          <a:stretch>
            <a:fillRect/>
          </a:stretch>
        </p:blipFill>
        <p:spPr bwMode="auto">
          <a:xfrm>
            <a:off x="5412260" y="4154702"/>
            <a:ext cx="2733675" cy="1838325"/>
          </a:xfrm>
          <a:prstGeom prst="rect">
            <a:avLst/>
          </a:prstGeom>
          <a:noFill/>
        </p:spPr>
      </p:pic>
      <p:pic>
        <p:nvPicPr>
          <p:cNvPr id="8" name="Picture 4" descr="http://www.spg-corp.com/images/decr-7.jpg"/>
          <p:cNvPicPr>
            <a:picLocks noChangeAspect="1" noChangeArrowheads="1"/>
          </p:cNvPicPr>
          <p:nvPr/>
        </p:nvPicPr>
        <p:blipFill>
          <a:blip r:embed="rId6" cstate="print"/>
          <a:srcRect/>
          <a:stretch>
            <a:fillRect/>
          </a:stretch>
        </p:blipFill>
        <p:spPr bwMode="auto">
          <a:xfrm>
            <a:off x="5293755" y="1306067"/>
            <a:ext cx="2952750" cy="2495550"/>
          </a:xfrm>
          <a:prstGeom prst="rect">
            <a:avLst/>
          </a:prstGeom>
          <a:noFill/>
        </p:spPr>
      </p:pic>
    </p:spTree>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7" name="Picture 6" descr="rsa_rgb_pos_on_cream"/>
          <p:cNvPicPr>
            <a:picLocks noChangeAspect="1" noChangeArrowheads="1"/>
          </p:cNvPicPr>
          <p:nvPr/>
        </p:nvPicPr>
        <p:blipFill>
          <a:blip r:embed="rId3" cstate="print"/>
          <a:srcRect l="638" t="12968" r="6157" b="16681"/>
          <a:stretch>
            <a:fillRect/>
          </a:stretch>
        </p:blipFill>
        <p:spPr bwMode="auto">
          <a:xfrm>
            <a:off x="7444289" y="0"/>
            <a:ext cx="1710597" cy="889474"/>
          </a:xfrm>
          <a:prstGeom prst="rect">
            <a:avLst/>
          </a:prstGeom>
          <a:noFill/>
          <a:ln w="9525">
            <a:noFill/>
            <a:miter lim="800000"/>
            <a:headEnd/>
            <a:tailEnd/>
          </a:ln>
        </p:spPr>
      </p:pic>
      <p:sp>
        <p:nvSpPr>
          <p:cNvPr id="18" name="Rectangle 6"/>
          <p:cNvSpPr>
            <a:spLocks noChangeArrowheads="1"/>
          </p:cNvSpPr>
          <p:nvPr/>
        </p:nvSpPr>
        <p:spPr bwMode="auto">
          <a:xfrm>
            <a:off x="155752" y="1676400"/>
            <a:ext cx="5688013" cy="1933575"/>
          </a:xfrm>
          <a:prstGeom prst="rect">
            <a:avLst/>
          </a:prstGeom>
          <a:noFill/>
          <a:ln w="9525">
            <a:noFill/>
            <a:miter lim="800000"/>
            <a:headEnd/>
            <a:tailEnd/>
          </a:ln>
          <a:effectLst/>
        </p:spPr>
        <p:txBody>
          <a:bodyPr tIns="0"/>
          <a:lstStyle/>
          <a:p>
            <a:pPr>
              <a:spcBef>
                <a:spcPct val="40000"/>
              </a:spcBef>
              <a:buClr>
                <a:srgbClr val="B40084"/>
              </a:buClr>
              <a:buFont typeface="Wingdings" pitchFamily="2" charset="2"/>
              <a:buNone/>
            </a:pPr>
            <a:r>
              <a:rPr lang="en-US" sz="2200" dirty="0" smtClean="0">
                <a:latin typeface="GillSans" pitchFamily="2" charset="0"/>
              </a:rPr>
              <a:t/>
            </a:r>
            <a:br>
              <a:rPr lang="en-US" sz="2200" dirty="0" smtClean="0">
                <a:latin typeface="GillSans" pitchFamily="2" charset="0"/>
              </a:rPr>
            </a:br>
            <a:endParaRPr lang="en-US" sz="2200" dirty="0" smtClean="0">
              <a:latin typeface="GillSans" pitchFamily="2" charset="0"/>
            </a:endParaRPr>
          </a:p>
        </p:txBody>
      </p:sp>
      <p:sp>
        <p:nvSpPr>
          <p:cNvPr id="21" name="Rectangle 15"/>
          <p:cNvSpPr>
            <a:spLocks noChangeArrowheads="1"/>
          </p:cNvSpPr>
          <p:nvPr/>
        </p:nvSpPr>
        <p:spPr bwMode="auto">
          <a:xfrm>
            <a:off x="155752" y="3182710"/>
            <a:ext cx="4879521" cy="854529"/>
          </a:xfrm>
          <a:prstGeom prst="rect">
            <a:avLst/>
          </a:prstGeom>
          <a:noFill/>
          <a:ln w="9525">
            <a:noFill/>
            <a:miter lim="800000"/>
            <a:headEnd/>
            <a:tailEnd/>
          </a:ln>
          <a:effectLst/>
        </p:spPr>
        <p:txBody>
          <a:bodyPr/>
          <a:lstStyle/>
          <a:p>
            <a:pPr>
              <a:lnSpc>
                <a:spcPct val="90000"/>
              </a:lnSpc>
              <a:tabLst>
                <a:tab pos="452438" algn="l"/>
                <a:tab pos="1258888" algn="l"/>
              </a:tabLst>
            </a:pPr>
            <a:endParaRPr lang="en-GB" sz="4800" dirty="0">
              <a:solidFill>
                <a:srgbClr val="5A2D7F"/>
              </a:solidFill>
              <a:latin typeface="GillSans"/>
            </a:endParaRPr>
          </a:p>
        </p:txBody>
      </p:sp>
      <p:sp>
        <p:nvSpPr>
          <p:cNvPr id="19" name="Rectangle 18"/>
          <p:cNvSpPr/>
          <p:nvPr/>
        </p:nvSpPr>
        <p:spPr>
          <a:xfrm>
            <a:off x="636102" y="533402"/>
            <a:ext cx="7156959" cy="369332"/>
          </a:xfrm>
          <a:prstGeom prst="rect">
            <a:avLst/>
          </a:prstGeom>
        </p:spPr>
        <p:txBody>
          <a:bodyPr wrap="none">
            <a:spAutoFit/>
          </a:bodyPr>
          <a:lstStyle/>
          <a:p>
            <a:r>
              <a:rPr lang="en-US" dirty="0" smtClean="0"/>
              <a:t>EXAMPLES OF PRESSURE EQUIPMENT - REGS 30 &amp; PART 10</a:t>
            </a:r>
            <a:endParaRPr lang="en-GB" dirty="0"/>
          </a:p>
        </p:txBody>
      </p:sp>
      <p:pic>
        <p:nvPicPr>
          <p:cNvPr id="28" name="Picture 9" descr="Autoclave - tattooist.bmp"/>
          <p:cNvPicPr>
            <a:picLocks noChangeAspect="1"/>
          </p:cNvPicPr>
          <p:nvPr/>
        </p:nvPicPr>
        <p:blipFill>
          <a:blip r:embed="rId4" cstate="print">
            <a:lum contrast="-18000"/>
          </a:blip>
          <a:srcRect/>
          <a:stretch>
            <a:fillRect/>
          </a:stretch>
        </p:blipFill>
        <p:spPr bwMode="auto">
          <a:xfrm>
            <a:off x="6732076" y="1032796"/>
            <a:ext cx="2121969" cy="2149914"/>
          </a:xfrm>
          <a:prstGeom prst="rect">
            <a:avLst/>
          </a:prstGeom>
          <a:noFill/>
          <a:ln w="9525">
            <a:noFill/>
            <a:miter lim="800000"/>
            <a:headEnd/>
            <a:tailEnd/>
          </a:ln>
        </p:spPr>
      </p:pic>
      <p:pic>
        <p:nvPicPr>
          <p:cNvPr id="30" name="Picture 3"/>
          <p:cNvPicPr>
            <a:picLocks noChangeAspect="1" noChangeArrowheads="1"/>
          </p:cNvPicPr>
          <p:nvPr/>
        </p:nvPicPr>
        <p:blipFill>
          <a:blip r:embed="rId5" cstate="print">
            <a:lum contrast="-18000"/>
          </a:blip>
          <a:srcRect/>
          <a:stretch>
            <a:fillRect/>
          </a:stretch>
        </p:blipFill>
        <p:spPr>
          <a:xfrm>
            <a:off x="416758" y="3799937"/>
            <a:ext cx="2074623" cy="1525709"/>
          </a:xfrm>
          <a:prstGeom prst="rect">
            <a:avLst/>
          </a:prstGeom>
        </p:spPr>
      </p:pic>
      <p:pic>
        <p:nvPicPr>
          <p:cNvPr id="31" name="Picture Placeholder 4" descr="Feama Boiler.jpg"/>
          <p:cNvPicPr>
            <a:picLocks noChangeAspect="1"/>
          </p:cNvPicPr>
          <p:nvPr/>
        </p:nvPicPr>
        <p:blipFill>
          <a:blip r:embed="rId6" cstate="print"/>
          <a:srcRect l="7047" r="7047"/>
          <a:stretch>
            <a:fillRect/>
          </a:stretch>
        </p:blipFill>
        <p:spPr>
          <a:xfrm>
            <a:off x="4311997" y="5083575"/>
            <a:ext cx="2302689" cy="1542278"/>
          </a:xfrm>
          <a:prstGeom prst="rect">
            <a:avLst/>
          </a:prstGeom>
        </p:spPr>
      </p:pic>
      <p:pic>
        <p:nvPicPr>
          <p:cNvPr id="32" name="ClipArt Placeholder 4" descr="expansion vessel.jpg"/>
          <p:cNvPicPr>
            <a:picLocks noChangeAspect="1"/>
          </p:cNvPicPr>
          <p:nvPr/>
        </p:nvPicPr>
        <p:blipFill>
          <a:blip r:embed="rId7" cstate="print"/>
          <a:stretch>
            <a:fillRect/>
          </a:stretch>
        </p:blipFill>
        <p:spPr>
          <a:xfrm>
            <a:off x="4311997" y="3799937"/>
            <a:ext cx="832493" cy="1007861"/>
          </a:xfrm>
          <a:prstGeom prst="roundRect">
            <a:avLst/>
          </a:prstGeom>
        </p:spPr>
      </p:pic>
      <p:pic>
        <p:nvPicPr>
          <p:cNvPr id="33" name="Picture 7" descr="heatexch"/>
          <p:cNvPicPr>
            <a:picLocks noChangeAspect="1" noChangeArrowheads="1"/>
          </p:cNvPicPr>
          <p:nvPr/>
        </p:nvPicPr>
        <p:blipFill>
          <a:blip r:embed="rId8" cstate="print"/>
          <a:srcRect/>
          <a:stretch>
            <a:fillRect/>
          </a:stretch>
        </p:blipFill>
        <p:spPr bwMode="auto">
          <a:xfrm>
            <a:off x="5463342" y="1228147"/>
            <a:ext cx="760846" cy="2204502"/>
          </a:xfrm>
          <a:prstGeom prst="rect">
            <a:avLst/>
          </a:prstGeom>
          <a:noFill/>
          <a:ln w="9525">
            <a:noFill/>
            <a:miter lim="800000"/>
            <a:headEnd/>
            <a:tailEnd/>
          </a:ln>
        </p:spPr>
      </p:pic>
      <p:pic>
        <p:nvPicPr>
          <p:cNvPr id="50180" name="Picture 4" descr="http://image.made-in-china.com/4f0j00cMZaCJotAlku/Wns-Gas-Oil-Steam-Boiler.jpg"/>
          <p:cNvPicPr>
            <a:picLocks noChangeAspect="1" noChangeArrowheads="1"/>
          </p:cNvPicPr>
          <p:nvPr/>
        </p:nvPicPr>
        <p:blipFill>
          <a:blip r:embed="rId9" cstate="print"/>
          <a:srcRect/>
          <a:stretch>
            <a:fillRect/>
          </a:stretch>
        </p:blipFill>
        <p:spPr bwMode="auto">
          <a:xfrm>
            <a:off x="201801" y="1228147"/>
            <a:ext cx="2604757" cy="2082964"/>
          </a:xfrm>
          <a:prstGeom prst="rect">
            <a:avLst/>
          </a:prstGeom>
          <a:noFill/>
        </p:spPr>
      </p:pic>
      <p:pic>
        <p:nvPicPr>
          <p:cNvPr id="50182" name="Picture 6" descr="http://www.ssmarine.co.uk/images/air_receiver_vertical.jpg"/>
          <p:cNvPicPr>
            <a:picLocks noChangeAspect="1" noChangeArrowheads="1"/>
          </p:cNvPicPr>
          <p:nvPr/>
        </p:nvPicPr>
        <p:blipFill>
          <a:blip r:embed="rId10" cstate="print"/>
          <a:srcRect/>
          <a:stretch>
            <a:fillRect/>
          </a:stretch>
        </p:blipFill>
        <p:spPr bwMode="auto">
          <a:xfrm>
            <a:off x="6868336" y="3609975"/>
            <a:ext cx="1960609" cy="3015878"/>
          </a:xfrm>
          <a:prstGeom prst="rect">
            <a:avLst/>
          </a:prstGeom>
          <a:noFill/>
        </p:spPr>
      </p:pic>
      <p:pic>
        <p:nvPicPr>
          <p:cNvPr id="50184" name="Picture 8" descr="http://www.rodwell-autoclave.com/wp-content/uploads/2012/05/Ambassador.jpg"/>
          <p:cNvPicPr>
            <a:picLocks noChangeAspect="1" noChangeArrowheads="1"/>
          </p:cNvPicPr>
          <p:nvPr/>
        </p:nvPicPr>
        <p:blipFill>
          <a:blip r:embed="rId11" cstate="print"/>
          <a:srcRect/>
          <a:stretch>
            <a:fillRect/>
          </a:stretch>
        </p:blipFill>
        <p:spPr bwMode="auto">
          <a:xfrm>
            <a:off x="3215104" y="1095104"/>
            <a:ext cx="1820169" cy="2087606"/>
          </a:xfrm>
          <a:prstGeom prst="rect">
            <a:avLst/>
          </a:prstGeom>
          <a:noFill/>
        </p:spPr>
      </p:pic>
      <p:pic>
        <p:nvPicPr>
          <p:cNvPr id="35" name="Picture 4" descr="oilsteamboil"/>
          <p:cNvPicPr>
            <a:picLocks noChangeAspect="1" noChangeArrowheads="1"/>
          </p:cNvPicPr>
          <p:nvPr/>
        </p:nvPicPr>
        <p:blipFill>
          <a:blip r:embed="rId12" cstate="print"/>
          <a:srcRect/>
          <a:stretch>
            <a:fillRect/>
          </a:stretch>
        </p:blipFill>
        <p:spPr bwMode="auto">
          <a:xfrm>
            <a:off x="2806558" y="4303868"/>
            <a:ext cx="1168400" cy="2197100"/>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7" name="Picture 6" descr="rsa_rgb_pos_on_cream"/>
          <p:cNvPicPr>
            <a:picLocks noChangeAspect="1" noChangeArrowheads="1"/>
          </p:cNvPicPr>
          <p:nvPr/>
        </p:nvPicPr>
        <p:blipFill>
          <a:blip r:embed="rId3" cstate="print"/>
          <a:srcRect l="638" t="12968" r="6157" b="16681"/>
          <a:stretch>
            <a:fillRect/>
          </a:stretch>
        </p:blipFill>
        <p:spPr bwMode="auto">
          <a:xfrm>
            <a:off x="7444289" y="0"/>
            <a:ext cx="1710597" cy="889474"/>
          </a:xfrm>
          <a:prstGeom prst="rect">
            <a:avLst/>
          </a:prstGeom>
          <a:noFill/>
          <a:ln w="9525">
            <a:noFill/>
            <a:miter lim="800000"/>
            <a:headEnd/>
            <a:tailEnd/>
          </a:ln>
        </p:spPr>
      </p:pic>
      <p:sp>
        <p:nvSpPr>
          <p:cNvPr id="18" name="Rectangle 6"/>
          <p:cNvSpPr>
            <a:spLocks noChangeArrowheads="1"/>
          </p:cNvSpPr>
          <p:nvPr/>
        </p:nvSpPr>
        <p:spPr bwMode="auto">
          <a:xfrm>
            <a:off x="155752" y="1676400"/>
            <a:ext cx="5688013" cy="1933575"/>
          </a:xfrm>
          <a:prstGeom prst="rect">
            <a:avLst/>
          </a:prstGeom>
          <a:noFill/>
          <a:ln w="9525">
            <a:noFill/>
            <a:miter lim="800000"/>
            <a:headEnd/>
            <a:tailEnd/>
          </a:ln>
          <a:effectLst/>
        </p:spPr>
        <p:txBody>
          <a:bodyPr tIns="0"/>
          <a:lstStyle/>
          <a:p>
            <a:pPr>
              <a:spcBef>
                <a:spcPct val="40000"/>
              </a:spcBef>
              <a:buClr>
                <a:srgbClr val="B40084"/>
              </a:buClr>
              <a:buFont typeface="Wingdings" pitchFamily="2" charset="2"/>
              <a:buNone/>
            </a:pPr>
            <a:r>
              <a:rPr lang="en-US" sz="2200" dirty="0" smtClean="0">
                <a:latin typeface="GillSans" pitchFamily="2" charset="0"/>
              </a:rPr>
              <a:t/>
            </a:r>
            <a:br>
              <a:rPr lang="en-US" sz="2200" dirty="0" smtClean="0">
                <a:latin typeface="GillSans" pitchFamily="2" charset="0"/>
              </a:rPr>
            </a:br>
            <a:endParaRPr lang="en-US" sz="2200" dirty="0" smtClean="0">
              <a:latin typeface="GillSans" pitchFamily="2" charset="0"/>
            </a:endParaRPr>
          </a:p>
        </p:txBody>
      </p:sp>
      <p:sp>
        <p:nvSpPr>
          <p:cNvPr id="21" name="Rectangle 15"/>
          <p:cNvSpPr>
            <a:spLocks noChangeArrowheads="1"/>
          </p:cNvSpPr>
          <p:nvPr/>
        </p:nvSpPr>
        <p:spPr bwMode="auto">
          <a:xfrm>
            <a:off x="155752" y="3182710"/>
            <a:ext cx="4879521" cy="854529"/>
          </a:xfrm>
          <a:prstGeom prst="rect">
            <a:avLst/>
          </a:prstGeom>
          <a:noFill/>
          <a:ln w="9525">
            <a:noFill/>
            <a:miter lim="800000"/>
            <a:headEnd/>
            <a:tailEnd/>
          </a:ln>
          <a:effectLst/>
        </p:spPr>
        <p:txBody>
          <a:bodyPr/>
          <a:lstStyle/>
          <a:p>
            <a:pPr>
              <a:lnSpc>
                <a:spcPct val="90000"/>
              </a:lnSpc>
              <a:tabLst>
                <a:tab pos="452438" algn="l"/>
                <a:tab pos="1258888" algn="l"/>
              </a:tabLst>
            </a:pPr>
            <a:endParaRPr lang="en-GB" sz="4800" dirty="0">
              <a:solidFill>
                <a:srgbClr val="5A2D7F"/>
              </a:solidFill>
              <a:latin typeface="GillSans"/>
            </a:endParaRPr>
          </a:p>
        </p:txBody>
      </p:sp>
      <p:sp>
        <p:nvSpPr>
          <p:cNvPr id="19" name="Rectangle 18"/>
          <p:cNvSpPr/>
          <p:nvPr/>
        </p:nvSpPr>
        <p:spPr>
          <a:xfrm>
            <a:off x="636102" y="533402"/>
            <a:ext cx="7156959" cy="369332"/>
          </a:xfrm>
          <a:prstGeom prst="rect">
            <a:avLst/>
          </a:prstGeom>
        </p:spPr>
        <p:txBody>
          <a:bodyPr wrap="none">
            <a:spAutoFit/>
          </a:bodyPr>
          <a:lstStyle/>
          <a:p>
            <a:r>
              <a:rPr lang="en-US" dirty="0" smtClean="0"/>
              <a:t>EXAMPLES OF PRESSURE EQUIPMENT - REGS 30 &amp; PART 10</a:t>
            </a:r>
            <a:endParaRPr lang="en-GB" dirty="0"/>
          </a:p>
        </p:txBody>
      </p:sp>
      <p:pic>
        <p:nvPicPr>
          <p:cNvPr id="54274" name="Picture 2" descr="C:\Documents and Settings\F24811\My Documents\My Pictures\oil drain tank.jpg"/>
          <p:cNvPicPr>
            <a:picLocks noChangeAspect="1" noChangeArrowheads="1"/>
          </p:cNvPicPr>
          <p:nvPr/>
        </p:nvPicPr>
        <p:blipFill>
          <a:blip r:embed="rId4" cstate="print"/>
          <a:srcRect/>
          <a:stretch>
            <a:fillRect/>
          </a:stretch>
        </p:blipFill>
        <p:spPr bwMode="auto">
          <a:xfrm>
            <a:off x="636102" y="1236789"/>
            <a:ext cx="1771650" cy="1771650"/>
          </a:xfrm>
          <a:prstGeom prst="rect">
            <a:avLst/>
          </a:prstGeom>
          <a:noFill/>
        </p:spPr>
      </p:pic>
      <p:pic>
        <p:nvPicPr>
          <p:cNvPr id="54276" name="Picture 4" descr="C:\Documents and Settings\F24811\My Documents\My Pictures\reactors.jpg"/>
          <p:cNvPicPr>
            <a:picLocks noChangeAspect="1" noChangeArrowheads="1"/>
          </p:cNvPicPr>
          <p:nvPr/>
        </p:nvPicPr>
        <p:blipFill>
          <a:blip r:embed="rId5" cstate="print"/>
          <a:srcRect/>
          <a:stretch>
            <a:fillRect/>
          </a:stretch>
        </p:blipFill>
        <p:spPr bwMode="auto">
          <a:xfrm>
            <a:off x="2802230" y="1236789"/>
            <a:ext cx="2540000" cy="2540000"/>
          </a:xfrm>
          <a:prstGeom prst="rect">
            <a:avLst/>
          </a:prstGeom>
          <a:noFill/>
        </p:spPr>
      </p:pic>
      <p:pic>
        <p:nvPicPr>
          <p:cNvPr id="54278" name="Picture 6" descr="C:\Documents and Settings\F24811\My Documents\My Pictures\REFRIGERAETIOJN PLANT.jpg"/>
          <p:cNvPicPr>
            <a:picLocks noChangeAspect="1" noChangeArrowheads="1"/>
          </p:cNvPicPr>
          <p:nvPr/>
        </p:nvPicPr>
        <p:blipFill>
          <a:blip r:embed="rId6" cstate="print"/>
          <a:srcRect/>
          <a:stretch>
            <a:fillRect/>
          </a:stretch>
        </p:blipFill>
        <p:spPr bwMode="auto">
          <a:xfrm>
            <a:off x="5568558" y="1236789"/>
            <a:ext cx="3048000" cy="2289810"/>
          </a:xfrm>
          <a:prstGeom prst="rect">
            <a:avLst/>
          </a:prstGeom>
          <a:noFill/>
        </p:spPr>
      </p:pic>
      <p:pic>
        <p:nvPicPr>
          <p:cNvPr id="54279" name="Picture 7" descr="C:\Documents and Settings\F24811\My Documents\My Pictures\chiller.jpg"/>
          <p:cNvPicPr>
            <a:picLocks noChangeAspect="1" noChangeArrowheads="1"/>
          </p:cNvPicPr>
          <p:nvPr/>
        </p:nvPicPr>
        <p:blipFill>
          <a:blip r:embed="rId7" cstate="print"/>
          <a:srcRect/>
          <a:stretch>
            <a:fillRect/>
          </a:stretch>
        </p:blipFill>
        <p:spPr bwMode="auto">
          <a:xfrm>
            <a:off x="888341" y="3930700"/>
            <a:ext cx="2742438" cy="2326577"/>
          </a:xfrm>
          <a:prstGeom prst="rect">
            <a:avLst/>
          </a:prstGeom>
          <a:noFill/>
        </p:spPr>
      </p:pic>
      <p:pic>
        <p:nvPicPr>
          <p:cNvPr id="54280" name="Picture 8" descr="C:\Documents and Settings\F24811\My Documents\My Pictures\carbon dioxide brewing vessel.jpg"/>
          <p:cNvPicPr>
            <a:picLocks noChangeAspect="1" noChangeArrowheads="1"/>
          </p:cNvPicPr>
          <p:nvPr/>
        </p:nvPicPr>
        <p:blipFill>
          <a:blip r:embed="rId8" cstate="print"/>
          <a:srcRect/>
          <a:stretch>
            <a:fillRect/>
          </a:stretch>
        </p:blipFill>
        <p:spPr bwMode="auto">
          <a:xfrm>
            <a:off x="4515841" y="3930700"/>
            <a:ext cx="3129280" cy="2346960"/>
          </a:xfrm>
          <a:prstGeom prst="rect">
            <a:avLst/>
          </a:prstGeom>
          <a:noFill/>
        </p:spPr>
      </p:pic>
    </p:spTree>
  </p:cSld>
  <p:clrMapOvr>
    <a:masterClrMapping/>
  </p:clrMapOvr>
  <p:transition spd="slow">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7" name="Picture 6" descr="rsa_rgb_pos_on_cream"/>
          <p:cNvPicPr>
            <a:picLocks noChangeAspect="1" noChangeArrowheads="1"/>
          </p:cNvPicPr>
          <p:nvPr/>
        </p:nvPicPr>
        <p:blipFill>
          <a:blip r:embed="rId3" cstate="print"/>
          <a:srcRect l="638" t="12968" r="6157" b="16681"/>
          <a:stretch>
            <a:fillRect/>
          </a:stretch>
        </p:blipFill>
        <p:spPr bwMode="auto">
          <a:xfrm>
            <a:off x="7444289" y="0"/>
            <a:ext cx="1710597" cy="889474"/>
          </a:xfrm>
          <a:prstGeom prst="rect">
            <a:avLst/>
          </a:prstGeom>
          <a:noFill/>
          <a:ln w="9525">
            <a:noFill/>
            <a:miter lim="800000"/>
            <a:headEnd/>
            <a:tailEnd/>
          </a:ln>
        </p:spPr>
      </p:pic>
      <p:sp>
        <p:nvSpPr>
          <p:cNvPr id="18" name="Rectangle 6"/>
          <p:cNvSpPr>
            <a:spLocks noChangeArrowheads="1"/>
          </p:cNvSpPr>
          <p:nvPr/>
        </p:nvSpPr>
        <p:spPr bwMode="auto">
          <a:xfrm>
            <a:off x="155752" y="1676400"/>
            <a:ext cx="5688013" cy="1933575"/>
          </a:xfrm>
          <a:prstGeom prst="rect">
            <a:avLst/>
          </a:prstGeom>
          <a:noFill/>
          <a:ln w="9525">
            <a:noFill/>
            <a:miter lim="800000"/>
            <a:headEnd/>
            <a:tailEnd/>
          </a:ln>
          <a:effectLst/>
        </p:spPr>
        <p:txBody>
          <a:bodyPr tIns="0"/>
          <a:lstStyle/>
          <a:p>
            <a:pPr>
              <a:spcBef>
                <a:spcPct val="40000"/>
              </a:spcBef>
              <a:buClr>
                <a:srgbClr val="B40084"/>
              </a:buClr>
              <a:buFont typeface="Wingdings" pitchFamily="2" charset="2"/>
              <a:buNone/>
            </a:pPr>
            <a:r>
              <a:rPr lang="en-US" sz="2200" dirty="0" smtClean="0">
                <a:latin typeface="GillSans" pitchFamily="2" charset="0"/>
              </a:rPr>
              <a:t/>
            </a:r>
            <a:br>
              <a:rPr lang="en-US" sz="2200" dirty="0" smtClean="0">
                <a:latin typeface="GillSans" pitchFamily="2" charset="0"/>
              </a:rPr>
            </a:br>
            <a:endParaRPr lang="en-US" sz="2200" dirty="0" smtClean="0">
              <a:latin typeface="GillSans" pitchFamily="2" charset="0"/>
            </a:endParaRPr>
          </a:p>
        </p:txBody>
      </p:sp>
      <p:sp>
        <p:nvSpPr>
          <p:cNvPr id="21" name="Rectangle 15"/>
          <p:cNvSpPr>
            <a:spLocks noChangeArrowheads="1"/>
          </p:cNvSpPr>
          <p:nvPr/>
        </p:nvSpPr>
        <p:spPr bwMode="auto">
          <a:xfrm>
            <a:off x="155752" y="3182710"/>
            <a:ext cx="4879521" cy="854529"/>
          </a:xfrm>
          <a:prstGeom prst="rect">
            <a:avLst/>
          </a:prstGeom>
          <a:noFill/>
          <a:ln w="9525">
            <a:noFill/>
            <a:miter lim="800000"/>
            <a:headEnd/>
            <a:tailEnd/>
          </a:ln>
          <a:effectLst/>
        </p:spPr>
        <p:txBody>
          <a:bodyPr/>
          <a:lstStyle/>
          <a:p>
            <a:pPr>
              <a:lnSpc>
                <a:spcPct val="90000"/>
              </a:lnSpc>
              <a:tabLst>
                <a:tab pos="452438" algn="l"/>
                <a:tab pos="1258888" algn="l"/>
              </a:tabLst>
            </a:pPr>
            <a:endParaRPr lang="en-GB" sz="4800" dirty="0">
              <a:solidFill>
                <a:srgbClr val="5A2D7F"/>
              </a:solidFill>
              <a:latin typeface="GillSans"/>
            </a:endParaRPr>
          </a:p>
        </p:txBody>
      </p:sp>
      <p:graphicFrame>
        <p:nvGraphicFramePr>
          <p:cNvPr id="11" name="Table 10"/>
          <p:cNvGraphicFramePr>
            <a:graphicFrameLocks noGrp="1"/>
          </p:cNvGraphicFramePr>
          <p:nvPr/>
        </p:nvGraphicFramePr>
        <p:xfrm>
          <a:off x="334850" y="1068947"/>
          <a:ext cx="8525814" cy="5667562"/>
        </p:xfrm>
        <a:graphic>
          <a:graphicData uri="http://schemas.openxmlformats.org/drawingml/2006/table">
            <a:tbl>
              <a:tblPr firstRow="1" bandRow="1">
                <a:tableStyleId>{5C22544A-7EE6-4342-B048-85BDC9FD1C3A}</a:tableStyleId>
              </a:tblPr>
              <a:tblGrid>
                <a:gridCol w="1463089"/>
                <a:gridCol w="1596096"/>
                <a:gridCol w="1384027"/>
                <a:gridCol w="1751527"/>
                <a:gridCol w="2331075"/>
              </a:tblGrid>
              <a:tr h="758994">
                <a:tc>
                  <a:txBody>
                    <a:bodyPr/>
                    <a:lstStyle/>
                    <a:p>
                      <a:pPr algn="ctr"/>
                      <a:r>
                        <a:rPr lang="en-GB" dirty="0" smtClean="0"/>
                        <a:t>EXAMPLE</a:t>
                      </a:r>
                      <a:endParaRPr lang="en-GB"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smtClean="0"/>
                        <a:t>TYPICAL</a:t>
                      </a:r>
                      <a:r>
                        <a:rPr lang="en-GB" baseline="0" dirty="0" smtClean="0"/>
                        <a:t> LOCATION</a:t>
                      </a:r>
                      <a:endParaRPr lang="en-GB"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smtClean="0"/>
                        <a:t>PRESSURE</a:t>
                      </a:r>
                      <a:r>
                        <a:rPr lang="en-GB" baseline="0" dirty="0" smtClean="0"/>
                        <a:t> </a:t>
                      </a:r>
                    </a:p>
                    <a:p>
                      <a:pPr algn="ctr"/>
                      <a:r>
                        <a:rPr lang="en-GB" dirty="0" smtClean="0"/>
                        <a:t>VOLUME</a:t>
                      </a:r>
                      <a:endParaRPr lang="en-GB"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smtClean="0"/>
                        <a:t>TNT EQUIVALENT</a:t>
                      </a:r>
                      <a:endParaRPr lang="en-GB"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smtClean="0"/>
                        <a:t>TYPICAL DAMAGE</a:t>
                      </a:r>
                      <a:endParaRPr lang="en-GB"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39928">
                <a:tc>
                  <a:txBody>
                    <a:bodyPr/>
                    <a:lstStyle/>
                    <a:p>
                      <a:pPr algn="ctr"/>
                      <a:r>
                        <a:rPr lang="en-GB" sz="1000" dirty="0" smtClean="0">
                          <a:latin typeface="Arial" pitchFamily="34" charset="0"/>
                          <a:cs typeface="Arial" pitchFamily="34" charset="0"/>
                        </a:rPr>
                        <a:t>POCKET LIGHTER</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smtClean="0">
                          <a:latin typeface="Arial" pitchFamily="34" charset="0"/>
                          <a:cs typeface="Arial" pitchFamily="34" charset="0"/>
                        </a:rPr>
                        <a:t>TROUSER POCKET</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smtClean="0">
                          <a:latin typeface="Arial" pitchFamily="34" charset="0"/>
                          <a:cs typeface="Arial" pitchFamily="34" charset="0"/>
                        </a:rPr>
                        <a:t>NOTIONAL</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smtClean="0">
                          <a:latin typeface="Arial" pitchFamily="34" charset="0"/>
                          <a:cs typeface="Arial" pitchFamily="34" charset="0"/>
                        </a:rPr>
                        <a:t>0.15g</a:t>
                      </a:r>
                    </a:p>
                    <a:p>
                      <a:pPr algn="ctr"/>
                      <a:endParaRPr lang="en-GB" sz="1000" dirty="0" smtClean="0">
                        <a:latin typeface="Arial" pitchFamily="34" charset="0"/>
                        <a:cs typeface="Arial" pitchFamily="34" charset="0"/>
                      </a:endParaRPr>
                    </a:p>
                    <a:p>
                      <a:pPr algn="ctr"/>
                      <a:r>
                        <a:rPr lang="en-GB" sz="1000" dirty="0" smtClean="0">
                          <a:latin typeface="Arial" pitchFamily="34" charset="0"/>
                          <a:cs typeface="Arial" pitchFamily="34" charset="0"/>
                        </a:rPr>
                        <a:t>FIREWORK</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smtClean="0">
                          <a:latin typeface="Arial" pitchFamily="34" charset="0"/>
                          <a:cs typeface="Arial" pitchFamily="34" charset="0"/>
                        </a:rPr>
                        <a:t>PERSONAL INJURY</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39928">
                <a:tc>
                  <a:txBody>
                    <a:bodyPr/>
                    <a:lstStyle/>
                    <a:p>
                      <a:pPr algn="ctr"/>
                      <a:r>
                        <a:rPr lang="en-GB" sz="1000" dirty="0" smtClean="0">
                          <a:latin typeface="Arial" pitchFamily="34" charset="0"/>
                          <a:cs typeface="Arial" pitchFamily="34" charset="0"/>
                        </a:rPr>
                        <a:t>LIGHTER</a:t>
                      </a:r>
                      <a:r>
                        <a:rPr lang="en-GB" sz="1000" baseline="0" dirty="0" smtClean="0">
                          <a:latin typeface="Arial" pitchFamily="34" charset="0"/>
                          <a:cs typeface="Arial" pitchFamily="34" charset="0"/>
                        </a:rPr>
                        <a:t> REFILL CANNISTER</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smtClean="0">
                          <a:latin typeface="Arial" pitchFamily="34" charset="0"/>
                          <a:cs typeface="Arial" pitchFamily="34" charset="0"/>
                        </a:rPr>
                        <a:t>YOUR HOME</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smtClean="0">
                          <a:latin typeface="Arial" pitchFamily="34" charset="0"/>
                          <a:cs typeface="Arial" pitchFamily="34" charset="0"/>
                        </a:rPr>
                        <a:t>0.3 BAR</a:t>
                      </a:r>
                    </a:p>
                    <a:p>
                      <a:pPr algn="ctr"/>
                      <a:endParaRPr lang="en-GB" sz="1000" dirty="0" smtClean="0">
                        <a:latin typeface="Arial" pitchFamily="34" charset="0"/>
                        <a:cs typeface="Arial" pitchFamily="34" charset="0"/>
                      </a:endParaRPr>
                    </a:p>
                    <a:p>
                      <a:pPr algn="ctr"/>
                      <a:r>
                        <a:rPr lang="en-GB" sz="1000" dirty="0" smtClean="0">
                          <a:latin typeface="Arial" pitchFamily="34" charset="0"/>
                          <a:cs typeface="Arial" pitchFamily="34" charset="0"/>
                        </a:rPr>
                        <a:t>0.0006M</a:t>
                      </a:r>
                      <a:r>
                        <a:rPr lang="en-GB" sz="1000" baseline="30000" dirty="0" smtClean="0">
                          <a:latin typeface="Arial" pitchFamily="34" charset="0"/>
                          <a:cs typeface="Arial" pitchFamily="34" charset="0"/>
                        </a:rPr>
                        <a:t>3</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smtClean="0">
                          <a:latin typeface="Arial" pitchFamily="34" charset="0"/>
                          <a:cs typeface="Arial" pitchFamily="34" charset="0"/>
                        </a:rPr>
                        <a:t>25g</a:t>
                      </a:r>
                    </a:p>
                    <a:p>
                      <a:pPr algn="ctr"/>
                      <a:endParaRPr lang="en-GB" sz="1000" dirty="0" smtClean="0">
                        <a:latin typeface="Arial" pitchFamily="34" charset="0"/>
                        <a:cs typeface="Arial" pitchFamily="34" charset="0"/>
                      </a:endParaRPr>
                    </a:p>
                    <a:p>
                      <a:pPr algn="ctr"/>
                      <a:r>
                        <a:rPr lang="en-GB" sz="1000" dirty="0" smtClean="0">
                          <a:latin typeface="Arial" pitchFamily="34" charset="0"/>
                          <a:cs typeface="Arial" pitchFamily="34" charset="0"/>
                        </a:rPr>
                        <a:t>THUNDER-FLASH</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smtClean="0">
                          <a:latin typeface="Arial" pitchFamily="34" charset="0"/>
                          <a:cs typeface="Arial" pitchFamily="34" charset="0"/>
                        </a:rPr>
                        <a:t>SEVERE</a:t>
                      </a:r>
                      <a:r>
                        <a:rPr lang="en-GB" sz="1000" baseline="0" dirty="0" smtClean="0">
                          <a:latin typeface="Arial" pitchFamily="34" charset="0"/>
                          <a:cs typeface="Arial" pitchFamily="34" charset="0"/>
                        </a:rPr>
                        <a:t> INJURY</a:t>
                      </a:r>
                    </a:p>
                    <a:p>
                      <a:pPr algn="ctr"/>
                      <a:r>
                        <a:rPr lang="en-GB" sz="1000" baseline="0" dirty="0" smtClean="0">
                          <a:latin typeface="Arial" pitchFamily="34" charset="0"/>
                          <a:cs typeface="Arial" pitchFamily="34" charset="0"/>
                        </a:rPr>
                        <a:t>RISK TO LIFE &amp; PROPERTY</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39928">
                <a:tc>
                  <a:txBody>
                    <a:bodyPr/>
                    <a:lstStyle/>
                    <a:p>
                      <a:pPr algn="ctr"/>
                      <a:r>
                        <a:rPr lang="en-GB" sz="1000" dirty="0" smtClean="0">
                          <a:latin typeface="Arial" pitchFamily="34" charset="0"/>
                          <a:cs typeface="Arial" pitchFamily="34" charset="0"/>
                        </a:rPr>
                        <a:t>SMALL GAS CYLINDER (4.5KG)</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smtClean="0">
                          <a:latin typeface="Arial" pitchFamily="34" charset="0"/>
                          <a:cs typeface="Arial" pitchFamily="34" charset="0"/>
                        </a:rPr>
                        <a:t>BARBECUE</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smtClean="0">
                          <a:latin typeface="Arial" pitchFamily="34" charset="0"/>
                          <a:cs typeface="Arial" pitchFamily="34" charset="0"/>
                        </a:rPr>
                        <a:t>13 BAR</a:t>
                      </a:r>
                    </a:p>
                    <a:p>
                      <a:pPr algn="ctr"/>
                      <a:endParaRPr lang="en-GB" sz="1000" dirty="0" smtClean="0">
                        <a:latin typeface="Arial" pitchFamily="34" charset="0"/>
                        <a:cs typeface="Arial" pitchFamily="34" charset="0"/>
                      </a:endParaRPr>
                    </a:p>
                    <a:p>
                      <a:pPr algn="ctr"/>
                      <a:r>
                        <a:rPr lang="en-GB" sz="1000" dirty="0" smtClean="0">
                          <a:latin typeface="Arial" pitchFamily="34" charset="0"/>
                          <a:cs typeface="Arial" pitchFamily="34" charset="0"/>
                        </a:rPr>
                        <a:t>0.012M</a:t>
                      </a:r>
                      <a:r>
                        <a:rPr lang="en-GB" sz="1000" baseline="30000" dirty="0" smtClean="0">
                          <a:latin typeface="Arial" pitchFamily="34" charset="0"/>
                          <a:cs typeface="Arial" pitchFamily="34" charset="0"/>
                        </a:rPr>
                        <a:t>3</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smtClean="0">
                          <a:latin typeface="Arial" pitchFamily="34" charset="0"/>
                          <a:cs typeface="Arial" pitchFamily="34" charset="0"/>
                        </a:rPr>
                        <a:t>120g</a:t>
                      </a:r>
                    </a:p>
                    <a:p>
                      <a:pPr algn="ctr"/>
                      <a:endParaRPr lang="en-GB" sz="1000" dirty="0" smtClean="0">
                        <a:latin typeface="Arial" pitchFamily="34" charset="0"/>
                        <a:cs typeface="Arial" pitchFamily="34" charset="0"/>
                      </a:endParaRPr>
                    </a:p>
                    <a:p>
                      <a:pPr algn="ctr"/>
                      <a:r>
                        <a:rPr lang="en-GB" sz="1000" dirty="0" smtClean="0">
                          <a:latin typeface="Arial" pitchFamily="34" charset="0"/>
                          <a:cs typeface="Arial" pitchFamily="34" charset="0"/>
                        </a:rPr>
                        <a:t>HAND GRENADE</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smtClean="0">
                          <a:latin typeface="Arial" pitchFamily="34" charset="0"/>
                          <a:cs typeface="Arial" pitchFamily="34" charset="0"/>
                        </a:rPr>
                        <a:t>SEVERE INJURY</a:t>
                      </a:r>
                    </a:p>
                    <a:p>
                      <a:pPr algn="ctr"/>
                      <a:r>
                        <a:rPr lang="en-GB" sz="1000" dirty="0" smtClean="0">
                          <a:latin typeface="Arial" pitchFamily="34" charset="0"/>
                          <a:cs typeface="Arial" pitchFamily="34" charset="0"/>
                        </a:rPr>
                        <a:t>POSSIBLE LOSS OF LIFE. SLIGHT DAMAGE TO</a:t>
                      </a:r>
                      <a:r>
                        <a:rPr lang="en-GB" sz="1000" baseline="0" dirty="0" smtClean="0">
                          <a:latin typeface="Arial" pitchFamily="34" charset="0"/>
                          <a:cs typeface="Arial" pitchFamily="34" charset="0"/>
                        </a:rPr>
                        <a:t> PROPERTY</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31150">
                <a:tc>
                  <a:txBody>
                    <a:bodyPr/>
                    <a:lstStyle/>
                    <a:p>
                      <a:pPr algn="ctr"/>
                      <a:r>
                        <a:rPr lang="en-GB" sz="1000" dirty="0" smtClean="0">
                          <a:latin typeface="Arial" pitchFamily="34" charset="0"/>
                          <a:cs typeface="Arial" pitchFamily="34" charset="0"/>
                        </a:rPr>
                        <a:t>AIR RECEIVER</a:t>
                      </a:r>
                    </a:p>
                    <a:p>
                      <a:pPr algn="ctr"/>
                      <a:r>
                        <a:rPr lang="en-GB" sz="1000" dirty="0" smtClean="0">
                          <a:latin typeface="Arial" pitchFamily="34" charset="0"/>
                          <a:cs typeface="Arial" pitchFamily="34" charset="0"/>
                        </a:rPr>
                        <a:t>(250 BAR LITRES)</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smtClean="0">
                          <a:latin typeface="Arial" pitchFamily="34" charset="0"/>
                          <a:cs typeface="Arial" pitchFamily="34" charset="0"/>
                        </a:rPr>
                        <a:t>LOCAL GARAGE</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smtClean="0">
                          <a:latin typeface="Arial" pitchFamily="34" charset="0"/>
                          <a:cs typeface="Arial" pitchFamily="34" charset="0"/>
                        </a:rPr>
                        <a:t>10 BAR</a:t>
                      </a:r>
                    </a:p>
                    <a:p>
                      <a:pPr algn="ctr"/>
                      <a:endParaRPr lang="en-GB" sz="1000" dirty="0" smtClean="0">
                        <a:latin typeface="Arial" pitchFamily="34" charset="0"/>
                        <a:cs typeface="Arial" pitchFamily="34" charset="0"/>
                      </a:endParaRPr>
                    </a:p>
                    <a:p>
                      <a:pPr algn="ctr"/>
                      <a:r>
                        <a:rPr lang="en-GB" sz="1000" dirty="0" smtClean="0">
                          <a:latin typeface="Arial" pitchFamily="34" charset="0"/>
                          <a:cs typeface="Arial" pitchFamily="34" charset="0"/>
                        </a:rPr>
                        <a:t>0.25M</a:t>
                      </a:r>
                      <a:r>
                        <a:rPr lang="en-GB" sz="1000" baseline="30000" dirty="0" smtClean="0">
                          <a:latin typeface="Arial" pitchFamily="34" charset="0"/>
                          <a:cs typeface="Arial" pitchFamily="34" charset="0"/>
                        </a:rPr>
                        <a:t>3</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smtClean="0">
                          <a:latin typeface="Arial" pitchFamily="34" charset="0"/>
                          <a:cs typeface="Arial" pitchFamily="34" charset="0"/>
                        </a:rPr>
                        <a:t>300g</a:t>
                      </a:r>
                    </a:p>
                    <a:p>
                      <a:pPr algn="ctr"/>
                      <a:endParaRPr lang="en-GB" sz="1000" dirty="0" smtClean="0">
                        <a:latin typeface="Arial" pitchFamily="34" charset="0"/>
                        <a:cs typeface="Arial" pitchFamily="34" charset="0"/>
                      </a:endParaRPr>
                    </a:p>
                    <a:p>
                      <a:pPr algn="ctr"/>
                      <a:r>
                        <a:rPr lang="en-GB" sz="1000" dirty="0" smtClean="0">
                          <a:latin typeface="Arial" pitchFamily="34" charset="0"/>
                          <a:cs typeface="Arial" pitchFamily="34" charset="0"/>
                        </a:rPr>
                        <a:t>ANTI-PERSONNEL MINE </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smtClean="0">
                          <a:latin typeface="Arial" pitchFamily="34" charset="0"/>
                          <a:cs typeface="Arial" pitchFamily="34" charset="0"/>
                        </a:rPr>
                        <a:t>SEVERE INJURY</a:t>
                      </a:r>
                    </a:p>
                    <a:p>
                      <a:pPr algn="ctr"/>
                      <a:r>
                        <a:rPr lang="en-GB" sz="1000" dirty="0" smtClean="0">
                          <a:latin typeface="Arial" pitchFamily="34" charset="0"/>
                          <a:cs typeface="Arial" pitchFamily="34" charset="0"/>
                        </a:rPr>
                        <a:t>PROBABLE LOSS OF LIFE. MEDIUM DAMAGE TO</a:t>
                      </a:r>
                      <a:r>
                        <a:rPr lang="en-GB" sz="1000" baseline="0" dirty="0" smtClean="0">
                          <a:latin typeface="Arial" pitchFamily="34" charset="0"/>
                          <a:cs typeface="Arial" pitchFamily="34" charset="0"/>
                        </a:rPr>
                        <a:t> PROPERTY</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39928">
                <a:tc>
                  <a:txBody>
                    <a:bodyPr/>
                    <a:lstStyle/>
                    <a:p>
                      <a:pPr algn="ctr"/>
                      <a:r>
                        <a:rPr lang="en-GB" sz="1000" dirty="0" smtClean="0">
                          <a:latin typeface="Arial" pitchFamily="34" charset="0"/>
                          <a:cs typeface="Arial" pitchFamily="34" charset="0"/>
                        </a:rPr>
                        <a:t>STEAM BOILER</a:t>
                      </a:r>
                    </a:p>
                    <a:p>
                      <a:pPr algn="ctr"/>
                      <a:r>
                        <a:rPr lang="en-GB" sz="1000" dirty="0" smtClean="0">
                          <a:latin typeface="Arial" pitchFamily="34" charset="0"/>
                          <a:cs typeface="Arial" pitchFamily="34" charset="0"/>
                        </a:rPr>
                        <a:t>(1000KG / HOUR)</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smtClean="0">
                          <a:latin typeface="Arial" pitchFamily="34" charset="0"/>
                          <a:cs typeface="Arial" pitchFamily="34" charset="0"/>
                        </a:rPr>
                        <a:t>DRY CLEANERS</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smtClean="0">
                          <a:latin typeface="Arial" pitchFamily="34" charset="0"/>
                          <a:cs typeface="Arial" pitchFamily="34" charset="0"/>
                        </a:rPr>
                        <a:t>10 BAR</a:t>
                      </a:r>
                    </a:p>
                    <a:p>
                      <a:pPr algn="ctr"/>
                      <a:endParaRPr lang="en-GB" sz="1000" dirty="0" smtClean="0">
                        <a:latin typeface="Arial" pitchFamily="34" charset="0"/>
                        <a:cs typeface="Arial" pitchFamily="34" charset="0"/>
                      </a:endParaRPr>
                    </a:p>
                    <a:p>
                      <a:pPr algn="ctr"/>
                      <a:r>
                        <a:rPr lang="en-GB" sz="1000" dirty="0" smtClean="0">
                          <a:latin typeface="Arial" pitchFamily="34" charset="0"/>
                          <a:cs typeface="Arial" pitchFamily="34" charset="0"/>
                        </a:rPr>
                        <a:t>1.5M</a:t>
                      </a:r>
                      <a:r>
                        <a:rPr lang="en-GB" sz="1000" baseline="30000" dirty="0" smtClean="0">
                          <a:latin typeface="Arial" pitchFamily="34" charset="0"/>
                          <a:cs typeface="Arial" pitchFamily="34" charset="0"/>
                        </a:rPr>
                        <a:t>3</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smtClean="0">
                          <a:latin typeface="Arial" pitchFamily="34" charset="0"/>
                          <a:cs typeface="Arial" pitchFamily="34" charset="0"/>
                        </a:rPr>
                        <a:t>2kg</a:t>
                      </a:r>
                    </a:p>
                    <a:p>
                      <a:pPr algn="ctr"/>
                      <a:endParaRPr lang="en-GB" sz="1000" dirty="0" smtClean="0">
                        <a:latin typeface="Arial" pitchFamily="34" charset="0"/>
                        <a:cs typeface="Arial" pitchFamily="34" charset="0"/>
                      </a:endParaRPr>
                    </a:p>
                    <a:p>
                      <a:pPr algn="ctr"/>
                      <a:r>
                        <a:rPr lang="en-GB" sz="1000" dirty="0" smtClean="0">
                          <a:latin typeface="Arial" pitchFamily="34" charset="0"/>
                          <a:cs typeface="Arial" pitchFamily="34" charset="0"/>
                        </a:rPr>
                        <a:t>ANTI-TANK</a:t>
                      </a:r>
                      <a:r>
                        <a:rPr lang="en-GB" sz="1000" baseline="0" dirty="0" smtClean="0">
                          <a:latin typeface="Arial" pitchFamily="34" charset="0"/>
                          <a:cs typeface="Arial" pitchFamily="34" charset="0"/>
                        </a:rPr>
                        <a:t> MINE</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smtClean="0">
                          <a:latin typeface="Arial" pitchFamily="34" charset="0"/>
                          <a:cs typeface="Arial" pitchFamily="34" charset="0"/>
                        </a:rPr>
                        <a:t>SEVERE INJURY / LOSS</a:t>
                      </a:r>
                      <a:r>
                        <a:rPr lang="en-GB" sz="1000" baseline="0" dirty="0" smtClean="0">
                          <a:latin typeface="Arial" pitchFamily="34" charset="0"/>
                          <a:cs typeface="Arial" pitchFamily="34" charset="0"/>
                        </a:rPr>
                        <a:t> OF LIFE (SINGLE FIGURES) SEVERE DAMAGE TO PROPERTY</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31150">
                <a:tc>
                  <a:txBody>
                    <a:bodyPr/>
                    <a:lstStyle/>
                    <a:p>
                      <a:pPr algn="ctr"/>
                      <a:r>
                        <a:rPr lang="en-GB" sz="1000" dirty="0" smtClean="0">
                          <a:latin typeface="Arial" pitchFamily="34" charset="0"/>
                          <a:cs typeface="Arial" pitchFamily="34" charset="0"/>
                        </a:rPr>
                        <a:t>STEAM BOILER</a:t>
                      </a:r>
                    </a:p>
                    <a:p>
                      <a:pPr algn="ctr"/>
                      <a:r>
                        <a:rPr lang="en-GB" sz="1000" dirty="0" smtClean="0">
                          <a:latin typeface="Arial" pitchFamily="34" charset="0"/>
                          <a:cs typeface="Arial" pitchFamily="34" charset="0"/>
                        </a:rPr>
                        <a:t>(5000KG</a:t>
                      </a:r>
                      <a:r>
                        <a:rPr lang="en-GB" sz="1000" baseline="0" dirty="0" smtClean="0">
                          <a:latin typeface="Arial" pitchFamily="34" charset="0"/>
                          <a:cs typeface="Arial" pitchFamily="34" charset="0"/>
                        </a:rPr>
                        <a:t> / HOUR)</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smtClean="0">
                          <a:latin typeface="Arial" pitchFamily="34" charset="0"/>
                          <a:cs typeface="Arial" pitchFamily="34" charset="0"/>
                        </a:rPr>
                        <a:t>FACTORY OR </a:t>
                      </a:r>
                    </a:p>
                    <a:p>
                      <a:pPr algn="ctr"/>
                      <a:r>
                        <a:rPr lang="en-GB" sz="1000" dirty="0" smtClean="0">
                          <a:latin typeface="Arial" pitchFamily="34" charset="0"/>
                          <a:cs typeface="Arial" pitchFamily="34" charset="0"/>
                        </a:rPr>
                        <a:t>HOSPITAL</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smtClean="0">
                          <a:latin typeface="Arial" pitchFamily="34" charset="0"/>
                          <a:cs typeface="Arial" pitchFamily="34" charset="0"/>
                        </a:rPr>
                        <a:t>13 BAR</a:t>
                      </a:r>
                    </a:p>
                    <a:p>
                      <a:pPr algn="ctr"/>
                      <a:endParaRPr lang="en-GB" sz="1000" dirty="0" smtClean="0">
                        <a:latin typeface="Arial" pitchFamily="34" charset="0"/>
                        <a:cs typeface="Arial" pitchFamily="34" charset="0"/>
                      </a:endParaRPr>
                    </a:p>
                    <a:p>
                      <a:pPr algn="ctr"/>
                      <a:r>
                        <a:rPr lang="en-GB" sz="1000" dirty="0" smtClean="0">
                          <a:latin typeface="Arial" pitchFamily="34" charset="0"/>
                          <a:cs typeface="Arial" pitchFamily="34" charset="0"/>
                        </a:rPr>
                        <a:t>27M</a:t>
                      </a:r>
                      <a:r>
                        <a:rPr lang="en-GB" sz="1000" baseline="30000" dirty="0" smtClean="0">
                          <a:latin typeface="Arial" pitchFamily="34" charset="0"/>
                          <a:cs typeface="Arial" pitchFamily="34" charset="0"/>
                        </a:rPr>
                        <a:t>3</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smtClean="0">
                          <a:latin typeface="Arial" pitchFamily="34" charset="0"/>
                          <a:cs typeface="Arial" pitchFamily="34" charset="0"/>
                        </a:rPr>
                        <a:t>45kg</a:t>
                      </a:r>
                    </a:p>
                    <a:p>
                      <a:pPr algn="ctr"/>
                      <a:endParaRPr lang="en-GB" sz="1000" dirty="0" smtClean="0">
                        <a:latin typeface="Arial" pitchFamily="34" charset="0"/>
                        <a:cs typeface="Arial" pitchFamily="34" charset="0"/>
                      </a:endParaRPr>
                    </a:p>
                    <a:p>
                      <a:pPr algn="ctr"/>
                      <a:r>
                        <a:rPr lang="en-GB" sz="1000" dirty="0" smtClean="0">
                          <a:latin typeface="Arial" pitchFamily="34" charset="0"/>
                          <a:cs typeface="Arial" pitchFamily="34" charset="0"/>
                        </a:rPr>
                        <a:t>AIRCRAFT BOMB</a:t>
                      </a:r>
                    </a:p>
                    <a:p>
                      <a:pPr algn="ctr"/>
                      <a:r>
                        <a:rPr lang="en-GB" sz="1000" dirty="0" smtClean="0">
                          <a:latin typeface="Arial" pitchFamily="34" charset="0"/>
                          <a:cs typeface="Arial" pitchFamily="34" charset="0"/>
                        </a:rPr>
                        <a:t>SMALL</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smtClean="0">
                          <a:latin typeface="Arial" pitchFamily="34" charset="0"/>
                          <a:cs typeface="Arial" pitchFamily="34" charset="0"/>
                        </a:rPr>
                        <a:t>SEVERE INJURY / LOSS OF</a:t>
                      </a:r>
                      <a:r>
                        <a:rPr lang="en-GB" sz="1000" baseline="0" dirty="0" smtClean="0">
                          <a:latin typeface="Arial" pitchFamily="34" charset="0"/>
                          <a:cs typeface="Arial" pitchFamily="34" charset="0"/>
                        </a:rPr>
                        <a:t> LIFE (DOUBLE FIGURES) CATASTROPHIC DAMAGE TO PROPERTY </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31150">
                <a:tc>
                  <a:txBody>
                    <a:bodyPr/>
                    <a:lstStyle/>
                    <a:p>
                      <a:pPr algn="ctr"/>
                      <a:r>
                        <a:rPr lang="en-GB" sz="1000" dirty="0" smtClean="0">
                          <a:latin typeface="Arial" pitchFamily="34" charset="0"/>
                          <a:cs typeface="Arial" pitchFamily="34" charset="0"/>
                        </a:rPr>
                        <a:t>STEAM BOILER</a:t>
                      </a:r>
                    </a:p>
                    <a:p>
                      <a:pPr algn="ctr"/>
                      <a:r>
                        <a:rPr lang="en-GB" sz="1000" dirty="0" smtClean="0">
                          <a:latin typeface="Arial" pitchFamily="34" charset="0"/>
                          <a:cs typeface="Arial" pitchFamily="34" charset="0"/>
                        </a:rPr>
                        <a:t>(25,000KG / HOUR)</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smtClean="0">
                          <a:latin typeface="Arial" pitchFamily="34" charset="0"/>
                          <a:cs typeface="Arial" pitchFamily="34" charset="0"/>
                        </a:rPr>
                        <a:t>LARGE FACTORY</a:t>
                      </a:r>
                    </a:p>
                    <a:p>
                      <a:pPr algn="ctr"/>
                      <a:r>
                        <a:rPr lang="en-GB" sz="1000" dirty="0" smtClean="0">
                          <a:latin typeface="Arial" pitchFamily="34" charset="0"/>
                          <a:cs typeface="Arial" pitchFamily="34" charset="0"/>
                        </a:rPr>
                        <a:t>OR SMALL POWER STATION</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smtClean="0">
                          <a:latin typeface="Arial" pitchFamily="34" charset="0"/>
                          <a:cs typeface="Arial" pitchFamily="34" charset="0"/>
                        </a:rPr>
                        <a:t>23 BAR</a:t>
                      </a:r>
                    </a:p>
                    <a:p>
                      <a:pPr algn="ctr"/>
                      <a:endParaRPr lang="en-GB" sz="1000" dirty="0" smtClean="0">
                        <a:latin typeface="Arial" pitchFamily="34" charset="0"/>
                        <a:cs typeface="Arial" pitchFamily="34" charset="0"/>
                      </a:endParaRPr>
                    </a:p>
                    <a:p>
                      <a:pPr algn="ctr"/>
                      <a:r>
                        <a:rPr lang="en-GB" sz="1000" dirty="0" smtClean="0">
                          <a:latin typeface="Arial" pitchFamily="34" charset="0"/>
                          <a:cs typeface="Arial" pitchFamily="34" charset="0"/>
                        </a:rPr>
                        <a:t>126M</a:t>
                      </a:r>
                      <a:r>
                        <a:rPr lang="en-GB" sz="1000" baseline="30000" dirty="0" smtClean="0">
                          <a:latin typeface="Arial" pitchFamily="34" charset="0"/>
                          <a:cs typeface="Arial" pitchFamily="34" charset="0"/>
                        </a:rPr>
                        <a:t>3</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smtClean="0">
                          <a:latin typeface="Arial" pitchFamily="34" charset="0"/>
                          <a:cs typeface="Arial" pitchFamily="34" charset="0"/>
                        </a:rPr>
                        <a:t>275kg</a:t>
                      </a:r>
                    </a:p>
                    <a:p>
                      <a:pPr algn="ctr"/>
                      <a:endParaRPr lang="en-GB" sz="1000" dirty="0" smtClean="0">
                        <a:latin typeface="Arial" pitchFamily="34" charset="0"/>
                        <a:cs typeface="Arial" pitchFamily="34" charset="0"/>
                      </a:endParaRPr>
                    </a:p>
                    <a:p>
                      <a:pPr algn="ctr"/>
                      <a:r>
                        <a:rPr lang="en-GB" sz="1000" dirty="0" smtClean="0">
                          <a:latin typeface="Arial" pitchFamily="34" charset="0"/>
                          <a:cs typeface="Arial" pitchFamily="34" charset="0"/>
                        </a:rPr>
                        <a:t>AIRCRAFT</a:t>
                      </a:r>
                      <a:r>
                        <a:rPr lang="en-GB" sz="1000" baseline="0" dirty="0" smtClean="0">
                          <a:latin typeface="Arial" pitchFamily="34" charset="0"/>
                          <a:cs typeface="Arial" pitchFamily="34" charset="0"/>
                        </a:rPr>
                        <a:t> BOMB MEDIUM</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000" dirty="0" smtClean="0">
                          <a:latin typeface="Arial" pitchFamily="34" charset="0"/>
                          <a:cs typeface="Arial" pitchFamily="34" charset="0"/>
                        </a:rPr>
                        <a:t>MULTIPLE LOSS OF LIFE. MAJOR SITE IMPACT.</a:t>
                      </a:r>
                      <a:r>
                        <a:rPr lang="en-GB" sz="1000" baseline="0" dirty="0" smtClean="0">
                          <a:latin typeface="Arial" pitchFamily="34" charset="0"/>
                          <a:cs typeface="Arial" pitchFamily="34" charset="0"/>
                        </a:rPr>
                        <a:t> </a:t>
                      </a:r>
                      <a:r>
                        <a:rPr lang="en-GB" sz="1000" dirty="0" smtClean="0">
                          <a:latin typeface="Arial" pitchFamily="34" charset="0"/>
                          <a:cs typeface="Arial" pitchFamily="34" charset="0"/>
                        </a:rPr>
                        <a:t>WIDESPREAD  DAMAGE TO PROPERTY.</a:t>
                      </a:r>
                      <a:endParaRPr lang="en-GB" sz="1000"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2" name="TextBox 11"/>
          <p:cNvSpPr txBox="1"/>
          <p:nvPr/>
        </p:nvSpPr>
        <p:spPr>
          <a:xfrm>
            <a:off x="1403797" y="244699"/>
            <a:ext cx="5576552" cy="584775"/>
          </a:xfrm>
          <a:prstGeom prst="rect">
            <a:avLst/>
          </a:prstGeom>
          <a:noFill/>
        </p:spPr>
        <p:txBody>
          <a:bodyPr wrap="square" rtlCol="0">
            <a:spAutoFit/>
          </a:bodyPr>
          <a:lstStyle/>
          <a:p>
            <a:r>
              <a:rPr lang="en-GB" sz="3200" dirty="0" smtClean="0"/>
              <a:t>Stored Pressure Energy</a:t>
            </a:r>
            <a:endParaRPr lang="en-GB" sz="3200" dirty="0"/>
          </a:p>
        </p:txBody>
      </p:sp>
    </p:spTree>
  </p:cSld>
  <p:clrMapOvr>
    <a:masterClrMapping/>
  </p:clrMapOvr>
  <p:transition spd="slow">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65514" y="5943600"/>
            <a:ext cx="6161315" cy="369332"/>
          </a:xfrm>
          <a:prstGeom prst="rect">
            <a:avLst/>
          </a:prstGeom>
          <a:noFill/>
        </p:spPr>
        <p:txBody>
          <a:bodyPr wrap="square" rtlCol="0">
            <a:spAutoFit/>
          </a:bodyPr>
          <a:lstStyle/>
          <a:p>
            <a:pPr algn="ctr"/>
            <a:r>
              <a:rPr lang="en-GB" dirty="0" smtClean="0"/>
              <a:t>Failed Steam Boiler</a:t>
            </a:r>
            <a:endParaRPr lang="en-GB" dirty="0"/>
          </a:p>
        </p:txBody>
      </p:sp>
      <p:pic>
        <p:nvPicPr>
          <p:cNvPr id="4" name="Picture 6" descr="rsa_rgb_pos_on_cream"/>
          <p:cNvPicPr>
            <a:picLocks noChangeAspect="1" noChangeArrowheads="1"/>
          </p:cNvPicPr>
          <p:nvPr/>
        </p:nvPicPr>
        <p:blipFill>
          <a:blip r:embed="rId3" cstate="print"/>
          <a:srcRect l="638" t="12968" r="6157" b="16681"/>
          <a:stretch>
            <a:fillRect/>
          </a:stretch>
        </p:blipFill>
        <p:spPr bwMode="auto">
          <a:xfrm>
            <a:off x="7444289" y="0"/>
            <a:ext cx="1710597" cy="889474"/>
          </a:xfrm>
          <a:prstGeom prst="rect">
            <a:avLst/>
          </a:prstGeom>
          <a:noFill/>
          <a:ln w="9525">
            <a:noFill/>
            <a:miter lim="800000"/>
            <a:headEnd/>
            <a:tailEnd/>
          </a:ln>
        </p:spPr>
      </p:pic>
      <p:pic>
        <p:nvPicPr>
          <p:cNvPr id="5" name="Picture 4"/>
          <p:cNvPicPr/>
          <p:nvPr/>
        </p:nvPicPr>
        <p:blipFill>
          <a:blip r:embed="rId4" cstate="print"/>
          <a:srcRect/>
          <a:stretch>
            <a:fillRect/>
          </a:stretch>
        </p:blipFill>
        <p:spPr bwMode="auto">
          <a:xfrm flipH="1">
            <a:off x="1287886" y="1132764"/>
            <a:ext cx="6538942" cy="4592472"/>
          </a:xfrm>
          <a:prstGeom prst="rect">
            <a:avLst/>
          </a:prstGeom>
          <a:noFill/>
          <a:ln w="9525">
            <a:noFill/>
            <a:miter lim="800000"/>
            <a:headEnd/>
            <a:tailEnd/>
          </a:ln>
          <a:effectLst/>
        </p:spPr>
      </p:pic>
    </p:spTree>
  </p:cSld>
  <p:clrMapOvr>
    <a:masterClrMapping/>
  </p:clrMapOvr>
  <p:transition spd="slow">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xpresscoffeeuk.co.uk/shopimages/products/normal/Boiler-Tests.jpg"/>
          <p:cNvPicPr>
            <a:picLocks noChangeAspect="1" noChangeArrowheads="1"/>
          </p:cNvPicPr>
          <p:nvPr/>
        </p:nvPicPr>
        <p:blipFill>
          <a:blip r:embed="rId3" cstate="print"/>
          <a:srcRect t="12500" b="12500"/>
          <a:stretch>
            <a:fillRect/>
          </a:stretch>
        </p:blipFill>
        <p:spPr bwMode="auto">
          <a:xfrm>
            <a:off x="1450030" y="1087522"/>
            <a:ext cx="6243940" cy="4682956"/>
          </a:xfrm>
          <a:prstGeom prst="rect">
            <a:avLst/>
          </a:prstGeom>
          <a:noFill/>
        </p:spPr>
      </p:pic>
      <p:sp>
        <p:nvSpPr>
          <p:cNvPr id="3" name="TextBox 2"/>
          <p:cNvSpPr txBox="1"/>
          <p:nvPr/>
        </p:nvSpPr>
        <p:spPr>
          <a:xfrm>
            <a:off x="1532655" y="5943600"/>
            <a:ext cx="6161315" cy="369332"/>
          </a:xfrm>
          <a:prstGeom prst="rect">
            <a:avLst/>
          </a:prstGeom>
          <a:noFill/>
        </p:spPr>
        <p:txBody>
          <a:bodyPr wrap="square" rtlCol="0">
            <a:spAutoFit/>
          </a:bodyPr>
          <a:lstStyle/>
          <a:p>
            <a:pPr algn="ctr"/>
            <a:r>
              <a:rPr lang="en-GB" dirty="0" smtClean="0"/>
              <a:t>Failed Coffee Boiler </a:t>
            </a:r>
            <a:endParaRPr lang="en-GB" dirty="0"/>
          </a:p>
        </p:txBody>
      </p:sp>
      <p:pic>
        <p:nvPicPr>
          <p:cNvPr id="4" name="Picture 6" descr="rsa_rgb_pos_on_cream"/>
          <p:cNvPicPr>
            <a:picLocks noChangeAspect="1" noChangeArrowheads="1"/>
          </p:cNvPicPr>
          <p:nvPr/>
        </p:nvPicPr>
        <p:blipFill>
          <a:blip r:embed="rId4" cstate="print"/>
          <a:srcRect l="638" t="12968" r="6157" b="16681"/>
          <a:stretch>
            <a:fillRect/>
          </a:stretch>
        </p:blipFill>
        <p:spPr bwMode="auto">
          <a:xfrm>
            <a:off x="7444289" y="0"/>
            <a:ext cx="1710597" cy="889474"/>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65514" y="5943600"/>
            <a:ext cx="6161315" cy="369332"/>
          </a:xfrm>
          <a:prstGeom prst="rect">
            <a:avLst/>
          </a:prstGeom>
          <a:noFill/>
        </p:spPr>
        <p:txBody>
          <a:bodyPr wrap="square" rtlCol="0">
            <a:spAutoFit/>
          </a:bodyPr>
          <a:lstStyle/>
          <a:p>
            <a:pPr algn="ctr"/>
            <a:r>
              <a:rPr lang="en-GB" dirty="0" smtClean="0"/>
              <a:t>Failed Cement Tanker</a:t>
            </a:r>
            <a:endParaRPr lang="en-GB" dirty="0"/>
          </a:p>
        </p:txBody>
      </p:sp>
      <p:pic>
        <p:nvPicPr>
          <p:cNvPr id="4" name="Picture 6" descr="rsa_rgb_pos_on_cream"/>
          <p:cNvPicPr>
            <a:picLocks noChangeAspect="1" noChangeArrowheads="1"/>
          </p:cNvPicPr>
          <p:nvPr/>
        </p:nvPicPr>
        <p:blipFill>
          <a:blip r:embed="rId3" cstate="print"/>
          <a:srcRect l="638" t="12968" r="6157" b="16681"/>
          <a:stretch>
            <a:fillRect/>
          </a:stretch>
        </p:blipFill>
        <p:spPr bwMode="auto">
          <a:xfrm>
            <a:off x="7444289" y="0"/>
            <a:ext cx="1710597" cy="889474"/>
          </a:xfrm>
          <a:prstGeom prst="rect">
            <a:avLst/>
          </a:prstGeom>
          <a:noFill/>
          <a:ln w="9525">
            <a:noFill/>
            <a:miter lim="800000"/>
            <a:headEnd/>
            <a:tailEnd/>
          </a:ln>
        </p:spPr>
      </p:pic>
      <p:pic>
        <p:nvPicPr>
          <p:cNvPr id="63491" name="Picture 3"/>
          <p:cNvPicPr>
            <a:picLocks noChangeAspect="1" noChangeArrowheads="1"/>
          </p:cNvPicPr>
          <p:nvPr/>
        </p:nvPicPr>
        <p:blipFill>
          <a:blip r:embed="rId4" cstate="print"/>
          <a:srcRect/>
          <a:stretch>
            <a:fillRect/>
          </a:stretch>
        </p:blipFill>
        <p:spPr bwMode="auto">
          <a:xfrm>
            <a:off x="1496743" y="889474"/>
            <a:ext cx="6330086" cy="4748290"/>
          </a:xfrm>
          <a:prstGeom prst="rect">
            <a:avLst/>
          </a:prstGeom>
          <a:noFill/>
          <a:ln w="9525">
            <a:noFill/>
            <a:miter lim="800000"/>
            <a:headEnd/>
            <a:tailEnd/>
          </a:ln>
          <a:effectLst/>
        </p:spPr>
      </p:pic>
    </p:spTree>
  </p:cSld>
  <p:clrMapOvr>
    <a:masterClrMapping/>
  </p:clrMapOvr>
  <p:transition spd="slow">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16114" y="5943600"/>
            <a:ext cx="6161315" cy="369332"/>
          </a:xfrm>
          <a:prstGeom prst="rect">
            <a:avLst/>
          </a:prstGeom>
          <a:noFill/>
        </p:spPr>
        <p:txBody>
          <a:bodyPr wrap="square" rtlCol="0">
            <a:spAutoFit/>
          </a:bodyPr>
          <a:lstStyle/>
          <a:p>
            <a:pPr algn="ctr"/>
            <a:r>
              <a:rPr lang="en-GB" dirty="0" smtClean="0"/>
              <a:t>Failed Water Heater (Calorifier)</a:t>
            </a:r>
            <a:endParaRPr lang="en-GB" dirty="0"/>
          </a:p>
        </p:txBody>
      </p:sp>
      <p:pic>
        <p:nvPicPr>
          <p:cNvPr id="4" name="Picture 6" descr="rsa_rgb_pos_on_cream"/>
          <p:cNvPicPr>
            <a:picLocks noChangeAspect="1" noChangeArrowheads="1"/>
          </p:cNvPicPr>
          <p:nvPr/>
        </p:nvPicPr>
        <p:blipFill>
          <a:blip r:embed="rId3" cstate="print"/>
          <a:srcRect l="638" t="12968" r="6157" b="16681"/>
          <a:stretch>
            <a:fillRect/>
          </a:stretch>
        </p:blipFill>
        <p:spPr bwMode="auto">
          <a:xfrm>
            <a:off x="7444289" y="0"/>
            <a:ext cx="1710597" cy="889474"/>
          </a:xfrm>
          <a:prstGeom prst="rect">
            <a:avLst/>
          </a:prstGeom>
          <a:noFill/>
          <a:ln w="9525">
            <a:noFill/>
            <a:miter lim="800000"/>
            <a:headEnd/>
            <a:tailEnd/>
          </a:ln>
        </p:spPr>
      </p:pic>
      <p:pic>
        <p:nvPicPr>
          <p:cNvPr id="6" name="Picture 8" descr="Aspatria cremaery explosion photo"/>
          <p:cNvPicPr>
            <a:picLocks noChangeAspect="1" noChangeArrowheads="1"/>
          </p:cNvPicPr>
          <p:nvPr/>
        </p:nvPicPr>
        <p:blipFill>
          <a:blip r:embed="rId4" cstate="print"/>
          <a:srcRect/>
          <a:stretch>
            <a:fillRect/>
          </a:stretch>
        </p:blipFill>
        <p:spPr bwMode="auto">
          <a:xfrm>
            <a:off x="1316114" y="1049226"/>
            <a:ext cx="6430518" cy="4740021"/>
          </a:xfrm>
          <a:prstGeom prst="rect">
            <a:avLst/>
          </a:prstGeom>
          <a:noFill/>
        </p:spPr>
      </p:pic>
    </p:spTree>
  </p:cSld>
  <p:clrMapOvr>
    <a:masterClrMapping/>
  </p:clrMapOvr>
  <p:transition spd="slow">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73086" y="5943600"/>
            <a:ext cx="6161315" cy="369332"/>
          </a:xfrm>
          <a:prstGeom prst="rect">
            <a:avLst/>
          </a:prstGeom>
          <a:noFill/>
        </p:spPr>
        <p:txBody>
          <a:bodyPr wrap="square" rtlCol="0">
            <a:spAutoFit/>
          </a:bodyPr>
          <a:lstStyle/>
          <a:p>
            <a:pPr algn="ctr"/>
            <a:r>
              <a:rPr lang="en-GB" dirty="0" smtClean="0"/>
              <a:t>Failed Rubber Autoclave</a:t>
            </a:r>
            <a:endParaRPr lang="en-GB" dirty="0"/>
          </a:p>
        </p:txBody>
      </p:sp>
      <p:pic>
        <p:nvPicPr>
          <p:cNvPr id="4" name="Picture 6" descr="rsa_rgb_pos_on_cream"/>
          <p:cNvPicPr>
            <a:picLocks noChangeAspect="1" noChangeArrowheads="1"/>
          </p:cNvPicPr>
          <p:nvPr/>
        </p:nvPicPr>
        <p:blipFill>
          <a:blip r:embed="rId3" cstate="print"/>
          <a:srcRect l="638" t="12968" r="6157" b="16681"/>
          <a:stretch>
            <a:fillRect/>
          </a:stretch>
        </p:blipFill>
        <p:spPr bwMode="auto">
          <a:xfrm>
            <a:off x="7444289" y="0"/>
            <a:ext cx="1710597" cy="889474"/>
          </a:xfrm>
          <a:prstGeom prst="rect">
            <a:avLst/>
          </a:prstGeom>
          <a:noFill/>
          <a:ln w="9525">
            <a:noFill/>
            <a:miter lim="800000"/>
            <a:headEnd/>
            <a:tailEnd/>
          </a:ln>
        </p:spPr>
      </p:pic>
      <p:pic>
        <p:nvPicPr>
          <p:cNvPr id="5" name="Picture 3" descr="http://www.hse.gov.uk/press/images/coi-nw-054moseleyrubber-pic3.jpg"/>
          <p:cNvPicPr>
            <a:picLocks noChangeAspect="1" noChangeArrowheads="1"/>
          </p:cNvPicPr>
          <p:nvPr/>
        </p:nvPicPr>
        <p:blipFill>
          <a:blip r:embed="rId4" cstate="print"/>
          <a:srcRect/>
          <a:stretch>
            <a:fillRect/>
          </a:stretch>
        </p:blipFill>
        <p:spPr bwMode="auto">
          <a:xfrm>
            <a:off x="872039" y="673390"/>
            <a:ext cx="6572250" cy="4929188"/>
          </a:xfrm>
          <a:prstGeom prst="rect">
            <a:avLst/>
          </a:prstGeom>
          <a:noFill/>
        </p:spPr>
      </p:pic>
    </p:spTree>
  </p:cSld>
  <p:clrMapOvr>
    <a:masterClrMapping/>
  </p:clrMapOvr>
  <p:transition spd="slow">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41053" y="5758934"/>
            <a:ext cx="6161315" cy="369332"/>
          </a:xfrm>
          <a:prstGeom prst="rect">
            <a:avLst/>
          </a:prstGeom>
          <a:noFill/>
        </p:spPr>
        <p:txBody>
          <a:bodyPr wrap="square" rtlCol="0">
            <a:spAutoFit/>
          </a:bodyPr>
          <a:lstStyle/>
          <a:p>
            <a:pPr algn="ctr"/>
            <a:r>
              <a:rPr lang="en-GB" dirty="0" smtClean="0"/>
              <a:t>Failed Expansion Vessels</a:t>
            </a:r>
            <a:endParaRPr lang="en-GB" dirty="0"/>
          </a:p>
        </p:txBody>
      </p:sp>
      <p:pic>
        <p:nvPicPr>
          <p:cNvPr id="4" name="Picture 6" descr="rsa_rgb_pos_on_cream"/>
          <p:cNvPicPr>
            <a:picLocks noChangeAspect="1" noChangeArrowheads="1"/>
          </p:cNvPicPr>
          <p:nvPr/>
        </p:nvPicPr>
        <p:blipFill>
          <a:blip r:embed="rId3" cstate="print"/>
          <a:srcRect l="638" t="12968" r="6157" b="16681"/>
          <a:stretch>
            <a:fillRect/>
          </a:stretch>
        </p:blipFill>
        <p:spPr bwMode="auto">
          <a:xfrm>
            <a:off x="7444289" y="0"/>
            <a:ext cx="1710597" cy="889474"/>
          </a:xfrm>
          <a:prstGeom prst="rect">
            <a:avLst/>
          </a:prstGeom>
          <a:noFill/>
          <a:ln w="9525">
            <a:noFill/>
            <a:miter lim="800000"/>
            <a:headEnd/>
            <a:tailEnd/>
          </a:ln>
        </p:spPr>
      </p:pic>
      <p:pic>
        <p:nvPicPr>
          <p:cNvPr id="6" name="Picture 5" descr="C:\Documents and Settings\F24811\My Documents\Moore\failure reports\scottish water vessel\P6251309.JPG"/>
          <p:cNvPicPr>
            <a:picLocks noChangeAspect="1" noChangeArrowheads="1"/>
          </p:cNvPicPr>
          <p:nvPr/>
        </p:nvPicPr>
        <p:blipFill>
          <a:blip r:embed="rId4" cstate="print"/>
          <a:srcRect/>
          <a:stretch>
            <a:fillRect/>
          </a:stretch>
        </p:blipFill>
        <p:spPr bwMode="auto">
          <a:xfrm>
            <a:off x="823797" y="889474"/>
            <a:ext cx="3364992" cy="4488249"/>
          </a:xfrm>
          <a:prstGeom prst="rect">
            <a:avLst/>
          </a:prstGeom>
          <a:noFill/>
        </p:spPr>
      </p:pic>
      <p:pic>
        <p:nvPicPr>
          <p:cNvPr id="7" name="Picture 2" descr="C:\Documents and Settings\F24811\My Documents\My Pictures\PRESSURE ISSUES\top half of vessel (2) (Large).jpg"/>
          <p:cNvPicPr>
            <a:picLocks noChangeAspect="1" noChangeArrowheads="1"/>
          </p:cNvPicPr>
          <p:nvPr/>
        </p:nvPicPr>
        <p:blipFill>
          <a:blip r:embed="rId5" cstate="print"/>
          <a:srcRect/>
          <a:stretch>
            <a:fillRect/>
          </a:stretch>
        </p:blipFill>
        <p:spPr bwMode="auto">
          <a:xfrm>
            <a:off x="4747863" y="889474"/>
            <a:ext cx="2796564" cy="2098135"/>
          </a:xfrm>
          <a:prstGeom prst="rect">
            <a:avLst/>
          </a:prstGeom>
          <a:noFill/>
        </p:spPr>
      </p:pic>
      <p:pic>
        <p:nvPicPr>
          <p:cNvPr id="8" name="Picture 3" descr="C:\Documents and Settings\F24811\My Documents\Moore\failure reports\scottish water vessel\20062012011.jpg"/>
          <p:cNvPicPr>
            <a:picLocks noChangeAspect="1" noChangeArrowheads="1"/>
          </p:cNvPicPr>
          <p:nvPr/>
        </p:nvPicPr>
        <p:blipFill>
          <a:blip r:embed="rId6" cstate="print"/>
          <a:srcRect/>
          <a:stretch>
            <a:fillRect/>
          </a:stretch>
        </p:blipFill>
        <p:spPr bwMode="auto">
          <a:xfrm>
            <a:off x="4747863" y="3311844"/>
            <a:ext cx="2796564" cy="2097423"/>
          </a:xfrm>
          <a:prstGeom prst="rect">
            <a:avLst/>
          </a:prstGeom>
          <a:noFill/>
        </p:spPr>
      </p:pic>
    </p:spTree>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1"/>
            <a:ext cx="3246438" cy="6858000"/>
          </a:xfrm>
          <a:prstGeom prst="rect">
            <a:avLst/>
          </a:prstGeom>
          <a:solidFill>
            <a:srgbClr val="5A2D7F"/>
          </a:solidFill>
          <a:ln w="9525">
            <a:noFill/>
            <a:miter lim="800000"/>
            <a:headEnd/>
            <a:tailEnd/>
          </a:ln>
        </p:spPr>
        <p:txBody>
          <a:bodyPr wrap="none" anchor="ctr"/>
          <a:lstStyle/>
          <a:p>
            <a:endParaRPr lang="en-US"/>
          </a:p>
        </p:txBody>
      </p:sp>
      <p:sp>
        <p:nvSpPr>
          <p:cNvPr id="14339" name="Title 1"/>
          <p:cNvSpPr>
            <a:spLocks noGrp="1"/>
          </p:cNvSpPr>
          <p:nvPr>
            <p:ph type="title"/>
          </p:nvPr>
        </p:nvSpPr>
        <p:spPr/>
        <p:txBody>
          <a:bodyPr/>
          <a:lstStyle/>
          <a:p>
            <a:endParaRPr lang="en-GB" sz="2400" dirty="0" smtClean="0"/>
          </a:p>
        </p:txBody>
      </p:sp>
      <p:sp>
        <p:nvSpPr>
          <p:cNvPr id="8" name="Text Box 4"/>
          <p:cNvSpPr txBox="1">
            <a:spLocks noChangeArrowheads="1"/>
          </p:cNvSpPr>
          <p:nvPr/>
        </p:nvSpPr>
        <p:spPr bwMode="auto">
          <a:xfrm>
            <a:off x="212950" y="1028925"/>
            <a:ext cx="2946400" cy="706347"/>
          </a:xfrm>
          <a:prstGeom prst="rect">
            <a:avLst/>
          </a:prstGeom>
          <a:noFill/>
          <a:ln w="9525">
            <a:noFill/>
            <a:miter lim="800000"/>
            <a:headEnd/>
            <a:tailEnd/>
          </a:ln>
        </p:spPr>
        <p:txBody>
          <a:bodyPr>
            <a:spAutoFit/>
          </a:bodyPr>
          <a:lstStyle/>
          <a:p>
            <a:pPr>
              <a:lnSpc>
                <a:spcPct val="95000"/>
              </a:lnSpc>
              <a:spcBef>
                <a:spcPct val="50000"/>
              </a:spcBef>
            </a:pPr>
            <a:r>
              <a:rPr lang="en-GB" sz="4200" dirty="0" smtClean="0">
                <a:solidFill>
                  <a:schemeClr val="bg1"/>
                </a:solidFill>
                <a:latin typeface="Arial" pitchFamily="34" charset="0"/>
                <a:cs typeface="Arial" pitchFamily="34" charset="0"/>
              </a:rPr>
              <a:t>Legislation</a:t>
            </a:r>
          </a:p>
        </p:txBody>
      </p:sp>
      <p:pic>
        <p:nvPicPr>
          <p:cNvPr id="9" name="Picture 6" descr="rsa_rgb_pos_on_cream"/>
          <p:cNvPicPr>
            <a:picLocks noChangeAspect="1" noChangeArrowheads="1"/>
          </p:cNvPicPr>
          <p:nvPr/>
        </p:nvPicPr>
        <p:blipFill>
          <a:blip r:embed="rId3" cstate="print"/>
          <a:srcRect l="638" t="12968" r="6157" b="16681"/>
          <a:stretch>
            <a:fillRect/>
          </a:stretch>
        </p:blipFill>
        <p:spPr bwMode="auto">
          <a:xfrm>
            <a:off x="7433402" y="1"/>
            <a:ext cx="1710597" cy="889474"/>
          </a:xfrm>
          <a:prstGeom prst="rect">
            <a:avLst/>
          </a:prstGeom>
          <a:noFill/>
          <a:ln w="9525">
            <a:noFill/>
            <a:miter lim="800000"/>
            <a:headEnd/>
            <a:tailEnd/>
          </a:ln>
        </p:spPr>
      </p:pic>
      <p:sp>
        <p:nvSpPr>
          <p:cNvPr id="31" name="Rectangle 3"/>
          <p:cNvSpPr>
            <a:spLocks noChangeArrowheads="1"/>
          </p:cNvSpPr>
          <p:nvPr/>
        </p:nvSpPr>
        <p:spPr bwMode="auto">
          <a:xfrm>
            <a:off x="3345084" y="1446835"/>
            <a:ext cx="5798915" cy="4512351"/>
          </a:xfrm>
          <a:prstGeom prst="rect">
            <a:avLst/>
          </a:prstGeom>
          <a:noFill/>
          <a:ln w="9525">
            <a:noFill/>
            <a:miter lim="800000"/>
            <a:headEnd/>
            <a:tailEnd/>
          </a:ln>
        </p:spPr>
        <p:txBody>
          <a:bodyPr/>
          <a:lstStyle/>
          <a:p>
            <a:pPr marL="447675" indent="-447675" eaLnBrk="0" hangingPunct="0">
              <a:spcBef>
                <a:spcPts val="3000"/>
              </a:spcBef>
              <a:buSzPct val="80000"/>
              <a:buFontTx/>
              <a:buBlip>
                <a:blip r:embed="rId4"/>
              </a:buBlip>
            </a:pPr>
            <a:endParaRPr lang="en-GB" sz="2400" dirty="0" smtClean="0">
              <a:latin typeface="GillSans" pitchFamily="2" charset="0"/>
            </a:endParaRPr>
          </a:p>
        </p:txBody>
      </p:sp>
      <p:sp>
        <p:nvSpPr>
          <p:cNvPr id="32" name="Rectangle 3"/>
          <p:cNvSpPr>
            <a:spLocks noChangeArrowheads="1"/>
          </p:cNvSpPr>
          <p:nvPr/>
        </p:nvSpPr>
        <p:spPr bwMode="auto">
          <a:xfrm>
            <a:off x="3497263" y="1736515"/>
            <a:ext cx="5237162" cy="587375"/>
          </a:xfrm>
          <a:prstGeom prst="rect">
            <a:avLst/>
          </a:prstGeom>
          <a:noFill/>
          <a:ln w="9525">
            <a:noFill/>
            <a:miter lim="800000"/>
            <a:headEnd/>
            <a:tailEnd/>
          </a:ln>
        </p:spPr>
        <p:txBody>
          <a:bodyPr/>
          <a:lstStyle/>
          <a:p>
            <a:pPr eaLnBrk="0" hangingPunct="0">
              <a:spcBef>
                <a:spcPct val="40000"/>
              </a:spcBef>
              <a:buSzPct val="80000"/>
            </a:pPr>
            <a:endParaRPr lang="en-GB" sz="2000" dirty="0">
              <a:solidFill>
                <a:srgbClr val="5A2D7F"/>
              </a:solidFill>
              <a:latin typeface="GillSans" pitchFamily="2" charset="0"/>
            </a:endParaRPr>
          </a:p>
        </p:txBody>
      </p:sp>
      <p:sp>
        <p:nvSpPr>
          <p:cNvPr id="12" name="Rectangle 11"/>
          <p:cNvSpPr/>
          <p:nvPr/>
        </p:nvSpPr>
        <p:spPr>
          <a:xfrm>
            <a:off x="3842657" y="1446835"/>
            <a:ext cx="4572000" cy="3046988"/>
          </a:xfrm>
          <a:prstGeom prst="rect">
            <a:avLst/>
          </a:prstGeom>
        </p:spPr>
        <p:txBody>
          <a:bodyPr>
            <a:spAutoFit/>
          </a:bodyPr>
          <a:lstStyle/>
          <a:p>
            <a:r>
              <a:rPr lang="en-GB" b="1" dirty="0" smtClean="0"/>
              <a:t>Previous Legislation</a:t>
            </a:r>
          </a:p>
          <a:p>
            <a:pPr>
              <a:buFont typeface="Arial" pitchFamily="34" charset="0"/>
              <a:buChar char="•"/>
            </a:pPr>
            <a:endParaRPr lang="en-GB" dirty="0" smtClean="0"/>
          </a:p>
          <a:p>
            <a:pPr>
              <a:buFont typeface="Arial" pitchFamily="34" charset="0"/>
              <a:buChar char="•"/>
            </a:pPr>
            <a:r>
              <a:rPr lang="en-GB" dirty="0" smtClean="0"/>
              <a:t>  Factories Act 1955</a:t>
            </a:r>
          </a:p>
          <a:p>
            <a:pPr>
              <a:buFont typeface="Arial" pitchFamily="34" charset="0"/>
              <a:buChar char="•"/>
            </a:pPr>
            <a:r>
              <a:rPr lang="en-GB" dirty="0" smtClean="0"/>
              <a:t>  Safety in Industry Acts 1955 &amp;1980</a:t>
            </a:r>
          </a:p>
          <a:p>
            <a:pPr>
              <a:buFont typeface="Arial" pitchFamily="34" charset="0"/>
              <a:buChar char="•"/>
            </a:pPr>
            <a:r>
              <a:rPr lang="en-GB" dirty="0" smtClean="0"/>
              <a:t>  Docks Regulations 1960</a:t>
            </a:r>
          </a:p>
          <a:p>
            <a:pPr>
              <a:buFont typeface="Arial" pitchFamily="34" charset="0"/>
              <a:buChar char="•"/>
            </a:pPr>
            <a:r>
              <a:rPr lang="en-GB" dirty="0" smtClean="0"/>
              <a:t>  Shipbuilding &amp; Ship Repairing  </a:t>
            </a:r>
          </a:p>
          <a:p>
            <a:r>
              <a:rPr lang="en-GB" dirty="0" smtClean="0"/>
              <a:t>   Regulations 1975</a:t>
            </a:r>
          </a:p>
          <a:p>
            <a:pPr>
              <a:buFont typeface="Arial" pitchFamily="34" charset="0"/>
              <a:buChar char="•"/>
            </a:pPr>
            <a:r>
              <a:rPr lang="en-GB" dirty="0" smtClean="0"/>
              <a:t>  Mines &amp; Quarries Regulations 1972</a:t>
            </a:r>
          </a:p>
          <a:p>
            <a:pPr>
              <a:buFont typeface="Arial" pitchFamily="34" charset="0"/>
              <a:buChar char="•"/>
            </a:pPr>
            <a:r>
              <a:rPr lang="en-GB" dirty="0" smtClean="0"/>
              <a:t>  Construction Regulations 2001</a:t>
            </a:r>
          </a:p>
          <a:p>
            <a:endParaRPr lang="en-GB" dirty="0" smtClean="0"/>
          </a:p>
          <a:p>
            <a:r>
              <a:rPr lang="en-GB" sz="1200" dirty="0" smtClean="0"/>
              <a:t>VARIOUS SECTIONS REVOKED AND REPLACED WITH...</a:t>
            </a:r>
          </a:p>
        </p:txBody>
      </p:sp>
      <p:pic>
        <p:nvPicPr>
          <p:cNvPr id="13" name="Picture 12" descr="0583_RGB.png"/>
          <p:cNvPicPr>
            <a:picLocks noChangeAspect="1"/>
          </p:cNvPicPr>
          <p:nvPr/>
        </p:nvPicPr>
        <p:blipFill>
          <a:blip r:embed="rId5" cstate="print"/>
          <a:srcRect l="26497" t="16314" r="10627" b="14980"/>
          <a:stretch>
            <a:fillRect/>
          </a:stretch>
        </p:blipFill>
        <p:spPr>
          <a:xfrm>
            <a:off x="349070" y="3036962"/>
            <a:ext cx="2506098" cy="2738475"/>
          </a:xfrm>
          <a:prstGeom prst="rect">
            <a:avLst/>
          </a:prstGeom>
        </p:spPr>
      </p:pic>
      <p:sp>
        <p:nvSpPr>
          <p:cNvPr id="14" name="Rectangle 13"/>
          <p:cNvSpPr/>
          <p:nvPr/>
        </p:nvSpPr>
        <p:spPr>
          <a:xfrm>
            <a:off x="3842657" y="4913663"/>
            <a:ext cx="4891768" cy="1015663"/>
          </a:xfrm>
          <a:prstGeom prst="rect">
            <a:avLst/>
          </a:prstGeom>
        </p:spPr>
        <p:txBody>
          <a:bodyPr wrap="square">
            <a:spAutoFit/>
          </a:bodyPr>
          <a:lstStyle/>
          <a:p>
            <a:r>
              <a:rPr lang="en-GB" sz="2000" dirty="0" smtClean="0">
                <a:solidFill>
                  <a:schemeClr val="accent2">
                    <a:lumMod val="50000"/>
                  </a:schemeClr>
                </a:solidFill>
              </a:rPr>
              <a:t>SI 299 of 2007</a:t>
            </a:r>
          </a:p>
          <a:p>
            <a:r>
              <a:rPr lang="en-GB" sz="2000" dirty="0" smtClean="0">
                <a:solidFill>
                  <a:schemeClr val="accent2">
                    <a:lumMod val="50000"/>
                  </a:schemeClr>
                </a:solidFill>
              </a:rPr>
              <a:t>Safety, Health &amp; Welfare at Work (General Application) Regulations 2007</a:t>
            </a:r>
          </a:p>
        </p:txBody>
      </p:sp>
    </p:spTree>
  </p:cSld>
  <p:clrMapOvr>
    <a:masterClrMapping/>
  </p:clrMapOvr>
  <p:transition spd="slow">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E8E6DC"/>
        </a:solidFill>
        <a:effectLst/>
      </p:bgPr>
    </p:bg>
    <p:spTree>
      <p:nvGrpSpPr>
        <p:cNvPr id="1" name=""/>
        <p:cNvGrpSpPr/>
        <p:nvPr/>
      </p:nvGrpSpPr>
      <p:grpSpPr>
        <a:xfrm>
          <a:off x="0" y="0"/>
          <a:ext cx="0" cy="0"/>
          <a:chOff x="0" y="0"/>
          <a:chExt cx="0" cy="0"/>
        </a:xfrm>
      </p:grpSpPr>
      <p:sp>
        <p:nvSpPr>
          <p:cNvPr id="14" name="Footer Placeholder 3"/>
          <p:cNvSpPr txBox="1">
            <a:spLocks noGrp="1"/>
          </p:cNvSpPr>
          <p:nvPr/>
        </p:nvSpPr>
        <p:spPr bwMode="auto">
          <a:xfrm>
            <a:off x="184618" y="6621865"/>
            <a:ext cx="6096453" cy="138225"/>
          </a:xfrm>
          <a:prstGeom prst="rect">
            <a:avLst/>
          </a:prstGeom>
          <a:noFill/>
          <a:ln>
            <a:miter lim="800000"/>
            <a:headEnd/>
            <a:tailEnd/>
          </a:ln>
        </p:spPr>
        <p:txBody>
          <a:bodyPr lIns="0" tIns="0" rIns="0" bIns="0"/>
          <a:lstStyle/>
          <a:p>
            <a:pPr algn="l" eaLnBrk="1" hangingPunct="1">
              <a:defRPr/>
            </a:pPr>
            <a:fld id="{A3DF1846-F801-4E9A-8549-F0BFD929E98B}" type="slidenum">
              <a:rPr lang="en-US" sz="800" b="1">
                <a:solidFill>
                  <a:srgbClr val="FFFFFF"/>
                </a:solidFill>
                <a:latin typeface="Times New Roman" pitchFamily="18" charset="0"/>
                <a:ea typeface="+mn-ea"/>
                <a:cs typeface="Arial" charset="0"/>
              </a:rPr>
              <a:pPr algn="l" eaLnBrk="1" hangingPunct="1">
                <a:defRPr/>
              </a:pPr>
              <a:t>30</a:t>
            </a:fld>
            <a:r>
              <a:rPr lang="en-US" sz="800" b="1" dirty="0">
                <a:solidFill>
                  <a:srgbClr val="FFFFFF"/>
                </a:solidFill>
                <a:latin typeface="Times New Roman" pitchFamily="18" charset="0"/>
                <a:ea typeface="+mn-ea"/>
                <a:cs typeface="Arial" charset="0"/>
              </a:rPr>
              <a:t> </a:t>
            </a:r>
          </a:p>
        </p:txBody>
      </p:sp>
      <p:sp>
        <p:nvSpPr>
          <p:cNvPr id="17" name="Rectangle 16"/>
          <p:cNvSpPr/>
          <p:nvPr/>
        </p:nvSpPr>
        <p:spPr>
          <a:xfrm>
            <a:off x="184618" y="489397"/>
            <a:ext cx="8573016" cy="6370975"/>
          </a:xfrm>
          <a:prstGeom prst="rect">
            <a:avLst/>
          </a:prstGeom>
        </p:spPr>
        <p:txBody>
          <a:bodyPr wrap="square">
            <a:spAutoFit/>
          </a:bodyPr>
          <a:lstStyle/>
          <a:p>
            <a:r>
              <a:rPr lang="en-GB" sz="2400" b="1" dirty="0" smtClean="0">
                <a:solidFill>
                  <a:srgbClr val="0070C0"/>
                </a:solidFill>
              </a:rPr>
              <a:t>SUMMARY</a:t>
            </a:r>
          </a:p>
          <a:p>
            <a:endParaRPr lang="en-GB" sz="2400" dirty="0" smtClean="0">
              <a:solidFill>
                <a:srgbClr val="0070C0"/>
              </a:solidFill>
            </a:endParaRPr>
          </a:p>
          <a:p>
            <a:r>
              <a:rPr lang="en-GB" sz="2400" dirty="0" smtClean="0">
                <a:solidFill>
                  <a:srgbClr val="0070C0"/>
                </a:solidFill>
              </a:rPr>
              <a:t>SI 299 GENERAL APPLICATIONS REGULATIONS 2007</a:t>
            </a:r>
          </a:p>
          <a:p>
            <a:endParaRPr lang="en-GB" sz="2400" dirty="0" smtClean="0">
              <a:solidFill>
                <a:srgbClr val="0070C0"/>
              </a:solidFill>
            </a:endParaRPr>
          </a:p>
          <a:p>
            <a:r>
              <a:rPr lang="en-GB" sz="2400" dirty="0" smtClean="0">
                <a:solidFill>
                  <a:srgbClr val="FF0000"/>
                </a:solidFill>
              </a:rPr>
              <a:t>ALL WORK EQUIPMENT IN ALL WORKPLACES</a:t>
            </a:r>
          </a:p>
          <a:p>
            <a:endParaRPr lang="en-GB" sz="2400" dirty="0" smtClean="0">
              <a:solidFill>
                <a:srgbClr val="0070C0"/>
              </a:solidFill>
            </a:endParaRPr>
          </a:p>
          <a:p>
            <a:pPr lvl="1">
              <a:buFont typeface="Arial" pitchFamily="34" charset="0"/>
              <a:buChar char="•"/>
            </a:pPr>
            <a:r>
              <a:rPr lang="en-GB" sz="1600" b="1" dirty="0" smtClean="0">
                <a:solidFill>
                  <a:schemeClr val="accent5">
                    <a:lumMod val="50000"/>
                  </a:schemeClr>
                </a:solidFill>
              </a:rPr>
              <a:t>  REG 30 – INSPECTION &amp; MAINTENANCE</a:t>
            </a:r>
          </a:p>
          <a:p>
            <a:pPr lvl="1"/>
            <a:endParaRPr lang="en-GB" sz="1600" b="1" dirty="0" smtClean="0">
              <a:solidFill>
                <a:schemeClr val="accent5">
                  <a:lumMod val="50000"/>
                </a:schemeClr>
              </a:solidFill>
            </a:endParaRPr>
          </a:p>
          <a:p>
            <a:pPr lvl="1"/>
            <a:r>
              <a:rPr lang="en-GB" sz="1600" b="1" dirty="0" smtClean="0">
                <a:solidFill>
                  <a:schemeClr val="accent5">
                    <a:lumMod val="50000"/>
                  </a:schemeClr>
                </a:solidFill>
              </a:rPr>
              <a:t>PLUS!</a:t>
            </a:r>
          </a:p>
          <a:p>
            <a:pPr lvl="1"/>
            <a:endParaRPr lang="en-GB" sz="1600" b="1" dirty="0" smtClean="0">
              <a:solidFill>
                <a:schemeClr val="accent5">
                  <a:lumMod val="50000"/>
                </a:schemeClr>
              </a:solidFill>
            </a:endParaRPr>
          </a:p>
          <a:p>
            <a:pPr lvl="1">
              <a:buFont typeface="Arial" pitchFamily="34" charset="0"/>
              <a:buChar char="•"/>
            </a:pPr>
            <a:r>
              <a:rPr lang="en-GB" sz="1600" b="1" dirty="0" smtClean="0">
                <a:solidFill>
                  <a:schemeClr val="accent5">
                    <a:lumMod val="50000"/>
                  </a:schemeClr>
                </a:solidFill>
              </a:rPr>
              <a:t>  REG 52 – THOROUGH EXAMINATION OF LIFTING EQUIPMENT</a:t>
            </a:r>
          </a:p>
          <a:p>
            <a:pPr lvl="1">
              <a:buFont typeface="Arial" pitchFamily="34" charset="0"/>
              <a:buChar char="•"/>
            </a:pPr>
            <a:endParaRPr lang="en-GB" sz="1600" b="1" dirty="0" smtClean="0">
              <a:solidFill>
                <a:schemeClr val="accent5">
                  <a:lumMod val="50000"/>
                </a:schemeClr>
              </a:solidFill>
            </a:endParaRPr>
          </a:p>
          <a:p>
            <a:pPr lvl="1">
              <a:buFont typeface="Arial" pitchFamily="34" charset="0"/>
              <a:buChar char="•"/>
            </a:pPr>
            <a:r>
              <a:rPr lang="en-GB" sz="1600" b="1" dirty="0" smtClean="0">
                <a:solidFill>
                  <a:schemeClr val="accent5">
                    <a:lumMod val="50000"/>
                  </a:schemeClr>
                </a:solidFill>
              </a:rPr>
              <a:t>  PART 10 – THOROUGH EXAMINATION OF PRESSURE EQUIPMENT</a:t>
            </a:r>
          </a:p>
          <a:p>
            <a:endParaRPr lang="en-GB" sz="2400" dirty="0" smtClean="0">
              <a:solidFill>
                <a:srgbClr val="0070C0"/>
              </a:solidFill>
            </a:endParaRPr>
          </a:p>
          <a:p>
            <a:pPr lvl="2"/>
            <a:r>
              <a:rPr lang="en-GB" sz="1400" b="1" dirty="0" smtClean="0">
                <a:solidFill>
                  <a:srgbClr val="FF0000"/>
                </a:solidFill>
              </a:rPr>
              <a:t>LIFTING PERSONS		  6 MTHS</a:t>
            </a:r>
          </a:p>
          <a:p>
            <a:pPr lvl="2"/>
            <a:r>
              <a:rPr lang="en-GB" sz="1400" b="1" dirty="0" smtClean="0">
                <a:solidFill>
                  <a:srgbClr val="FF0000"/>
                </a:solidFill>
              </a:rPr>
              <a:t>LIFTING GOODS		12 MTHS</a:t>
            </a:r>
          </a:p>
          <a:p>
            <a:pPr lvl="2"/>
            <a:r>
              <a:rPr lang="en-GB" sz="1400" b="1" dirty="0" smtClean="0">
                <a:solidFill>
                  <a:srgbClr val="FF0000"/>
                </a:solidFill>
              </a:rPr>
              <a:t>STEAM			14 MTHS</a:t>
            </a:r>
          </a:p>
          <a:p>
            <a:pPr lvl="2"/>
            <a:r>
              <a:rPr lang="en-GB" sz="1400" b="1" dirty="0" smtClean="0">
                <a:solidFill>
                  <a:srgbClr val="FF0000"/>
                </a:solidFill>
              </a:rPr>
              <a:t>OTHER PRESSURE		26 MTHS</a:t>
            </a:r>
          </a:p>
          <a:p>
            <a:endParaRPr lang="en-GB" sz="2400" dirty="0" smtClean="0">
              <a:solidFill>
                <a:srgbClr val="0070C0"/>
              </a:solidFill>
            </a:endParaRPr>
          </a:p>
          <a:p>
            <a:r>
              <a:rPr lang="en-GB" sz="1600" dirty="0" smtClean="0">
                <a:solidFill>
                  <a:srgbClr val="0070C0"/>
                </a:solidFill>
              </a:rPr>
              <a:t>SOME SPECIFIC EXCEPTIONS – BUT NOT MANY</a:t>
            </a:r>
          </a:p>
          <a:p>
            <a:endParaRPr lang="en-GB" sz="1600" dirty="0" smtClean="0">
              <a:solidFill>
                <a:srgbClr val="0070C0"/>
              </a:solidFill>
            </a:endParaRPr>
          </a:p>
          <a:p>
            <a:r>
              <a:rPr lang="en-GB" sz="1600" dirty="0" smtClean="0">
                <a:solidFill>
                  <a:srgbClr val="0070C0"/>
                </a:solidFill>
              </a:rPr>
              <a:t>TIMELINESS OF INSPECTIONS IS CRITICAL</a:t>
            </a:r>
          </a:p>
        </p:txBody>
      </p:sp>
      <p:pic>
        <p:nvPicPr>
          <p:cNvPr id="20" name="Picture 6" descr="rsa_rgb_pos_on_cream"/>
          <p:cNvPicPr>
            <a:picLocks noChangeAspect="1" noChangeArrowheads="1"/>
          </p:cNvPicPr>
          <p:nvPr/>
        </p:nvPicPr>
        <p:blipFill>
          <a:blip r:embed="rId3" cstate="print"/>
          <a:srcRect l="638" t="12968" r="6157" b="16681"/>
          <a:stretch>
            <a:fillRect/>
          </a:stretch>
        </p:blipFill>
        <p:spPr bwMode="auto">
          <a:xfrm>
            <a:off x="7227425" y="214312"/>
            <a:ext cx="1710597" cy="889474"/>
          </a:xfrm>
          <a:prstGeom prst="rect">
            <a:avLst/>
          </a:prstGeom>
          <a:noFill/>
          <a:ln w="9525">
            <a:noFill/>
            <a:miter lim="800000"/>
            <a:headEnd/>
            <a:tailEnd/>
          </a:ln>
        </p:spPr>
      </p:pic>
      <p:sp>
        <p:nvSpPr>
          <p:cNvPr id="7170" name="AutoShape 2" descr="data:image/jpeg;base64,/9j/4AAQSkZJRgABAQAAAQABAAD/2wCEAAkGBxASEhIQEhQUEhQXFRUXEhQSEhUPFBQVFxUWGBUVGBQaHSggGBolGxUVITEhJSkrLi4uFx8zODMsNygtLisBCgoKDg0OGxAQGywkICQsLCwsLCwsLCwvLCwsLCwsLCwsLCwsLCwsLCwsLCwsLCwsLCwsLCwsLCwsLCwsLCwsLP/AABEIAOEA4QMBEQACEQEDEQH/xAAcAAEAAQUBAQAAAAAAAAAAAAAABgECAwQFBwj/xABCEAACAQIDBAcFBQQJBQAAAAAAAQIDEQQSIQUxQVEGEyJhcYGRBzJSobEUQoLB0WKSouEVIzNjcrLC0/EkNVOzw//EABoBAQACAwEAAAAAAAAAAAAAAAABAgMEBQb/xAAzEQEAAgIABAMGBAcBAQEAAAAAAQIDEQQSITEFQWETMlFxkbEUIoGhI0JSwdHw8eGSM//aAAwDAQACEQMRAD8A9xAAAAAAAAAAAAAAAAAAAAAAAcLpxWqQwGKqUpOE403JSWjWVpv5JrzLV7wiezyL2ddIcTPaeHjUqTnGTnFptJO8JWuuOpnyViK9GOs9XvRrMoAAAAAAAAAAAAAAAAAAAAAAAAAAAAAA5/SHDdbhcTT+KjUivFwaXBkx3JfOXQ+tkx+Enyr0r375JPnzNu/WrDHd9OmmzAAAAAAAAAAAAAAAAAAAAAAAAAAAAAACkldNPiB8uTXUYt/3df8A9dTx7ufmbnejB2l9Ro02dUAAAAAAAAAAAAAAAAAAAAAAAAAAAAAAA+cPaPg3R2jiYtZc0nUh3wmnK/qp+hs0vWK6litHV9E4NvJC+ryxu1qm7K5rMrMAAAAAAAAAAAAAAAAAAAAAAAAAAAAAAAeIe27C2x+HqcJ0YwflUqRfyqIQrZ690cxHWYXDVPio0pesEFnRAAAAAAAAAAAAAAAAAAAAAAAAAAAAAAAPJvbvSS+xVuUqifk6cl9GR5otHTabezupm2dhv2YuD/BOUfyJISMJAAAAAAAAAAAAAAAAAAAAAAAFLgVAAAAADzn254bNgacvhrK/hKE4/WxWe8J8pdH2R4jPgLfDVqekstT/AFllY7JqEgAAAAAAAAAAAAAAAAAAAYsRKSTcUpPk3a5jyzeKzNI3K1YiZ6uJV6RNLSnfwd7eKsci/i1o6RT925HB782lPpZPhGPz/Uwz4tm+EQzRwFfOWCfSes91l5L9DFbxLiJ8/wBl44HGwf0/Xb1lpZt203eBhtxvET/PK/4THHkvwu0MRLtKpl5X1Mf4vNFvfn6othxx05XYw+1qsfetP+F+T3M38XiWavvat+379mrbh6T26OlQ2pTlo3kfKenz3HSxeI4b9Jnln4T0/fs1rYL19fk3Uzf2woj7V8Nn2ZiOcXTn4Zakb/K5Wy1XD9h+Ivh69P4ZUpesHD/5MtLHV6WFgAAAAAAAAAAAAAAAAAAAAECxDSnKN7O7+rPJZOlpj1n7u3Tc1iWOpFP3lfv3P14+ZhWiZjs154X4X5S7L9dxDJF/i150pRvdNXst35kxpaJiWzQzW0T8kzHau5Utpt0qk1zXjp9SI3HZSYiWzHELjZeaa9DJGTyljmvwI7SdN9mWX8Wn7tmZMfEXx/8A5zMfb6a0icMX96GLpHtuNbA4ulJdqVCqotLS6g3G68UjrYPE+b8mSOs+cNa/BzXrVGvYbW7eIhzpp/u1J/7qO050d3rwWAAAAAAAAAAAAAAAAAAAAAQHa2RVpRktc0rPzeh5Tia/xbfOfu7mHmnHEx8GkozjFZXn18dDX38WX8sz16MsaycslrMjy2ia6ja5wtubRSI6o2a82OgqokGxwREo2wVIotVMysnTzQlHmmvkX5tTEkI17GK2XG5PihVi/SnJf5H6Hs4ncOBMatMPciQAAAAAAAAAAAAAAAAAAAABBduyy15LLdZ3d/De2vzPLcbEe3tE/F2uG6446uZCmrPqpWd9U+dtxq7mO7Ymf6oZo1XmUZR/F321K6jurMRrcSzTK+aq1BK4hAyBr1ORavRLRw+1aDqugppzW9N215cr928z34bJGPnmOjHGWvNqEb6Ef1e2ckNU680rblFRq5vS69D1PDWm2Gsz304+eNZZ097M6gAAAAAAAAAAAAAAAAAAAACFdJVNV5OOu5tPisqPNeI9M9tuvwnLOKNuNJ05Zo+401d8ONmaPWOsNyOaNT3ZouomvvRsrvj4ldx5q/lmPVmk9CikLEErkwgbCWKa4kiF7S6GylUlWpVVrJyee6s276SXidnF4nEVit6+TUnhJm24eg+zzoNDB2xVSXWVpQ7OllBS1e/fJ8ztYpi1ItHwc7JGrSnZkUAAAAAAAAAAAAAAAAAAAAtnNJXbSXfoVtaKxuZIiZ7Ib0mpuc3OMlbSzXCy3M81x+WLZptExMejr8H+Wuphxas32lON481py0NKOvaerciI8pKUfdcJdm258URaf6o6kz/U2r6GOGNbclKtyUFyAZI1NnbIhGq4QzLrqic7yclfi0nuNmL3z2pSfkpqMdbXh6fGNlZHrYjUacPe1SQAAAAAAAAAAAAAAAAauOx9KkrznGLfupyScnyinvZjy5Ix0m0+S1azaYiEbodLZKpacVkvbT3l395xsPimTm3eI16eX+XStwEcv5Z6s+M6Tpu1P13v9EV4jxS89Mcaj91MfA/1OLidsVJa/N9pnNvlvkndp23K4K1czE1pSerbEQ2K1iOzJ1+XRtW5Mx8u1eXa7JCVmnla3cvUbtXubmO7YldIxwpDC6qL6W5VksXFcSYpKeSVaOKjLRO4tS0dyaTHdslWN1ejFDNWzcIK/m9F9WdLwvHzZ+b4Q1eMtrHr4pgelcoAAAAAAAAAAAAABbKaW928XYibRHdOt9kdxvSyGaVPDwdaSunUlLqsOpLRxdSzlLX4IStZmDJxeHH0tZkpgvftDnV9pynfrsRJL/x4b/po+Dq3lVfisngad/FMUe7Ez+zYrwV5aFbF4aKkqNGEJS96plzVJW3Zqsu1LzOfxPHXzV5daht4eD5Lc0y5Rpt5lo7/ACf0KWnorbsMJWSLQQ08ZHtyvzM2P3WanZbRrOPhxQtWJLViW/Wvby/QwV0wx3ajbMrItyXJ3pO9OvgMKoR13t38+Bq3vzW6NfJfcs6YUSnophnGnKb3ylp4L+dzv+EYprim8+c/tH/u3M42+7xEeTuHXaYAAAAAAAAAAAAEe2vjKmeUFJpLck8t9L7/ADOHxvE5PazSJ1EN/BiryxaUJ2ttOtKXU3cJtdpJ3lCHGV993eyfffgalI1/Ev1129Z/3rLdmlOlKeff0hiowypRWiSslyRgtPNO57tqIiI1DIigoSKgZKfHwKSiVAKSJgWYylm7S1a0kvzLY7a6StSddJaNrGfuyuhnzRbXfb5Gty6nTDrUsNOk5OyV2Xm0R3Wmdd3VwuEUNXq/p4GCbTedQ17XmWeKc5RhFXb3Ldq928vXHMzFK9ZlTcViZns3dh9G8XebxMqcVnvSVO8pdXylfRS8LnYr4Vvlncx8Y6S0r8b3iOvwTGlTUUopWSVkjs0rFKxWO0NCZmZ3K8sgAAAAAAAAAAAACF9KcNOWJhT6yVGNSDccloyrTh79JVGnleS0sq7TSk0+yzn8Vw25nJWNz6/792ziy9qz2cSexowjelH/AB6uc5P4nJ3cn4s4uS17/mtO/wCzqYb1p+VrJGDbZVYFhZK5MrKF8eJWUFwKMkataVpZvztcy1jcaZIjcabmHw8Kic3oua0bd3pYxzaaTpjvaaTpkWHVssN3f32KTad7spz7nctyhCMFZb+PeyvW87UtMz1lVyLx0RptbCjfEU/Fv0i/0NjgY3xVP98pYuJ6YZTk9W4wAAAAAAAAAAAAAABq7RwFKvB0qsVODto9LNaqSa1jJPVNaoCBzw+LoOUYtYmCbSjUl1VeKTa0qWy1OHvKL01bOFaMczasxyz+3T0dGOaNTHWGlX2ph3/bRqUJcXUpyh/Grwl5M07cLeetNW+Ux/1nrxHL33HzaOI2jRXuynUX93QrS+kbfMRw2SO+o+cx/lljiafCfpLDLacV71OvFc3h6q/0k/hreU1/+oX9vHwn6Sp/TWGXvVFD/GnT/wAyQ/CZZ7Rv5TEnt8fnOv0n/DPS2thpe7WpPwqRf5lLcLnjvSfpKPxGKf5o+rNLF0rXdSCXNzil9Snscn9M/SVva0/qj6tVbawzbUasKj5U71n6QuX/AAuaOs1mPn0+6v4nF5Tv5dfspLHTl/Z0K8/Gl1S9ajiTGGse9ev139tp9vXyiZ/TX3ZazxU6fVxp06F0+3Krnkm76qEI2/iIp7Gl+aZm3prUfWZ3+zDe2S++mv1b2y6MqVKEJSUpRjZztlzeXgYc1q3vNojW/JevNr83duRKQtpckB0ujEb10+UZP5W/M3vDI3xMekS1uMn+EmZ6ZyQAAAAAAAAAAAAAAABGNqQy1pd+vqv1ucPiq8uefX/DoYZ3jc6WjOXkjq2oY29bspvay52krSV0RrSO3ZqzwVPhJx7mrjmjzZIyW+DDUwNH73a/Cn9UTGSY7bOa0+TEsHhk7xowvzcI3+hPtsnxn6yrqP8AYZnUdrLRcuBjmNzuVoY20SakzBOhIgZ4omOyFxA7HROP9bJ8oP6xOp4TH8eZ9P7w1ONn+HHzSw9E5YAAAAAAAAAAAAAAAA4XSCn2oS5q3o/5nJ8Rrq1bNzhp6TDi1lqcfNGrN2vZiaMC5BF69iVlZ2MdqphpVKnd8xEMmtrbsk1ClgbRzae1sVmqyw8ITpUGlVzXc6klZ1Iwt8Ker5nSw8Pg5axlmYtbt6fDfzamTNk3PJHSO/r8newGKhWpwq03eMldfmn3p6eRoZcdsd5pbvDPS8XrFobUTFK7Ki3khVkSh3eia7dR/sr6/wAjr+Dx/EtPpDS46fywk533OAAAAAAAAAAAAAAAAHL2/TvTT5SXo9P0NHj67x7+Etjhp1fSPVuBwc3aJdCjAzWZCJaqJKq0IsmrnzjqVZIGtWENDbWNdGjKcVeo7QpR+KpLSC9dfBM2OGxe0yRE9u8/KO7Hlvy13CK4baDoy+zOVSFFUs2eFJ1atWcajVaonG7ipSzNtrcuFzq3wxkj2sRE23rrOoiNdI699ejTjJyzyTOo1+sz5t/Z1aOExEYRd8JinnoSWsYVJa5V+zLS3iu818tZ4jFNp9+nS3rEef6L0mMN9fy27fNLUcmW8zJF9K7JEaIdjo5ioQnJSds1knwur7/U6XheemO8xadb01OLx2tWJjySpHo3MVAAAAAAAAAAAAAAAAaW2JQVGo5yUYpXbe5O6t87GHiK82OYZcMTOSIrG0VjVUopxd09U0ecyx01Lqams9WKRpyuQJrJKstxNkQ0qyKQyQtnvYgRTbmKzYpR66lQWHgpp1rOMp1Lq6V1fLBP9463DYtYN8s25510+Ef5n7NLNfeTW9ajfX1aEMTWryhONPrJU6jlTq0KTow6u/uZ6lo5ZK9/e3+ZnmmPFExNtRMdYmdzv46jruPLsxc17TvW9T3jp9//AF0q2atOlHESo04QqxcaNFupN1I+6pVNEktdEuD5GtWIxUtOKJmZjraeka9IZbbvMc8xqJ7R8UqSOXpusqLqEyEwpNlVoSLovjpScqUndJXjfhra3zO54VnvaZx2ncRG4c/jMVa6tCRHaaAAAAAAAAAAAAAAABxOmGGjUwlVSmqSVpKT3Jxkmk1xvu8zHlpz102OFzexyxfW3lOxdrVoTahFzjp1lN9l637Sb3PR+hycnDzbpMO7fLw2Wu+bU/H/ACmlJ5oRmk0pK6zK252fzTOblwTXv0adbxPadqxVjBy6XXMShp10UXhZPexHZLgbV7VSahTpyrRglTcqanUTk1aeZ6KCu9/FPXQ6GCNUiZtMVmevXp8vjtrZOtukdWX7BUqtyq6LM3BSeeyarblwt1kF+DwK+3pj9z/fd++p+qeS1u7Zo7Ipq2a87O8c1lltPOrW5SuzFbibz26f819l4xR5unEwMjImXVI0pT92LlbfZN2EYr3nVYmfkjnivfo4+O23Si0oPrHrfI00vFmSnC3nv0bePBaes9Pm1qHSCpGWaDdJripXb7mt1vE3eGxzhtNole3CVmNW6vWtl1pTo05zWWUoRclus2k2d6szNYmXmctYreYr2iW0WUAAAAAAAAAAAAAAQP2nYySVKmt1pTa5u6jH0u/UpeeiaxuUIwMVRj107vNFS0s197Kk+bUloa1onfybFdTD1fo5hnPBYeNZaumm09Gr3aty0aM04q3x8t4YpvNb7q0to7InTvKPbj3b14r8zicVwF8f5q9Y/dvYuIrfpPSXNObLZa1cxrwwzerLQKXJBMK7VuRKzbw2zq0/dhLxayr1Zs4uFzZPdrP2Yr5qV7y7+B6OJa1Xmfwx0Xm97+R1sHhkR1yzv0hpZOLmfcXdKNqRwOGcqcYqTeSlG1lmabzNckk3/wAnRmK4qarDWjd7dXlmydmOrXz1M9VSlN1pyk7Oo4uVt909b6aaeBj9jWY3bu2o8QzU/LS2oj9XonRPYOESlUVKLlGdk5XnlaSema+va+RbHhpHXSmTjc+SNWt0+n2S1GdqgAAAAAAAAAAAAAAHE6T9HoYyCTlknG+SVsy1tdNcVoitq7TE6RjY/s4y1IyxNRVIRd4045nF8dc25c0lrzKRj33W5vg9BSMqioHL2hseE7yj2Jd25+K/M5/E+HY8vWvSWxi4m1Ok9YQvHVoRnKk5wzxdpRU4t35bzz+Th747TFodekTasWiJ1Po0a2NhHWT05kVxWt2X5JtPR1tkbMqYmKqU8vVvdNyVnbforv5G1i8PzZPLUerVzZa4p5bd/g72G6KwWtSbl3RSivXVnQx+E1j37TPy6NO3GT/LDqYbZFCFnGnG/N9t+rN3HweHH7tf7sFs2S3eW8bTEARj2gbKqV6EHSi5yp1FNxW+UbNSsuL1Tt3Mx5I3pas6QDZ1Wvf7PTpuU87cd6abt70e63Hz3BXUvVej+zfs9CFJvNLWU5c5yd5fp5F4gdEkAAAAAAAAAAAAAAAAAAAAsrJuLS0dnZ8nwZEpjv1eEbR2dVw9VxqXhUi73d9dbqaf3k3fXxOPakxutnscWamWm6dY/wB6ejVr1J1Wotuo/uxir690UtWUpWK+7C9a1xxuI16/9esezjZNbD4efWxcHOeaMJaOKypXa4N23HT4alq1nm83nPFM9MuWOXrqNb/VLDZc0AAAAFFFbwKgAAAAAAAAAAAAAAAAAAAAAa+0cUqVKdWW6EW7c7bl5sDxLbVWWJrxqTWepKcfwxUk2lyilfQx633TGSa9pT/olCH2hqyTjTclZJW1Ubv1foyKRCbXtPeU2MqoAAAAAAAAAAAAAAAAAAAAAAAAAAAABy+k2DnWwtalD3nFZVzcZKVvO1vMiR5BSxMqU6kZQbcuzZtwkmm9N114dxXyV83pPQPYtSjTlXrK1Wrl7O7JTiuxG3B/y4lohZKiQAAAAAAAAAAAAAAAAAAAAAAAAAAAAAARHaP/AHKj5fQqhLUWSqAAAAAAAAAAAAAAAAAAP//Z"/>
          <p:cNvSpPr>
            <a:spLocks noChangeAspect="1" noChangeArrowheads="1"/>
          </p:cNvSpPr>
          <p:nvPr/>
        </p:nvSpPr>
        <p:spPr bwMode="auto">
          <a:xfrm>
            <a:off x="0" y="-3841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7172" name="AutoShape 4" descr="data:image/jpeg;base64,/9j/4AAQSkZJRgABAQAAAQABAAD/2wCEAAkGBxASEhIQEhQUEhQXFRUXEhQSEhUPFBQVFxUWGBUVGBQaHSggGBolGxUVITEhJSkrLi4uFx8zODMsNygtLisBCgoKDg0OGxAQGywkICQsLCwsLCwsLCwvLCwsLCwsLCwsLCwsLCwsLCwsLCwsLCwsLCwsLCwsLCwsLCwsLCwsLP/AABEIAOEA4QMBEQACEQEDEQH/xAAcAAEAAQUBAQAAAAAAAAAAAAAABgECAwQFBwj/xABCEAACAQIDBAcFBQQJBQAAAAAAAQIDEQQSIQUxQVEGEyJhcYGRBzJSobEUQoLB0WKSouEVIzNjcrLC0/EkNVOzw//EABoBAQACAwEAAAAAAAAAAAAAAAABAgMEBQb/xAAzEQEAAgIABAMGBAcBAQEAAAAAAQIDEQQSITEFQWETMlFxkbEUIoGhI0JSwdHw8eGSM//aAAwDAQACEQMRAD8A9xAAAAAAAAAAAAAAAAAAAAAAAcLpxWqQwGKqUpOE403JSWjWVpv5JrzLV7wiezyL2ddIcTPaeHjUqTnGTnFptJO8JWuuOpnyViK9GOs9XvRrMoAAAAAAAAAAAAAAAAAAAAAAAAAAAAAA5/SHDdbhcTT+KjUivFwaXBkx3JfOXQ+tkx+Enyr0r375JPnzNu/WrDHd9OmmzAAAAAAAAAAAAAAAAAAAAAAAAAAAAAACkldNPiB8uTXUYt/3df8A9dTx7ufmbnejB2l9Ro02dUAAAAAAAAAAAAAAAAAAAAAAAAAAAAAAA+cPaPg3R2jiYtZc0nUh3wmnK/qp+hs0vWK6litHV9E4NvJC+ryxu1qm7K5rMrMAAAAAAAAAAAAAAAAAAAAAAAAAAAAAAAeIe27C2x+HqcJ0YwflUqRfyqIQrZ690cxHWYXDVPio0pesEFnRAAAAAAAAAAAAAAAAAAAAAAAAAAAAAAAPJvbvSS+xVuUqifk6cl9GR5otHTabezupm2dhv2YuD/BOUfyJISMJAAAAAAAAAAAAAAAAAAAAAAAFLgVAAAAADzn254bNgacvhrK/hKE4/WxWe8J8pdH2R4jPgLfDVqekstT/AFllY7JqEgAAAAAAAAAAAAAAAAAAAYsRKSTcUpPk3a5jyzeKzNI3K1YiZ6uJV6RNLSnfwd7eKsci/i1o6RT925HB782lPpZPhGPz/Uwz4tm+EQzRwFfOWCfSes91l5L9DFbxLiJ8/wBl44HGwf0/Xb1lpZt203eBhtxvET/PK/4THHkvwu0MRLtKpl5X1Mf4vNFvfn6othxx05XYw+1qsfetP+F+T3M38XiWavvat+379mrbh6T26OlQ2pTlo3kfKenz3HSxeI4b9Jnln4T0/fs1rYL19fk3Uzf2woj7V8Nn2ZiOcXTn4Zakb/K5Wy1XD9h+Ivh69P4ZUpesHD/5MtLHV6WFgAAAAAAAAAAAAAAAAAAAAECxDSnKN7O7+rPJZOlpj1n7u3Tc1iWOpFP3lfv3P14+ZhWiZjs154X4X5S7L9dxDJF/i150pRvdNXst35kxpaJiWzQzW0T8kzHau5Utpt0qk1zXjp9SI3HZSYiWzHELjZeaa9DJGTyljmvwI7SdN9mWX8Wn7tmZMfEXx/8A5zMfb6a0icMX96GLpHtuNbA4ulJdqVCqotLS6g3G68UjrYPE+b8mSOs+cNa/BzXrVGvYbW7eIhzpp/u1J/7qO050d3rwWAAAAAAAAAAAAAAAAAAAAAQHa2RVpRktc0rPzeh5Tia/xbfOfu7mHmnHEx8GkozjFZXn18dDX38WX8sz16MsaycslrMjy2ia6ja5wtubRSI6o2a82OgqokGxwREo2wVIotVMysnTzQlHmmvkX5tTEkI17GK2XG5PihVi/SnJf5H6Hs4ncOBMatMPciQAAAAAAAAAAAAAAAAAAAABBduyy15LLdZ3d/De2vzPLcbEe3tE/F2uG6446uZCmrPqpWd9U+dtxq7mO7Ymf6oZo1XmUZR/F321K6jurMRrcSzTK+aq1BK4hAyBr1ORavRLRw+1aDqugppzW9N215cr928z34bJGPnmOjHGWvNqEb6Ef1e2ckNU680rblFRq5vS69D1PDWm2Gsz304+eNZZ097M6gAAAAAAAAAAAAAAAAAAAACFdJVNV5OOu5tPisqPNeI9M9tuvwnLOKNuNJ05Zo+401d8ONmaPWOsNyOaNT3ZouomvvRsrvj4ldx5q/lmPVmk9CikLEErkwgbCWKa4kiF7S6GylUlWpVVrJyee6s276SXidnF4nEVit6+TUnhJm24eg+zzoNDB2xVSXWVpQ7OllBS1e/fJ8ztYpi1ItHwc7JGrSnZkUAAAAAAAAAAAAAAAAAAAAtnNJXbSXfoVtaKxuZIiZ7Ib0mpuc3OMlbSzXCy3M81x+WLZptExMejr8H+Wuphxas32lON481py0NKOvaerciI8pKUfdcJdm258URaf6o6kz/U2r6GOGNbclKtyUFyAZI1NnbIhGq4QzLrqic7yclfi0nuNmL3z2pSfkpqMdbXh6fGNlZHrYjUacPe1SQAAAAAAAAAAAAAAAAauOx9KkrznGLfupyScnyinvZjy5Ix0m0+S1azaYiEbodLZKpacVkvbT3l395xsPimTm3eI16eX+XStwEcv5Z6s+M6Tpu1P13v9EV4jxS89Mcaj91MfA/1OLidsVJa/N9pnNvlvkndp23K4K1czE1pSerbEQ2K1iOzJ1+XRtW5Mx8u1eXa7JCVmnla3cvUbtXubmO7YldIxwpDC6qL6W5VksXFcSYpKeSVaOKjLRO4tS0dyaTHdslWN1ejFDNWzcIK/m9F9WdLwvHzZ+b4Q1eMtrHr4pgelcoAAAAAAAAAAAAABbKaW928XYibRHdOt9kdxvSyGaVPDwdaSunUlLqsOpLRxdSzlLX4IStZmDJxeHH0tZkpgvftDnV9pynfrsRJL/x4b/po+Dq3lVfisngad/FMUe7Ez+zYrwV5aFbF4aKkqNGEJS96plzVJW3Zqsu1LzOfxPHXzV5daht4eD5Lc0y5Rpt5lo7/ACf0KWnorbsMJWSLQQ08ZHtyvzM2P3WanZbRrOPhxQtWJLViW/Wvby/QwV0wx3ajbMrItyXJ3pO9OvgMKoR13t38+Bq3vzW6NfJfcs6YUSnophnGnKb3ylp4L+dzv+EYprim8+c/tH/u3M42+7xEeTuHXaYAAAAAAAAAAAAEe2vjKmeUFJpLck8t9L7/ADOHxvE5PazSJ1EN/BiryxaUJ2ttOtKXU3cJtdpJ3lCHGV993eyfffgalI1/Ev1129Z/3rLdmlOlKeff0hiowypRWiSslyRgtPNO57tqIiI1DIigoSKgZKfHwKSiVAKSJgWYylm7S1a0kvzLY7a6StSddJaNrGfuyuhnzRbXfb5Gty6nTDrUsNOk5OyV2Xm0R3Wmdd3VwuEUNXq/p4GCbTedQ17XmWeKc5RhFXb3Ldq928vXHMzFK9ZlTcViZns3dh9G8XebxMqcVnvSVO8pdXylfRS8LnYr4Vvlncx8Y6S0r8b3iOvwTGlTUUopWSVkjs0rFKxWO0NCZmZ3K8sgAAAAAAAAAAAACF9KcNOWJhT6yVGNSDccloyrTh79JVGnleS0sq7TSk0+yzn8Vw25nJWNz6/792ziy9qz2cSexowjelH/AB6uc5P4nJ3cn4s4uS17/mtO/wCzqYb1p+VrJGDbZVYFhZK5MrKF8eJWUFwKMkataVpZvztcy1jcaZIjcabmHw8Kic3oua0bd3pYxzaaTpjvaaTpkWHVssN3f32KTad7spz7nctyhCMFZb+PeyvW87UtMz1lVyLx0RptbCjfEU/Fv0i/0NjgY3xVP98pYuJ6YZTk9W4wAAAAAAAAAAAAAABq7RwFKvB0qsVODto9LNaqSa1jJPVNaoCBzw+LoOUYtYmCbSjUl1VeKTa0qWy1OHvKL01bOFaMczasxyz+3T0dGOaNTHWGlX2ph3/bRqUJcXUpyh/Grwl5M07cLeetNW+Ux/1nrxHL33HzaOI2jRXuynUX93QrS+kbfMRw2SO+o+cx/lljiafCfpLDLacV71OvFc3h6q/0k/hreU1/+oX9vHwn6Sp/TWGXvVFD/GnT/wAyQ/CZZ7Rv5TEnt8fnOv0n/DPS2thpe7WpPwqRf5lLcLnjvSfpKPxGKf5o+rNLF0rXdSCXNzil9Snscn9M/SVva0/qj6tVbawzbUasKj5U71n6QuX/AAuaOs1mPn0+6v4nF5Tv5dfspLHTl/Z0K8/Gl1S9ajiTGGse9ev139tp9vXyiZ/TX3ZazxU6fVxp06F0+3Krnkm76qEI2/iIp7Gl+aZm3prUfWZ3+zDe2S++mv1b2y6MqVKEJSUpRjZztlzeXgYc1q3vNojW/JevNr83duRKQtpckB0ujEb10+UZP5W/M3vDI3xMekS1uMn+EmZ6ZyQAAAAAAAAAAAAAAABGNqQy1pd+vqv1ucPiq8uefX/DoYZ3jc6WjOXkjq2oY29bspvay52krSV0RrSO3ZqzwVPhJx7mrjmjzZIyW+DDUwNH73a/Cn9UTGSY7bOa0+TEsHhk7xowvzcI3+hPtsnxn6yrqP8AYZnUdrLRcuBjmNzuVoY20SakzBOhIgZ4omOyFxA7HROP9bJ8oP6xOp4TH8eZ9P7w1ONn+HHzSw9E5YAAAAAAAAAAAAAAAA4XSCn2oS5q3o/5nJ8Rrq1bNzhp6TDi1lqcfNGrN2vZiaMC5BF69iVlZ2MdqphpVKnd8xEMmtrbsk1ClgbRzae1sVmqyw8ITpUGlVzXc6klZ1Iwt8Ker5nSw8Pg5axlmYtbt6fDfzamTNk3PJHSO/r8newGKhWpwq03eMldfmn3p6eRoZcdsd5pbvDPS8XrFobUTFK7Ki3khVkSh3eia7dR/sr6/wAjr+Dx/EtPpDS46fywk533OAAAAAAAAAAAAAAAAHL2/TvTT5SXo9P0NHj67x7+Etjhp1fSPVuBwc3aJdCjAzWZCJaqJKq0IsmrnzjqVZIGtWENDbWNdGjKcVeo7QpR+KpLSC9dfBM2OGxe0yRE9u8/KO7Hlvy13CK4baDoy+zOVSFFUs2eFJ1atWcajVaonG7ipSzNtrcuFzq3wxkj2sRE23rrOoiNdI699ejTjJyzyTOo1+sz5t/Z1aOExEYRd8JinnoSWsYVJa5V+zLS3iu818tZ4jFNp9+nS3rEef6L0mMN9fy27fNLUcmW8zJF9K7JEaIdjo5ioQnJSds1knwur7/U6XheemO8xadb01OLx2tWJjySpHo3MVAAAAAAAAAAAAAAAAaW2JQVGo5yUYpXbe5O6t87GHiK82OYZcMTOSIrG0VjVUopxd09U0ecyx01Lqams9WKRpyuQJrJKstxNkQ0qyKQyQtnvYgRTbmKzYpR66lQWHgpp1rOMp1Lq6V1fLBP9463DYtYN8s25510+Ef5n7NLNfeTW9ajfX1aEMTWryhONPrJU6jlTq0KTow6u/uZ6lo5ZK9/e3+ZnmmPFExNtRMdYmdzv46jruPLsxc17TvW9T3jp9//AF0q2atOlHESo04QqxcaNFupN1I+6pVNEktdEuD5GtWIxUtOKJmZjraeka9IZbbvMc8xqJ7R8UqSOXpusqLqEyEwpNlVoSLovjpScqUndJXjfhra3zO54VnvaZx2ncRG4c/jMVa6tCRHaaAAAAAAAAAAAAAAABxOmGGjUwlVSmqSVpKT3Jxkmk1xvu8zHlpz102OFzexyxfW3lOxdrVoTahFzjp1lN9l637Sb3PR+hycnDzbpMO7fLw2Wu+bU/H/ACmlJ5oRmk0pK6zK252fzTOblwTXv0adbxPadqxVjBy6XXMShp10UXhZPexHZLgbV7VSahTpyrRglTcqanUTk1aeZ6KCu9/FPXQ6GCNUiZtMVmevXp8vjtrZOtukdWX7BUqtyq6LM3BSeeyarblwt1kF+DwK+3pj9z/fd++p+qeS1u7Zo7Ipq2a87O8c1lltPOrW5SuzFbibz26f819l4xR5unEwMjImXVI0pT92LlbfZN2EYr3nVYmfkjnivfo4+O23Si0oPrHrfI00vFmSnC3nv0bePBaes9Pm1qHSCpGWaDdJripXb7mt1vE3eGxzhtNole3CVmNW6vWtl1pTo05zWWUoRclus2k2d6szNYmXmctYreYr2iW0WUAAAAAAAAAAAAAAQP2nYySVKmt1pTa5u6jH0u/UpeeiaxuUIwMVRj107vNFS0s197Kk+bUloa1onfybFdTD1fo5hnPBYeNZaumm09Gr3aty0aM04q3x8t4YpvNb7q0to7InTvKPbj3b14r8zicVwF8f5q9Y/dvYuIrfpPSXNObLZa1cxrwwzerLQKXJBMK7VuRKzbw2zq0/dhLxayr1Zs4uFzZPdrP2Yr5qV7y7+B6OJa1Xmfwx0Xm97+R1sHhkR1yzv0hpZOLmfcXdKNqRwOGcqcYqTeSlG1lmabzNckk3/wAnRmK4qarDWjd7dXlmydmOrXz1M9VSlN1pyk7Oo4uVt909b6aaeBj9jWY3bu2o8QzU/LS2oj9XonRPYOESlUVKLlGdk5XnlaSema+va+RbHhpHXSmTjc+SNWt0+n2S1GdqgAAAAAAAAAAAAAAHE6T9HoYyCTlknG+SVsy1tdNcVoitq7TE6RjY/s4y1IyxNRVIRd4045nF8dc25c0lrzKRj33W5vg9BSMqioHL2hseE7yj2Jd25+K/M5/E+HY8vWvSWxi4m1Ok9YQvHVoRnKk5wzxdpRU4t35bzz+Th747TFodekTasWiJ1Po0a2NhHWT05kVxWt2X5JtPR1tkbMqYmKqU8vVvdNyVnbforv5G1i8PzZPLUerVzZa4p5bd/g72G6KwWtSbl3RSivXVnQx+E1j37TPy6NO3GT/LDqYbZFCFnGnG/N9t+rN3HweHH7tf7sFs2S3eW8bTEARj2gbKqV6EHSi5yp1FNxW+UbNSsuL1Tt3Mx5I3pas6QDZ1Wvf7PTpuU87cd6abt70e63Hz3BXUvVej+zfs9CFJvNLWU5c5yd5fp5F4gdEkAAAAAAAAAAAAAAAAAAAAsrJuLS0dnZ8nwZEpjv1eEbR2dVw9VxqXhUi73d9dbqaf3k3fXxOPakxutnscWamWm6dY/wB6ejVr1J1Wotuo/uxir690UtWUpWK+7C9a1xxuI16/9esezjZNbD4efWxcHOeaMJaOKypXa4N23HT4alq1nm83nPFM9MuWOXrqNb/VLDZc0AAAAFFFbwKgAAAAAAAAAAAAAAAAAAAAAa+0cUqVKdWW6EW7c7bl5sDxLbVWWJrxqTWepKcfwxUk2lyilfQx633TGSa9pT/olCH2hqyTjTclZJW1Ubv1foyKRCbXtPeU2MqoAAAAAAAAAAAAAAAAAAAAAAAAAAAABy+k2DnWwtalD3nFZVzcZKVvO1vMiR5BSxMqU6kZQbcuzZtwkmm9N114dxXyV83pPQPYtSjTlXrK1Wrl7O7JTiuxG3B/y4lohZKiQAAAAAAAAAAAAAAAAAAAAAAAAAAAAAARHaP/AHKj5fQqhLUWSqAAAAAAAAAAAAAAAAAAP//Z"/>
          <p:cNvSpPr>
            <a:spLocks noChangeAspect="1" noChangeArrowheads="1"/>
          </p:cNvSpPr>
          <p:nvPr/>
        </p:nvSpPr>
        <p:spPr bwMode="auto">
          <a:xfrm>
            <a:off x="0" y="-3841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7174" name="AutoShape 6" descr="data:image/jpeg;base64,/9j/4AAQSkZJRgABAQAAAQABAAD/2wCEAAkGBxQQEBUPEBAUEBUQFBQUEA8QFBUQFBQVFBUWFhQUFRQYHCggGBolHBQUITEhJSkrLi4uFx8zODMtNygtLisBCgoKDg0OGxAQGiwkICQsLCwsLCwsLCwsLCwsLCwsLCwsLCwsLCwsLCwsLCwsLCwsLCwsLCwsLCwsLCwsLCwsLP/AABEIALwBDAMBEQACEQEDEQH/xAAbAAABBQEBAAAAAAAAAAAAAAACAQMEBQYAB//EAEgQAAIBAgMECAMEBwUFCQAAAAECAAMRBBIhBTFBYQYTIjJRcYGRB6HBI0JSsRQzYnKSotFzwsPw8RYkQ7PhFSU0U2NkdIOj/8QAGgEBAAIDAQAAAAAAAAAAAAAAAAECAwQFBv/EADoRAAIBAgQCCAUCBQMFAAAAAAABAgMRBBIhMQVBEyIyUWFxgbGRocHR8BRCIzNS4fEVJJIGNGKy0v/aAAwDAQACEQMRAD8A0aypYMQSGoggMQAhBIYEAMCAHaCBQIAtoAoEAK0EnWgC2gHWgC2gg60AW0AS0A60A60EiQBIAloAhEAEiADaACRABMAEwACIABEAbYQAIBywAxADWCBwQDqlRUGZ2Cgb2YhQPMmQ2lqy0YuTtFXY4hBAINwdQRqCPEQQ1bRjokkBQBRACgkWALAFgHQBbQBYIOgFH0yo1mwpOHYgoc1Smu+ogBzKCNb8bDfa0x1U3HQ28FUhCqnNXXt4jPQ3bgxNIU2a7oLgne6bg3MjQH0PGUo1Mys9zPxDCdFLPDsv5Pu+39jRTOc0SCRIAkAS0A6ACRAAIgAmAAYBFxuNp0Req4QHdfj6b+IkSko6tmWlRqVXaCuO3kmIFoA2YAFoAggBiAGIIHBAK3pHss4mgURsroc9I3sCwBFm5EE68NDKThmVjZwtd0amZFJ0L22Qf0StdSCQgbQo4Papn1vbnceEw0pWeVm/jqCqR6aHr9/ubYTZOOEIAQgCwSEIAtoAsA6ALBB0AWAdAPPOkuCOzcQMZROSi7Zifu0qh3qf2Gufcj8M1qkGpZonawuJhVoujWfLf85o2+ydoJiqCYimbrUF/Gx3Mp5ggg+U2DjPfQlSSDoJEtAEgCGAIYAJEAEiAAwgGa6bbN6yiK6jtYe5IHGmbZx6WDeh8ZhrQzROjw3EdFVs9mL0R2h1tHqibtSsBzQ9323e3jK4ed45XyMnFcP0dXpI7S9+f3LxpsHKGzAAgCCAEIAYggMQBwQSZHppsFif0zDqS6j7dF3uqjR1A3uLcNSLcRrhqU82qOhg8X0fVnsWnQvpCuOoXDXqU7LUB0JBvke3gwB9Qw4TKk7amlVcHNuG3I0QkmMIQBYJCEAKAdAFgCwQdAOgCwBnF4ZKtNqVRQ6VFKuh3EEWIgGE6AqcFjcVsouXWmyvSLb7MgZPUpof7MeMA39oB0EiQBIAhgCGAJABMAEiANsP9IB5vi8QuycYA5K02b7I2JBpMQHBNvuX/lXxmqqUo1Lx2O3PGUquEy1X1uXmuf53s9C+fgZtHEG2EAbIgAiAGIAYgBiCAxBIYgHnRUbP28q0+xSxqglPu3qkqQvD9YqHlc+MEHpQgBCCQoAQgCwBYAsAWCDoAsA6AdAPPtonqukdI7hWoISeBP2lED+YfKOQPQTAEgCQSJAEMAQwATAEvABMAbaAZX4kbKGIwFRvv4YGtTbwyDtj1W/rbwkohj/QrE9ZgqWubqwEBO/LlV6YPMI6D0kEouWgAGANCAGDADWAGIAYMAMQDAfFmiU/RcYmjUqrJfm4DIT5FD7wiGegYWuKiLUXdUVXXyYXH5wSPiALACgCiAFAOgCwBYIOEAWAdAPPPiG3VbS2dX4EurHlTenU+pgHoRgCQSdAEgCGAIYAJgAmACYABgFP0s/8Biv/AI1b/ltJBQfC9r4E/wBoB7UKMBGsJkACANrACEANYAYkANZIHBIBnfiHguu2bXA301FVT4dUwY/yhveSiGOfDzG9ds6ieKA0z5ISF/lywSaYQBYAUAWAKIAsAoOkm3Hw7FKYBPVZ8x1sc9t3G4BmvVquOiOvw3h8MRaU9s1vlcqx0gxP46Xso+s1/wBRUO1/o2D7pfFgnpFifx0/ZY/UVCf9Gwnc/ixP9o8T/wCZT9kkfqKneP8AR8H/AEv4sYbpbiEfVkcWPZAX3uBwvf0llXnzMNThOFatFNbc33g/F9b4XDVl4YgLccBVpvr8hN5O6PKSjaTXcbyhVzor/jVW/iF/rJIDgHQBIBxgDbuBvNuHqd0w1sRSopOpJK/f+f4Lwpyn2VcUjlMcMdhp9moviS6U1ugTNlNPVFGrAGSQAYBVdJxfBYkf+3rf8toBm/hUb4Fv7X/BowEa8iAAYJGlkEBiSArgC5IAG8nQQCNV2vRUXNUH9y7/ADW4Eyxw9WWy+hR1IrmVWL6aUKfdGc+GYf3M3zm1Dh9SW+n56GGWKgimxfTqs36qmqDxYa+7G3ym1DhsF2ncwSxj5IqH6YYpS3WVUrI6lWpOq5SraEAqAQ1m36iWqYKlslYiGInz1Lf4RY1aaVcI9QZi61KQJsWuuVgo42CLu8Zza+FnS13XebdKtGenM9JE1jMFACEAWAKIAQgGF6Y1h+lMCQLUkAv45w1ppV+2/I9TwpWw8H3zf/q0ZMYi1x7e81rHdU7DrYkakfh+gixDnoQ6mIuQP87zLJGGU2xdmOA12IHZexJtclGCjzJIHrJRjmrJecfdGn+I+PU7Lw1AdqvXOHNGkNWJUC7W8LnL5tOhTfUXkeMxkcuIqL/yfub7AUOro06RNzTpohPNVA+ksa49JB0ASADOXxPicMHG283svq/D3NihQdR+Ai2zgkXygny3D+s8TLESrzc6zvf8+B1VDLC0Ry45jyMtGK5aeosxL8/cAzJCc4u8ZNfD6BxvugGA/Z+azZhxHFQ2n8W/qY3Qpv8AaMEgmwB973m0uOYqK1s/P+1irwVNlV0jN8HieP2FYXH9m1/nPT4XEOvRVVxtfby5P1ObUgoSy3uZn4Tn/cnHhXI//GjNpGI2DGAATBIypkEDimAeSbf2jV/SmRq7P+jVKi03NgbZu0DbyIB4fKdnD2jFNK1zQqtuVmPYaga9mJU3Ns1RmqEHmOE3ekUTXUHIljZIGa7ElbaKAoN9P6yOmfIt0K5jj4Skh0UEFbgnU+5lOkk+ZdU4rkZXbVbPUIH3bqD42JF5S9yeZApVytiDu1HCx8QeBkqYcT1DoP03ZyuHxRLZiFpYi2tzoFqeP73v4zTxGDTTqU/VGaliLPJM9FE5htiyCRYAQMkgYx+fqn6r9Zkbq9w7Vjl1Om+VlezsZaDgqkXUXVur+XM816S4ZqDUndS710aoUqAFkdLBgCN9800Z03FJt6s9dhMdGtOVOMVlj2WvzQpkx1yQcKBpfdvtw7sx5fE3VUk3ZxFpY+5IOFAsCRcb7cO7Iy+IU23ZxsLSx1yQcKFsCQbX1HDuw1puIyblZxsFQxJZrHDqo3g24jdIasty0ZNys46G+2D0HoYat+lOzYmvvFSpYKnD7NBu00FybcJ1IqyseBq1HUm5y3buai8sYzrwBLwAGb18pycZja8Jyp4enmaSbfJXvy57G1RowaUpysmIKgPdIPkZ4evOpVm6lTVvc6sYKCsMVA1ybbwALa+N/wA5VJaIypxsgxU01089JlzWVhl10ANWSpE5QVud3Ey8ezcPQkqmUfmZryld6GJu5mNo1P8Au+uTxpYg++e35z33DX/tIruujjV/5jKP4VqRgWJ+/XcjyCU1/NTOgjAa8tJJAzQBoGQQOKYB4ttbXEVj41qp/nadqn2F5I5tTtMHB4tqTBlO4jyPmJlTKljX2rUN2VSQ43jXd4/P3kuEuSuT0q5kVqlapbhYW8dN3CXVGb30KOtHlqRamFVDmq1LX0te1/QXMlxp09ZyGapLsxBarTpsFRM5PEWIHrqYdWEGoxjcdFOSblIuehtVqm08OuUFcxYo1geyrHNx3Wv5ia2LrzcWr2VvXcz4ejBNO12e3AziG+FeCTrwBbwDmcAXJAA3k6AesBJvRHnvxGxdKsaHVVErZBWDik6uRcIRe17d0+01q8k7WZ6Dg9KcHLPFq9t9O8xFJQGPZcdk77fLTfNdvQ7MElLZ7HULZjpU7p71vlzh7Cmlmej2Cw4Gc9l+6e9u9Och7E00s+zJGz0ArA5GXTVidN45SHsSlaTduTPY8HtnD1my0cRSqn8KVFZvYG86d0eGdOcVdpk28koJeAJmgCXlVGN3JLV8+ZN3axRkgMTlYa6P4+k8BWSztJt6vfffn4np4NuKHKWJIY2qnRu619OQ3zG46J2JcU90PpjHub5GF9LakDmAd8rKEd7FejiGcT2rNStrYHx57pRwW9yFB8mWNOmBewlFtYwSk2Q9s1np0Kr0lzuqMaafia3ZHvaZMLh3Vrwp97/yVnPLBs82eltLGU1wr0lwtKwFSoeyWA8RmLHxsAPOe/w9DooZFtr8zjznmdzY7MwSYailCn3aYsPEneWPMkkzaMZILQQDngDYMgkcUwDz7p90eWmy4yl2Q7ZatMX1dszZweF9xHlzm5hZtz1fI160Uo6GStOkaY9UrkU7DQr3GBI1NtD7cpkzvLZblVFX1Im0qpKgVHNr91dT63Mw4h6dZ/AzUV3IGuL2IUvY6tUJCr+7qBFRXasr68xDs6nVms6gtk/YQHXm24fnEn/ESbt5Bdlmi+HdPNtSkcrMAtQh72OiG193Z1+Ymviuy34b+uxlo7ntd5yzaFvBIt4B14B5109xZq1nw7VCqKAAoPHKrFrcdTbWalWTzeCPR8OoQ6BP90r687J2MJs1rk6XsN437jKTN3CyzMkU3GbfU3HQ+W8drfKPY2I9rmdRqdo9qruOjeW8dqHsKbWf93qFQcZzrUOh0bd5jtSHsWp2z8/UcoEZybP3T3rWkPYlaSe+zKvY6XJe9jTAK+fj8pszdtDh0YZouT2R7b0TxbVMHTaoxZhmUs2pOVyBc8TYDWZ6bvE5OMpqFZpeHsW2eXNUQtJJG6+IVFLuwVRvZjYCQ2krstCEpyyxV2U5qDOxDEZtcw7pB3ETwmIeapJp31fg9z0lKLUEmuQue7HVW13aBh57rzBbqlwytmJNMi7d4HRue6R+30JHFYBzYsvaNwd3prulX2RbwL4Hf5/QTFHY0iHtB7J5kTscEp3xSfcm/p9TXxbtSKsvPZnKBLQAC8AEtACEqA1kgpum1HNganipRh6OL29CZloSUZpspODmrRV2eVdaPGdaMrmlKDR1RrjgdRvl0UtYaxT2FwRTue8NWb+Eae8rXdudtS9Neo3iLErvqEfhsAnnYG8irrJaX1+BMNIvkc5s4tlTkbFjzvw9xDdqi1t4D9r5lj0e2scJi1xANrdl6hF1KtvGXj7zUxqeWTS101NzAKm6qjU7Ov8Ak9c2b00wtWmWeoKJU5Sr/evuanbvKfccQJoU4yqdkz16fRSd9lz71yZoKVUMoZWDKwuGU3BHiDIaadmYk09UFeCQK9UqjMFLFVJCjQtYXsOZgHmPSqqDiOvKWzHtFXzCxpjLYm176HUCaVR3lJHq8DSy4elUSb3vr3372lvYy+Hw4Q3BZ+FgApHMWY3kSafMyUoSpPst/wDH/wCh5bg3zVTyIPhvHalbeRmVSzu1P4X9mcpYG96x36Ect/ei3kI1LO9p/wDFiqWBv9sRqLEfPvQ15Exm1K9pv0FUNmPZqEEEEuVAHOxeLLvQcp3doS9WvrIYwOEC9i985XRsqiwvcaMSd8vKfM06WGaWR82u7ZeTZ6x0WqkUlpZQFyl1cNmJu5BDLlGXUG2pvbhNig7wRxeKRy4qa8vZF3mmU541VxSqbMcvYZySDlCpbMS1rDvDS9z6Ga2KxSw8MzTd3ZJc2ZaNJ1ZWR5z0r6QHEi9MN1RHYB011u7W8QRYHdbhczDOpKbs1bwO/gcG6EHUvfN3ckXewcSOopC7L9knZfUbt/r5TzOKg+ll5szFmtS5Oitu1U2bdxAP0mtl0AYYBjoyEnzB8t0rbqoEjre0RnvY91gdOW6Ua6osXNSrYb/86TVv3GvGJhOm3SRqVRaNF7Mur2s2p7qkG+trn1E9DwalOCdXa+i8uZtKhSlD+Ir9wfRralWvdaqgEC4YDLfxuJ3VjYxko1ObsvM5mN4Z0dPpIX8n9C5JnQOMATABvAJIEqCv6R458PhXq0wMwygE6gZmAvbjvmbD01UqKLMdWbjBtHlW0qlXEVTVasahP3KhIK8l4W9pgq0p09KkX58ju0FGq74eaa/p2a+/mV+KwboM5U5TvYageZG6bmExKksjeqOfxHh9Wk+ly6P1sxunUJ0tedKLOO0HXOgICj9qp/dDH6SKr7rb8yYCYltVDMeSpu5Zrn6StR9ZXvvy+oitGDVezg2FvF+8fTw9JEpqM03b6kpXQowj1TcKQDbtP2VFvC+s5+JxUJbHUwnDq89VGy73p+eiJuMrLRpikFvmNwAToQRY3Ot926006Ccp5ludPHONCiqNrp308vF3fwsbPor086q1HEIChJIdAAyliSbjc2p8+Znbr4SNV5ouz+TPLwrShpLVHpWFxC1UFSmwdW1Vh/nQ8pyZwlB5ZKzN2MlJXQ7KknmXSbCZaj0h3QWUcgQCo9tPSc+rpUZ7jhzVTBxS7rGbD9kE8jIsZc3VTDW0gnQMAQDi4EWGZIYrYrgPWSomGpW5I7Z6FqnPS31ky0RWis07nq/R3ClaYdrdpVCgfhDO1zzJqH0Am3QVoI8zxWSli5teHySRbqtzaRiMRChTdSey/LGlTg5yyoXFIOrZd9wQfWeGxXEauKqqUnZLZLl934nbw1CNPY8q2jgwtRly2txHZNjzGs71CtJwTudinTjNXa179n8VqJhMRVoWWnWJQf8ACqAOvkCRcS04Uqus46960McsI12ZfHX7fUsaO3T9+ipPFqblTYbrgggzC8BFrqz+KMUqdVcr+T+9iZT6Q0he71Kd/uuCUHkVP0mCWArcrPyZjbtumvR/4LOntam5utek4J0BKq3rexvNSWFqRVnBoRnF7MTpR0i6sClQIeo4BLL3UW3Ft1/yEYPAObzVFZL5lo02uRR9H9k1qzL2GCFi1Ss6lesJuSUBNze/eNhadLF4qlSjZPrbJLl58vQz/qejilFebf23+NjejBU8NTIAAZgQLcxNLh9GtisRGctVFps5ONxjlF5nuVpWe0OGCVgCZYBNCSoG8dgFr0mo1L5XFjbQjiCOYIBloTcJKSIlFSVmeT9INk/o1dqJObLYq1rXVgCDb5ek7dGsqkNUc6cHTn1WQ8MXCPhrhkrsnZe+pBNgDcW1PuBNSpw+EpqUJZTqUeL1Y0nSqxzrx+99PmRf+xCtQoWsFJBVwcwINtCBlYc7j0mqsTKjJwmr28fz2NpcOjWSnSk1F96d/l1fW68hGwQZsudSF4sfLUKP6yZ8QUv2kQ4NNt2kkvn8Ff3JdLBUVHad6n7KjIPcWv6zWnjasvA3afB6Me1Jv5fcfDIulOkqc7An/Wa0pSluzpUcPRpdiK8938RrEV7C5MhIzVKuVXZRYqtnqDlOhhYdY8xxGs5u4+DO4cQ3fwv20y1zhmN0q3sPBgpIb2Uj28Jq4yCnSzc4+xkoyyzy8n7nqJM45vGQ6dYcIFxI3swp1F4MLEq3Ii1vbwmvXgnqd3g2KlCTp8tzCvhLj7M5h+E2DD6H0mt5nfaVuqQSWpmzKV8MwI/OWtc1lNx0YXXgxlLOqhtql9BFjG5N7EvCbHrPrkKA/eqdgel9T6RKSRanRlJmk2BslFqpTJuXPabkATYDhumKL6SajyM+IawtCVSOrt/Y9GRQAANANAOU6i00PDSk5Nt7sdo7z5aTz3/UTfRQXK79jewK1b8gag0nkludaO55x0m7OJbmq/WekwWtFHSoPQribibXM2txlhLorYS0m4sC6DiAfMAyVJorOMWtUW3RrYTYypkseqX9abnLyW24k+Hr4TWxmO6CF95Pb7mlXVOlHb01t6paHpmMoVVYPRqdxQOoYLkex17WXMrEaA3sLC4M4dJ01pUjvz5r6Nel/E5MrvVfAhV8SKxzre1rEEWZSO8rDgQbgiev4VRdLDpPm2/t8jmYmWaY0UnTMAJSABlgE9UlQOBIB5x8TKajEU2UgsaeV1GpBBJF/C4b5Tfwc3ZxRq14q92ZKnTuQTe4Nwb7jwm6oqLvzMF21YeqoSxdiWJ3sbknz8YxGHp4mNnpJbP7mxgsdUwc7rrRe6+xFqizZraHQ/ScStgq1HtLTvWq/PM9NQ4jh68k4S1fJ6P88gg4mmdG6AqV7SyRSVVRK3F4m+kzxjY5OJxLloiGvem5hl1jkYhkwG+g1J4CdW90aFjd/DbY7HECqSB1Nncce0GVFH8xJ5WmDFzVOlk5y+hkoRzTzckeoM04xvGZ6fn/AHMn8NSmfc2+spUWhvcOnlrr1MEDrb1E1j0qZLw9Q7r6eHCUZkuSloId9NDzKKfpKsuoruXwJNJQvdAX90BfylWzNGNgatW2sxMy3SQ50bq5sbS5Zyf4GmxRjapE4fE6uahL090egh50TyxzvbUbxunJ41TjLCtvk018bG5gX/Ft3ndfnGmh8P6GeKyWZ2Y6PU8+6YUmWvmZSoKjtEEDeeM9FgP5VvE3aEk72KanV5zccTajI7ODFi9yfg9i4isbU6FRueUqv8TWEwyxFKO8l7/JGGdenDtSRptk9AWLZsU4VR/w6Zux82tp6e80avEHa1Ja97+33saNXHr9i+JsSKWEpWVRTRdAFGpJ4AcSZqUqE6s7vVv89DRWetLXUHDsXQVAMucXsddOEpWgozce4tJZXYpkwz9e9Vsqh7hlQk5yCMjtcCzAC2m/TwE9xhKfR0YQ7kjh1ZZpt+JJKzZMYBWADaATlEqA1EAxnT/YqrheuTN2auZgWLKOtvmIB4lsus28JLr27zBXXVuYvYVVUrA1FDqbghgGGvGzaeHEeYmxjqU50Wqcmpcmr/T+/kYsPOKmsyui+2nsmmENegeyO/T1YAcbE6qf2W9JysBxKt0ioYha8novjbR+cfVG3iMNDL0lPbmvz2ZQVMML9nT5j2noo1GjmSppkFgCbFAeeqn5f0lZ0KM+1Be3sZqeMxNPszfrr73G6mCU7w6+TA/mJh/QYd7XXr90ZnxPEta2YA2NTP3n91/pJ/QUu9/IxPGVHyQ9Q2LSBuczci2nyAMyU8LThqr/AJ6FJ4ic97E16S0xamipfTQanzY3PzmyklsY73epr/hqe1iPKj/iTmcRVlD1+ht4Z3bNm5nLNozvTpb4Cry6s+1RZWWxs4R2qo86qPYKf87pr2PRQlYmYV5Ro2kWSNMbM8UP30lGZUQMS+tpWO5hrS0JnRk5cUp8Ef8Ap9ZtU/5hxuI6UH5o26Ymbh56w8Kt5zeL/wDaT9PdG1gv5y9fYQGzees8ZujtPYlLUI4y60MLFSkt75Ev45FJ/KHOT5v4k3JdFLbgo8lA/KY3d7shkh6lhv8AKS+qiiimxymdJmo7FJLUqdr4bO6lrsFFggG9idd+lt3tr4Ho4erli7fE2KM8sdCeDZfIefCadOHSVox72l8zBUdk2V5E94cQAyQARAEywCWolQOrAK/pNhutwdenvPVlgOadsfNZloyyzTKVFeLR43hnysCOHjqPWdicc0WmaEXZ3LRsYCtlUqSCrKCctj+HiNfu7uU0oYZqd5O/NO2vr3+D38TYdVONkre354bDFI62m4zCiFl7VptQ1Rry0YUxtWZa4oMuirHqbS1hcaxbQ9i8TYfDffiPKj/iTmcT/b6/Q28JzNjUaco3Ci6VHNg64/8ATJ9tfpIlsZqH8yPmecVh2AfKa56Ik4Iykjag9C0pzEzZiOsdJVlyBU3yIrUw1NhExnU1Fb8XZ8r8flNil2zkcT0pLzNDh8eZs3ODYt8BiszATn8Vf+0n6e6NjCL+KvX2LN+96Txy2OxyHgYuYyVQEo5CxMQSUVbGa79sL4Ss2WitCau4Tap9kwPcj16wDKPxXtysLzLFXi2W20BxLWWbXCYZ8XHwuzDinamyHmnsTkiEyQCWgCXgEkSAFeALcHQ7jofWCDw7FUeqqvTO+m7L/CSJ24yzRTOc1Z2J9Sj9krC11tmtv7Wov6FfnNaFX+M4vnt6ae9/kZ5Q6ia/LkbB1LgE77a+YNj9Zs8jEhmsLP6zYpPQ16i1BrHtS0twgRJRVj1KWJQOK4SHsXTNj8PDY4j/AOr/ABJyuJ7x9fobmE2Zq6rTlm4VG2kzUKq+NNx/KYexkpu00/E88OtMeQmqel5DuDEozPTLSnMbNuI626VLkFt8mK1MNQiY6mGZATYBgTbjodPnM1N2bOPxTWEUu/6F1hZmucaxebK/WL5/SaPE9cLP090ZsMrVV+ci+fvCePWx1R8SCpLoTGwTElkY2Qyb1PWQ9zItiwZrDyF5tR0iYUrsq3pF6ytuFMWub9omx0H15keMzqajRtzZDV53D2hVAst+ZH5Tp8Ap3nOp4JfnwNXGy0USJ1k9Mc8XPAOzQBQZJBIzSCBC8AaetBJ5R02K08bUuwHWBagvp3hY/wAytOlh60cii2adWm8zaGMNjiFyntqQbAndcb1PDf5S06EZSzrR9/f5kKo0sr2I+EaxYfhdv5rN/embvKdwuI715sUmYKoFbhLyIQIMIhj1IyxCFxA/IyGXNV0FqW67n1f9+criW8fU3sHszTPWnMNwh4k5gV8QR7yCyPL8HjgzjD5bHtLmJ07IJv8AKUdHxOlDiadk4/MtMKJryVnY7NGSlFSRYU5iZuRHTukFym2hjhSu1s2W1wNN5AmWnDMzmY3Gxou1r2I+BxvXknLly243+kyShkORUxf6jlaxocGIuYWi8wDhWDMQADqToB6zUxycsPNJci1Kymmy/JuRPIWsjpJ6EkSrIJVCYmCWhl0UZCo6vKmR7E7EHQ8wB76TbfYMUNzOdMsf1dBlWqaLOCesQjOiKCzuL8hb1nU4ZhVWq9ZXivh+czWxNTJDTcz3QCgwwnWuSzV6jOWclmNgE7ROp1Uz1aioqy2OXe+rNKBACEkBJAHwsEBMYIGajSQRKrwDz34k0QGo4krmAOSoLaEA5lueG9x6yUVZSMAjFRuHd8uE3qFZJZWYKlN3ugaFX7VxyQ+trH6TZv1mYeRIrndM9IxVAa3CZZbFEhsGQgx6mZcqhNo1CtIsu8ajjzPpMNeeSDkZoRu0iX0Dx9VqjA1BlNuspFbncQHB4a/6Th1JyqO8nc6NNKOiN7VBEw2MxGerpp6SC1zJ46iy4VboqulQZgNdDmBseOhEu9ilO+cq9nlg1gpN/DSa845jsYbEdFfTcvUpNa9jMLpSOlHiNLnf89SJjsaUFsjeZ0EjonzE+JR/aviVA7VgAD20J8gwJ/KZYLranEraxdi7xGHtWJAAUom78QZ7/IiWrbowUHoy1wFAsbATCZrj/STZ+egKRqGmGJNTKLllUbjyuQfSZqatqYKrurFb8Ls32zZyaS5FRSTa5zEkA93TL7zlcZw+ennS1W/kZsDOza5Ho08ozpkmiZiZJILWEm5WxFwZu0m2xLehI2gTlstr3BAO7TXW3MCdfC4N4jTZd/0NeVXozC7Q6OV671DWqKeuVlZwTdQQQAq23C+6eowtJUVlWxzazc9TQ4DBLRprSQWWmoVRyA485suSMNmSOrkXJsKKUXA/ToSUQPijLEDLJJKjFSnAIVZIBT7XwS1qZpVFzK28HlqJNiDPN0cS5ZmZuWijy0EsQDitmIRZUFNtLMBrpuB8RM1Oq4spOCkikxlFqY+0AXUgG4IPMf8AWb1PEU77mrOlK2xCrYxe6Dc6bpeWLp7LUqqExUeZYTUldGOUWtx+k0y3KWLJMJVyOOrJWrTamy7iA1u0OegnNxlZS6sTew9Nx1ZA6IbJrpiwxQqoBVmIKggjnvnP2NhHsNHDXAFrypkHf+xEbetvLSLC5G/2SpZr3JB1yk3hiOjuS12BSAsqAc7aytjKpsbbYQG6QWU2MVOj6nvAH0EixbOyK3ROlwTL+7pBVybFpdFUG+7eZlZK5WLsS6exsndFpGUtmKfpXst2pdlSTZlsoue0N/ylloikusUHRXo7iKFIKQafazknidLaeQE0MTGVW6exs0WoKxs6GMt2XGvIXH/SeerYCcX1HddzN+M0ybSrjxHzmi8LV/oL5l3i1A7HhlHhxnSwnD0kpTWvc+RjnUR5diukm0adU1A3UrXuaNMLTfKNAFW4JzDMt78TO8+FYWSTlDbzXsct4mrfRnrRXx18TJpxUFaKsjNJ3BNOZbmJnClLplWGKMsio4lCXRVj60pYgLq5YgjmnJKANQgEethZIK7EYKSCurYW3CSQRKmDBkgzfTLZZGGNW9xTZSfJjl/NhD2II3RzZlCph1rhbMAVqXNyWvY6eY084iCUNlU2a5XlxEzRqygrRZVwjJ3aLnD7Gyi9Omo5gAH3lZVZS3ZMYRWyLPB7Jb71h85iMli5wmzwvOQSXFCnbhIBJVZACywSEKcgkU05BNweqgm4ooyBcIUh4QRcIURAuKaA8JBNxtsGp4SjiiVKxCxGxUbUaGYJ4eMjNGu0VGO2bUTVBeadTCyWxswrp7lbiMZVFN0K95GXiDqCNJFHPGaT2uRUacXYyuEwFSvtLDEqTSoUxUZiOyGDk2v+IlaYt4Tsz7JzYdo9MBLbhNXKbOYdWl4yVEq2OBJZIrcNUlkio6qS6KhWliDrSQRxLFBYALCANNTB4SQR6mFB4QCFX2WDygFZjtgGojU96uCCpNgQYuCm2N0NqYZOqzBgSTcnXXx0hMWL7CbAVNW1PgN0m4LNMKBwgEmnh5BJJp0rSAPqsAcAkEhiAEJBIsA68gkIGALIAsA68A4SCRbSBcBlkWJuMVcMp3qD5gGMqGZkVNmovdRV42UAS99Cg8KMq0WuF1ciwucEiwuGFlrEXCtLEHWgg60kEISxUK8A6AdaACRAAIgCZYB2WSBcogBKsAcAkEhAQAxIAUEhCALeAdIB0EhQBZAFvAOvIAogkKQBDABgCWgCWggSAJJJFgg6SQcZIBgH/9k="/>
          <p:cNvSpPr>
            <a:spLocks noChangeAspect="1" noChangeArrowheads="1"/>
          </p:cNvSpPr>
          <p:nvPr/>
        </p:nvSpPr>
        <p:spPr bwMode="auto">
          <a:xfrm>
            <a:off x="0" y="-3841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Tree>
  </p:cSld>
  <p:clrMapOvr>
    <a:masterClrMapping/>
  </p:clrMapOvr>
  <p:transition spd="slow">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1"/>
            <a:ext cx="3246438" cy="6858000"/>
          </a:xfrm>
          <a:prstGeom prst="rect">
            <a:avLst/>
          </a:prstGeom>
          <a:solidFill>
            <a:srgbClr val="5A2D7F"/>
          </a:solidFill>
          <a:ln w="9525">
            <a:noFill/>
            <a:miter lim="800000"/>
            <a:headEnd/>
            <a:tailEnd/>
          </a:ln>
        </p:spPr>
        <p:txBody>
          <a:bodyPr wrap="none" anchor="ctr"/>
          <a:lstStyle/>
          <a:p>
            <a:endParaRPr lang="en-US"/>
          </a:p>
        </p:txBody>
      </p:sp>
      <p:sp>
        <p:nvSpPr>
          <p:cNvPr id="14339" name="Title 1"/>
          <p:cNvSpPr>
            <a:spLocks noGrp="1"/>
          </p:cNvSpPr>
          <p:nvPr>
            <p:ph type="title"/>
          </p:nvPr>
        </p:nvSpPr>
        <p:spPr/>
        <p:txBody>
          <a:bodyPr/>
          <a:lstStyle/>
          <a:p>
            <a:endParaRPr lang="en-GB" sz="2400" dirty="0" smtClean="0"/>
          </a:p>
        </p:txBody>
      </p:sp>
      <p:sp>
        <p:nvSpPr>
          <p:cNvPr id="8" name="Text Box 4"/>
          <p:cNvSpPr txBox="1">
            <a:spLocks noChangeArrowheads="1"/>
          </p:cNvSpPr>
          <p:nvPr/>
        </p:nvSpPr>
        <p:spPr bwMode="auto">
          <a:xfrm>
            <a:off x="212950" y="1028925"/>
            <a:ext cx="2946400" cy="2268313"/>
          </a:xfrm>
          <a:prstGeom prst="rect">
            <a:avLst/>
          </a:prstGeom>
          <a:noFill/>
          <a:ln w="9525">
            <a:noFill/>
            <a:miter lim="800000"/>
            <a:headEnd/>
            <a:tailEnd/>
          </a:ln>
        </p:spPr>
        <p:txBody>
          <a:bodyPr>
            <a:spAutoFit/>
          </a:bodyPr>
          <a:lstStyle/>
          <a:p>
            <a:pPr>
              <a:lnSpc>
                <a:spcPct val="95000"/>
              </a:lnSpc>
              <a:spcBef>
                <a:spcPct val="50000"/>
              </a:spcBef>
            </a:pPr>
            <a:r>
              <a:rPr lang="en-GB" sz="4200" dirty="0" smtClean="0">
                <a:solidFill>
                  <a:schemeClr val="bg1"/>
                </a:solidFill>
                <a:latin typeface="Arial" pitchFamily="34" charset="0"/>
                <a:cs typeface="Arial" pitchFamily="34" charset="0"/>
              </a:rPr>
              <a:t>Further</a:t>
            </a:r>
          </a:p>
          <a:p>
            <a:pPr>
              <a:lnSpc>
                <a:spcPct val="95000"/>
              </a:lnSpc>
              <a:spcBef>
                <a:spcPct val="50000"/>
              </a:spcBef>
            </a:pPr>
            <a:r>
              <a:rPr lang="en-GB" sz="4200" dirty="0" smtClean="0">
                <a:solidFill>
                  <a:schemeClr val="bg1"/>
                </a:solidFill>
                <a:latin typeface="Arial" pitchFamily="34" charset="0"/>
                <a:cs typeface="Arial" pitchFamily="34" charset="0"/>
              </a:rPr>
              <a:t>Information</a:t>
            </a:r>
            <a:endParaRPr lang="en-GB" sz="1600" dirty="0" smtClean="0">
              <a:solidFill>
                <a:schemeClr val="bg1"/>
              </a:solidFill>
              <a:latin typeface="Arial" pitchFamily="34" charset="0"/>
              <a:cs typeface="Arial" pitchFamily="34" charset="0"/>
            </a:endParaRPr>
          </a:p>
          <a:p>
            <a:pPr>
              <a:lnSpc>
                <a:spcPct val="95000"/>
              </a:lnSpc>
              <a:spcBef>
                <a:spcPct val="50000"/>
              </a:spcBef>
            </a:pPr>
            <a:endParaRPr lang="en-GB" sz="2800" dirty="0">
              <a:solidFill>
                <a:schemeClr val="bg1"/>
              </a:solidFill>
              <a:latin typeface="Gill Sans Light" pitchFamily="34" charset="0"/>
            </a:endParaRPr>
          </a:p>
        </p:txBody>
      </p:sp>
      <p:pic>
        <p:nvPicPr>
          <p:cNvPr id="9" name="Picture 6" descr="rsa_rgb_pos_on_cream"/>
          <p:cNvPicPr>
            <a:picLocks noChangeAspect="1" noChangeArrowheads="1"/>
          </p:cNvPicPr>
          <p:nvPr/>
        </p:nvPicPr>
        <p:blipFill>
          <a:blip r:embed="rId3" cstate="print"/>
          <a:srcRect l="638" t="12968" r="6157" b="16681"/>
          <a:stretch>
            <a:fillRect/>
          </a:stretch>
        </p:blipFill>
        <p:spPr bwMode="auto">
          <a:xfrm>
            <a:off x="7433402" y="1"/>
            <a:ext cx="1710597" cy="889474"/>
          </a:xfrm>
          <a:prstGeom prst="rect">
            <a:avLst/>
          </a:prstGeom>
          <a:noFill/>
          <a:ln w="9525">
            <a:noFill/>
            <a:miter lim="800000"/>
            <a:headEnd/>
            <a:tailEnd/>
          </a:ln>
        </p:spPr>
      </p:pic>
      <p:sp>
        <p:nvSpPr>
          <p:cNvPr id="31" name="Rectangle 3"/>
          <p:cNvSpPr>
            <a:spLocks noChangeArrowheads="1"/>
          </p:cNvSpPr>
          <p:nvPr/>
        </p:nvSpPr>
        <p:spPr bwMode="auto">
          <a:xfrm>
            <a:off x="3345084" y="1446835"/>
            <a:ext cx="5798915" cy="4512351"/>
          </a:xfrm>
          <a:prstGeom prst="rect">
            <a:avLst/>
          </a:prstGeom>
          <a:noFill/>
          <a:ln w="9525">
            <a:noFill/>
            <a:miter lim="800000"/>
            <a:headEnd/>
            <a:tailEnd/>
          </a:ln>
        </p:spPr>
        <p:txBody>
          <a:bodyPr/>
          <a:lstStyle/>
          <a:p>
            <a:pPr marL="447675" indent="-447675" eaLnBrk="0" hangingPunct="0">
              <a:spcBef>
                <a:spcPts val="3000"/>
              </a:spcBef>
              <a:buSzPct val="80000"/>
              <a:buFontTx/>
              <a:buBlip>
                <a:blip r:embed="rId4"/>
              </a:buBlip>
            </a:pPr>
            <a:endParaRPr lang="en-GB" sz="2400" dirty="0" smtClean="0">
              <a:latin typeface="GillSans" pitchFamily="2" charset="0"/>
            </a:endParaRPr>
          </a:p>
        </p:txBody>
      </p:sp>
      <p:sp>
        <p:nvSpPr>
          <p:cNvPr id="32" name="Rectangle 3"/>
          <p:cNvSpPr>
            <a:spLocks noChangeArrowheads="1"/>
          </p:cNvSpPr>
          <p:nvPr/>
        </p:nvSpPr>
        <p:spPr bwMode="auto">
          <a:xfrm>
            <a:off x="3497263" y="1736515"/>
            <a:ext cx="5237162" cy="587375"/>
          </a:xfrm>
          <a:prstGeom prst="rect">
            <a:avLst/>
          </a:prstGeom>
          <a:noFill/>
          <a:ln w="9525">
            <a:noFill/>
            <a:miter lim="800000"/>
            <a:headEnd/>
            <a:tailEnd/>
          </a:ln>
        </p:spPr>
        <p:txBody>
          <a:bodyPr/>
          <a:lstStyle/>
          <a:p>
            <a:pPr eaLnBrk="0" hangingPunct="0">
              <a:spcBef>
                <a:spcPct val="40000"/>
              </a:spcBef>
              <a:buSzPct val="80000"/>
            </a:pPr>
            <a:endParaRPr lang="en-GB" sz="2000" dirty="0">
              <a:solidFill>
                <a:srgbClr val="5A2D7F"/>
              </a:solidFill>
              <a:latin typeface="GillSans" pitchFamily="2" charset="0"/>
            </a:endParaRPr>
          </a:p>
        </p:txBody>
      </p:sp>
      <p:pic>
        <p:nvPicPr>
          <p:cNvPr id="11" name="Picture 7" descr="1213_RGB_RS01"/>
          <p:cNvPicPr>
            <a:picLocks noChangeAspect="1" noChangeArrowheads="1"/>
          </p:cNvPicPr>
          <p:nvPr/>
        </p:nvPicPr>
        <p:blipFill>
          <a:blip r:embed="rId5" cstate="print"/>
          <a:srcRect l="20011" t="7826" r="18111" b="16661"/>
          <a:stretch>
            <a:fillRect/>
          </a:stretch>
        </p:blipFill>
        <p:spPr bwMode="auto">
          <a:xfrm>
            <a:off x="0" y="3803815"/>
            <a:ext cx="3246439" cy="2155371"/>
          </a:xfrm>
          <a:prstGeom prst="rect">
            <a:avLst/>
          </a:prstGeom>
          <a:noFill/>
          <a:ln w="9525">
            <a:noFill/>
            <a:miter lim="800000"/>
            <a:headEnd/>
            <a:tailEnd/>
          </a:ln>
        </p:spPr>
      </p:pic>
      <p:sp>
        <p:nvSpPr>
          <p:cNvPr id="18" name="Rectangle 17"/>
          <p:cNvSpPr/>
          <p:nvPr/>
        </p:nvSpPr>
        <p:spPr>
          <a:xfrm>
            <a:off x="3497263" y="1028925"/>
            <a:ext cx="5479312" cy="3447098"/>
          </a:xfrm>
          <a:prstGeom prst="rect">
            <a:avLst/>
          </a:prstGeom>
        </p:spPr>
        <p:txBody>
          <a:bodyPr wrap="square" anchor="ctr">
            <a:spAutoFit/>
          </a:bodyPr>
          <a:lstStyle/>
          <a:p>
            <a:r>
              <a:rPr lang="en-GB" dirty="0" smtClean="0"/>
              <a:t>HSA WEBSITE (WWW.HSA.IE)</a:t>
            </a:r>
          </a:p>
          <a:p>
            <a:pPr marL="180000" indent="-360000">
              <a:buFont typeface="Arial" pitchFamily="34" charset="0"/>
              <a:buChar char="•"/>
            </a:pPr>
            <a:endParaRPr lang="en-GB" sz="1400" dirty="0" smtClean="0"/>
          </a:p>
          <a:p>
            <a:pPr marL="180000" indent="-360000">
              <a:buFont typeface="Arial" pitchFamily="34" charset="0"/>
              <a:buChar char="•"/>
            </a:pPr>
            <a:r>
              <a:rPr lang="en-GB" sz="1400" dirty="0" smtClean="0"/>
              <a:t>SAFETY ALERTS</a:t>
            </a:r>
          </a:p>
          <a:p>
            <a:pPr marL="180000" indent="-360000">
              <a:buFont typeface="Arial" pitchFamily="34" charset="0"/>
              <a:buChar char="•"/>
            </a:pPr>
            <a:r>
              <a:rPr lang="en-GB" sz="1400" dirty="0" smtClean="0"/>
              <a:t>FREE DOWNLOAD LEGISLATION &amp; GUIDANCE</a:t>
            </a:r>
          </a:p>
          <a:p>
            <a:pPr marL="180000" indent="-360000">
              <a:buFont typeface="Arial" pitchFamily="34" charset="0"/>
              <a:buChar char="•"/>
            </a:pPr>
            <a:r>
              <a:rPr lang="en-GB" sz="1400" dirty="0" smtClean="0"/>
              <a:t>WORKPLACE CONTACT UNIT (WCU@HSA.IE)</a:t>
            </a:r>
          </a:p>
          <a:p>
            <a:endParaRPr lang="en-GB" dirty="0" smtClean="0"/>
          </a:p>
          <a:p>
            <a:endParaRPr lang="en-GB" dirty="0" smtClean="0"/>
          </a:p>
          <a:p>
            <a:r>
              <a:rPr lang="en-GB" dirty="0" smtClean="0"/>
              <a:t>Contact us on </a:t>
            </a:r>
            <a:r>
              <a:rPr lang="en-GB" dirty="0" smtClean="0">
                <a:solidFill>
                  <a:schemeClr val="accent2">
                    <a:lumMod val="50000"/>
                  </a:schemeClr>
                </a:solidFill>
              </a:rPr>
              <a:t>01 290 1000</a:t>
            </a:r>
          </a:p>
          <a:p>
            <a:endParaRPr lang="en-GB" dirty="0" smtClean="0">
              <a:solidFill>
                <a:schemeClr val="accent2">
                  <a:lumMod val="50000"/>
                </a:schemeClr>
              </a:solidFill>
            </a:endParaRPr>
          </a:p>
          <a:p>
            <a:r>
              <a:rPr lang="en-GB" dirty="0" smtClean="0">
                <a:solidFill>
                  <a:srgbClr val="2B030D"/>
                </a:solidFill>
              </a:rPr>
              <a:t>E-Mail us at </a:t>
            </a:r>
            <a:r>
              <a:rPr lang="en-GB" dirty="0" smtClean="0">
                <a:solidFill>
                  <a:schemeClr val="accent2">
                    <a:lumMod val="50000"/>
                  </a:schemeClr>
                </a:solidFill>
              </a:rPr>
              <a:t>IE_Engineering@ie.rsagroup.com</a:t>
            </a:r>
          </a:p>
          <a:p>
            <a:endParaRPr lang="en-GB" dirty="0" smtClean="0"/>
          </a:p>
          <a:p>
            <a:r>
              <a:rPr lang="en-GB" dirty="0" smtClean="0"/>
              <a:t>Visit us at </a:t>
            </a:r>
            <a:r>
              <a:rPr lang="en-GB" dirty="0" smtClean="0">
                <a:solidFill>
                  <a:schemeClr val="accent2">
                    <a:lumMod val="50000"/>
                  </a:schemeClr>
                </a:solidFill>
              </a:rPr>
              <a:t>http://www.rsainspection.co.uk</a:t>
            </a:r>
          </a:p>
          <a:p>
            <a:endParaRPr lang="en-GB" dirty="0" smtClean="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4" name="Text Box 4"/>
          <p:cNvSpPr txBox="1">
            <a:spLocks noChangeArrowheads="1"/>
          </p:cNvSpPr>
          <p:nvPr/>
        </p:nvSpPr>
        <p:spPr bwMode="auto">
          <a:xfrm>
            <a:off x="700087" y="1472493"/>
            <a:ext cx="6588126" cy="830997"/>
          </a:xfrm>
          <a:prstGeom prst="rect">
            <a:avLst/>
          </a:prstGeom>
          <a:noFill/>
          <a:ln w="9525">
            <a:noFill/>
            <a:miter lim="800000"/>
            <a:headEnd/>
            <a:tailEnd/>
          </a:ln>
        </p:spPr>
        <p:txBody>
          <a:bodyPr wrap="square">
            <a:spAutoFit/>
          </a:bodyPr>
          <a:lstStyle/>
          <a:p>
            <a:pPr>
              <a:spcBef>
                <a:spcPct val="50000"/>
              </a:spcBef>
            </a:pPr>
            <a:r>
              <a:rPr lang="en-GB" sz="4800" dirty="0" smtClean="0">
                <a:solidFill>
                  <a:schemeClr val="accent2">
                    <a:lumMod val="75000"/>
                  </a:schemeClr>
                </a:solidFill>
                <a:latin typeface="Arial" pitchFamily="34" charset="0"/>
                <a:cs typeface="Arial" pitchFamily="34" charset="0"/>
              </a:rPr>
              <a:t>QUESTIONS?</a:t>
            </a:r>
          </a:p>
        </p:txBody>
      </p:sp>
      <p:pic>
        <p:nvPicPr>
          <p:cNvPr id="30728" name="Picture 8" descr="RSA_logo_RS01"/>
          <p:cNvPicPr>
            <a:picLocks noChangeAspect="1" noChangeArrowheads="1"/>
          </p:cNvPicPr>
          <p:nvPr/>
        </p:nvPicPr>
        <p:blipFill>
          <a:blip r:embed="rId3" cstate="print"/>
          <a:srcRect/>
          <a:stretch>
            <a:fillRect/>
          </a:stretch>
        </p:blipFill>
        <p:spPr bwMode="auto">
          <a:xfrm>
            <a:off x="7288213" y="361950"/>
            <a:ext cx="1430337" cy="746125"/>
          </a:xfrm>
          <a:prstGeom prst="rect">
            <a:avLst/>
          </a:prstGeom>
          <a:noFill/>
          <a:ln w="9525">
            <a:noFill/>
            <a:miter lim="800000"/>
            <a:headEnd/>
            <a:tailEnd/>
          </a:ln>
        </p:spPr>
      </p:pic>
      <p:pic>
        <p:nvPicPr>
          <p:cNvPr id="8" name="Picture 1" descr="1359_RGB.png"/>
          <p:cNvPicPr>
            <a:picLocks noChangeAspect="1"/>
          </p:cNvPicPr>
          <p:nvPr/>
        </p:nvPicPr>
        <p:blipFill>
          <a:blip r:embed="rId4" cstate="print"/>
          <a:srcRect/>
          <a:stretch>
            <a:fillRect/>
          </a:stretch>
        </p:blipFill>
        <p:spPr bwMode="auto">
          <a:xfrm>
            <a:off x="3979572" y="2199078"/>
            <a:ext cx="4658922" cy="4658921"/>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1"/>
            <a:ext cx="3246438" cy="6858000"/>
          </a:xfrm>
          <a:prstGeom prst="rect">
            <a:avLst/>
          </a:prstGeom>
          <a:solidFill>
            <a:srgbClr val="5A2D7F"/>
          </a:solidFill>
          <a:ln w="9525">
            <a:noFill/>
            <a:miter lim="800000"/>
            <a:headEnd/>
            <a:tailEnd/>
          </a:ln>
        </p:spPr>
        <p:txBody>
          <a:bodyPr wrap="none" anchor="ctr"/>
          <a:lstStyle/>
          <a:p>
            <a:endParaRPr lang="en-US"/>
          </a:p>
        </p:txBody>
      </p:sp>
      <p:sp>
        <p:nvSpPr>
          <p:cNvPr id="14339" name="Title 1"/>
          <p:cNvSpPr>
            <a:spLocks noGrp="1"/>
          </p:cNvSpPr>
          <p:nvPr>
            <p:ph type="title"/>
          </p:nvPr>
        </p:nvSpPr>
        <p:spPr/>
        <p:txBody>
          <a:bodyPr/>
          <a:lstStyle/>
          <a:p>
            <a:endParaRPr lang="en-GB" sz="2400" dirty="0" smtClean="0"/>
          </a:p>
        </p:txBody>
      </p:sp>
      <p:sp>
        <p:nvSpPr>
          <p:cNvPr id="8" name="Text Box 4"/>
          <p:cNvSpPr txBox="1">
            <a:spLocks noChangeArrowheads="1"/>
          </p:cNvSpPr>
          <p:nvPr/>
        </p:nvSpPr>
        <p:spPr bwMode="auto">
          <a:xfrm>
            <a:off x="212950" y="1028925"/>
            <a:ext cx="2946400" cy="1241878"/>
          </a:xfrm>
          <a:prstGeom prst="rect">
            <a:avLst/>
          </a:prstGeom>
          <a:noFill/>
          <a:ln w="9525">
            <a:noFill/>
            <a:miter lim="800000"/>
            <a:headEnd/>
            <a:tailEnd/>
          </a:ln>
        </p:spPr>
        <p:txBody>
          <a:bodyPr>
            <a:spAutoFit/>
          </a:bodyPr>
          <a:lstStyle/>
          <a:p>
            <a:pPr>
              <a:lnSpc>
                <a:spcPct val="95000"/>
              </a:lnSpc>
              <a:spcBef>
                <a:spcPct val="50000"/>
              </a:spcBef>
            </a:pPr>
            <a:r>
              <a:rPr lang="en-GB" sz="4200" dirty="0" smtClean="0">
                <a:solidFill>
                  <a:schemeClr val="bg1"/>
                </a:solidFill>
                <a:latin typeface="Arial" pitchFamily="34" charset="0"/>
                <a:cs typeface="Arial" pitchFamily="34" charset="0"/>
              </a:rPr>
              <a:t>Legislation</a:t>
            </a:r>
          </a:p>
          <a:p>
            <a:pPr>
              <a:lnSpc>
                <a:spcPct val="95000"/>
              </a:lnSpc>
              <a:spcBef>
                <a:spcPct val="50000"/>
              </a:spcBef>
            </a:pPr>
            <a:r>
              <a:rPr lang="en-GB" sz="2400" dirty="0" smtClean="0">
                <a:solidFill>
                  <a:schemeClr val="bg1"/>
                </a:solidFill>
                <a:latin typeface="Arial" pitchFamily="34" charset="0"/>
                <a:cs typeface="Arial" pitchFamily="34" charset="0"/>
              </a:rPr>
              <a:t>SI 299 of 2007</a:t>
            </a:r>
          </a:p>
        </p:txBody>
      </p:sp>
      <p:pic>
        <p:nvPicPr>
          <p:cNvPr id="9" name="Picture 6" descr="rsa_rgb_pos_on_cream"/>
          <p:cNvPicPr>
            <a:picLocks noChangeAspect="1" noChangeArrowheads="1"/>
          </p:cNvPicPr>
          <p:nvPr/>
        </p:nvPicPr>
        <p:blipFill>
          <a:blip r:embed="rId3" cstate="print"/>
          <a:srcRect l="638" t="12968" r="6157" b="16681"/>
          <a:stretch>
            <a:fillRect/>
          </a:stretch>
        </p:blipFill>
        <p:spPr bwMode="auto">
          <a:xfrm>
            <a:off x="7433402" y="1"/>
            <a:ext cx="1710597" cy="889474"/>
          </a:xfrm>
          <a:prstGeom prst="rect">
            <a:avLst/>
          </a:prstGeom>
          <a:noFill/>
          <a:ln w="9525">
            <a:noFill/>
            <a:miter lim="800000"/>
            <a:headEnd/>
            <a:tailEnd/>
          </a:ln>
        </p:spPr>
      </p:pic>
      <p:sp>
        <p:nvSpPr>
          <p:cNvPr id="31" name="Rectangle 3"/>
          <p:cNvSpPr>
            <a:spLocks noChangeArrowheads="1"/>
          </p:cNvSpPr>
          <p:nvPr/>
        </p:nvSpPr>
        <p:spPr bwMode="auto">
          <a:xfrm>
            <a:off x="3345084" y="1446835"/>
            <a:ext cx="5798915" cy="4512351"/>
          </a:xfrm>
          <a:prstGeom prst="rect">
            <a:avLst/>
          </a:prstGeom>
          <a:noFill/>
          <a:ln w="9525">
            <a:noFill/>
            <a:miter lim="800000"/>
            <a:headEnd/>
            <a:tailEnd/>
          </a:ln>
        </p:spPr>
        <p:txBody>
          <a:bodyPr/>
          <a:lstStyle/>
          <a:p>
            <a:pPr marL="447675" indent="-447675" eaLnBrk="0" hangingPunct="0">
              <a:spcBef>
                <a:spcPts val="3000"/>
              </a:spcBef>
              <a:buSzPct val="80000"/>
              <a:buFontTx/>
              <a:buBlip>
                <a:blip r:embed="rId4"/>
              </a:buBlip>
            </a:pPr>
            <a:endParaRPr lang="en-GB" sz="2400" dirty="0" smtClean="0">
              <a:latin typeface="GillSans" pitchFamily="2" charset="0"/>
            </a:endParaRPr>
          </a:p>
        </p:txBody>
      </p:sp>
      <p:sp>
        <p:nvSpPr>
          <p:cNvPr id="32" name="Rectangle 3"/>
          <p:cNvSpPr>
            <a:spLocks noChangeArrowheads="1"/>
          </p:cNvSpPr>
          <p:nvPr/>
        </p:nvSpPr>
        <p:spPr bwMode="auto">
          <a:xfrm>
            <a:off x="3497263" y="1736515"/>
            <a:ext cx="5237162" cy="587375"/>
          </a:xfrm>
          <a:prstGeom prst="rect">
            <a:avLst/>
          </a:prstGeom>
          <a:noFill/>
          <a:ln w="9525">
            <a:noFill/>
            <a:miter lim="800000"/>
            <a:headEnd/>
            <a:tailEnd/>
          </a:ln>
        </p:spPr>
        <p:txBody>
          <a:bodyPr/>
          <a:lstStyle/>
          <a:p>
            <a:pPr eaLnBrk="0" hangingPunct="0">
              <a:spcBef>
                <a:spcPct val="40000"/>
              </a:spcBef>
              <a:buSzPct val="80000"/>
            </a:pPr>
            <a:endParaRPr lang="en-GB" sz="2000" dirty="0">
              <a:solidFill>
                <a:srgbClr val="5A2D7F"/>
              </a:solidFill>
              <a:latin typeface="GillSans" pitchFamily="2" charset="0"/>
            </a:endParaRPr>
          </a:p>
        </p:txBody>
      </p:sp>
      <p:pic>
        <p:nvPicPr>
          <p:cNvPr id="13" name="Picture 12" descr="0583_RGB.png"/>
          <p:cNvPicPr>
            <a:picLocks noChangeAspect="1"/>
          </p:cNvPicPr>
          <p:nvPr/>
        </p:nvPicPr>
        <p:blipFill>
          <a:blip r:embed="rId5" cstate="print"/>
          <a:srcRect l="26497" t="16314" r="10627" b="14980"/>
          <a:stretch>
            <a:fillRect/>
          </a:stretch>
        </p:blipFill>
        <p:spPr>
          <a:xfrm>
            <a:off x="349070" y="3036962"/>
            <a:ext cx="2506098" cy="2738475"/>
          </a:xfrm>
          <a:prstGeom prst="rect">
            <a:avLst/>
          </a:prstGeom>
        </p:spPr>
      </p:pic>
      <p:sp>
        <p:nvSpPr>
          <p:cNvPr id="11" name="Rectangle 10"/>
          <p:cNvSpPr/>
          <p:nvPr/>
        </p:nvSpPr>
        <p:spPr>
          <a:xfrm>
            <a:off x="3810000" y="1226916"/>
            <a:ext cx="4572000" cy="646331"/>
          </a:xfrm>
          <a:prstGeom prst="rect">
            <a:avLst/>
          </a:prstGeom>
        </p:spPr>
        <p:txBody>
          <a:bodyPr>
            <a:spAutoFit/>
          </a:bodyPr>
          <a:lstStyle/>
          <a:p>
            <a:r>
              <a:rPr lang="en-GB" dirty="0" smtClean="0">
                <a:solidFill>
                  <a:schemeClr val="tx2"/>
                </a:solidFill>
              </a:rPr>
              <a:t>Safety, Health &amp; Welfare at Work (General Application) Regulations 2007</a:t>
            </a:r>
          </a:p>
        </p:txBody>
      </p:sp>
      <p:sp>
        <p:nvSpPr>
          <p:cNvPr id="15" name="Rectangle 14"/>
          <p:cNvSpPr/>
          <p:nvPr/>
        </p:nvSpPr>
        <p:spPr>
          <a:xfrm>
            <a:off x="3810000" y="2328200"/>
            <a:ext cx="4572000" cy="2893100"/>
          </a:xfrm>
          <a:prstGeom prst="rect">
            <a:avLst/>
          </a:prstGeom>
        </p:spPr>
        <p:txBody>
          <a:bodyPr>
            <a:spAutoFit/>
          </a:bodyPr>
          <a:lstStyle/>
          <a:p>
            <a:r>
              <a:rPr lang="en-GB" sz="1400" dirty="0" smtClean="0"/>
              <a:t>DEALS WITH...</a:t>
            </a:r>
          </a:p>
          <a:p>
            <a:pPr lvl="2"/>
            <a:endParaRPr lang="en-GB" sz="1400" dirty="0" smtClean="0"/>
          </a:p>
          <a:p>
            <a:pPr lvl="3">
              <a:buFont typeface="Arial" pitchFamily="34" charset="0"/>
              <a:buChar char="•"/>
            </a:pPr>
            <a:r>
              <a:rPr lang="en-GB" sz="1400" dirty="0" smtClean="0"/>
              <a:t>  THE WORKPLACE</a:t>
            </a:r>
          </a:p>
          <a:p>
            <a:pPr lvl="3">
              <a:buFont typeface="Arial" pitchFamily="34" charset="0"/>
              <a:buChar char="•"/>
            </a:pPr>
            <a:r>
              <a:rPr lang="en-GB" sz="1400" dirty="0" smtClean="0"/>
              <a:t>  USE OF WORK EQUIPMENT</a:t>
            </a:r>
          </a:p>
          <a:p>
            <a:pPr lvl="3">
              <a:buFont typeface="Arial" pitchFamily="34" charset="0"/>
              <a:buChar char="•"/>
            </a:pPr>
            <a:r>
              <a:rPr lang="en-GB" sz="1400" dirty="0" smtClean="0"/>
              <a:t>  PPE</a:t>
            </a:r>
          </a:p>
          <a:p>
            <a:pPr lvl="3">
              <a:buFont typeface="Arial" pitchFamily="34" charset="0"/>
              <a:buChar char="•"/>
            </a:pPr>
            <a:r>
              <a:rPr lang="en-GB" sz="1400" dirty="0" smtClean="0"/>
              <a:t>  MANUAL HANDLING</a:t>
            </a:r>
          </a:p>
          <a:p>
            <a:pPr lvl="3">
              <a:buFont typeface="Arial" pitchFamily="34" charset="0"/>
              <a:buChar char="•"/>
            </a:pPr>
            <a:r>
              <a:rPr lang="en-GB" sz="1400" dirty="0" smtClean="0"/>
              <a:t>  DISPLAY SCREEN EQUIPMENT</a:t>
            </a:r>
          </a:p>
          <a:p>
            <a:pPr lvl="3">
              <a:buFont typeface="Arial" pitchFamily="34" charset="0"/>
              <a:buChar char="•"/>
            </a:pPr>
            <a:r>
              <a:rPr lang="en-GB" sz="1400" dirty="0" smtClean="0"/>
              <a:t>  ELECTRICITY</a:t>
            </a:r>
          </a:p>
          <a:p>
            <a:pPr lvl="3">
              <a:buFont typeface="Arial" pitchFamily="34" charset="0"/>
              <a:buChar char="•"/>
            </a:pPr>
            <a:r>
              <a:rPr lang="en-GB" sz="1400" dirty="0" smtClean="0"/>
              <a:t>  WORK AT HEIGHT</a:t>
            </a:r>
          </a:p>
          <a:p>
            <a:pPr lvl="3">
              <a:buFont typeface="Arial" pitchFamily="34" charset="0"/>
              <a:buChar char="•"/>
            </a:pPr>
            <a:r>
              <a:rPr lang="en-GB" sz="1400" dirty="0" smtClean="0"/>
              <a:t>  NOISE AND VIBRATION</a:t>
            </a:r>
          </a:p>
          <a:p>
            <a:pPr lvl="3">
              <a:buFont typeface="Arial" pitchFamily="34" charset="0"/>
              <a:buChar char="•"/>
            </a:pPr>
            <a:r>
              <a:rPr lang="en-GB" sz="1400" dirty="0" smtClean="0"/>
              <a:t>  RISK GROUPS</a:t>
            </a:r>
          </a:p>
          <a:p>
            <a:pPr lvl="3">
              <a:buFont typeface="Arial" pitchFamily="34" charset="0"/>
              <a:buChar char="•"/>
            </a:pPr>
            <a:r>
              <a:rPr lang="en-GB" sz="1400" dirty="0" smtClean="0"/>
              <a:t>  SAFETY SIGNS &amp; FIRST AID</a:t>
            </a:r>
          </a:p>
          <a:p>
            <a:pPr lvl="3">
              <a:buFont typeface="Arial" pitchFamily="34" charset="0"/>
              <a:buChar char="•"/>
            </a:pPr>
            <a:r>
              <a:rPr lang="en-GB" sz="1400" dirty="0" smtClean="0"/>
              <a:t>  EXPLOSIVE ATMOSPHERES</a:t>
            </a:r>
          </a:p>
        </p:txBody>
      </p:sp>
    </p:spTree>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1"/>
            <a:ext cx="3246438" cy="6858000"/>
          </a:xfrm>
          <a:prstGeom prst="rect">
            <a:avLst/>
          </a:prstGeom>
          <a:solidFill>
            <a:srgbClr val="5A2D7F"/>
          </a:solidFill>
          <a:ln w="9525">
            <a:noFill/>
            <a:miter lim="800000"/>
            <a:headEnd/>
            <a:tailEnd/>
          </a:ln>
        </p:spPr>
        <p:txBody>
          <a:bodyPr wrap="none" anchor="ctr"/>
          <a:lstStyle/>
          <a:p>
            <a:endParaRPr lang="en-US"/>
          </a:p>
        </p:txBody>
      </p:sp>
      <p:sp>
        <p:nvSpPr>
          <p:cNvPr id="14339" name="Title 1"/>
          <p:cNvSpPr>
            <a:spLocks noGrp="1"/>
          </p:cNvSpPr>
          <p:nvPr>
            <p:ph type="title"/>
          </p:nvPr>
        </p:nvSpPr>
        <p:spPr/>
        <p:txBody>
          <a:bodyPr/>
          <a:lstStyle/>
          <a:p>
            <a:endParaRPr lang="en-GB" sz="2400" dirty="0" smtClean="0"/>
          </a:p>
        </p:txBody>
      </p:sp>
      <p:sp>
        <p:nvSpPr>
          <p:cNvPr id="8" name="Text Box 4"/>
          <p:cNvSpPr txBox="1">
            <a:spLocks noChangeArrowheads="1"/>
          </p:cNvSpPr>
          <p:nvPr/>
        </p:nvSpPr>
        <p:spPr bwMode="auto">
          <a:xfrm>
            <a:off x="212950" y="1028925"/>
            <a:ext cx="2946400" cy="1241878"/>
          </a:xfrm>
          <a:prstGeom prst="rect">
            <a:avLst/>
          </a:prstGeom>
          <a:noFill/>
          <a:ln w="9525">
            <a:noFill/>
            <a:miter lim="800000"/>
            <a:headEnd/>
            <a:tailEnd/>
          </a:ln>
        </p:spPr>
        <p:txBody>
          <a:bodyPr>
            <a:spAutoFit/>
          </a:bodyPr>
          <a:lstStyle/>
          <a:p>
            <a:pPr>
              <a:lnSpc>
                <a:spcPct val="95000"/>
              </a:lnSpc>
              <a:spcBef>
                <a:spcPct val="50000"/>
              </a:spcBef>
            </a:pPr>
            <a:r>
              <a:rPr lang="en-GB" sz="4200" dirty="0" smtClean="0">
                <a:solidFill>
                  <a:schemeClr val="bg1"/>
                </a:solidFill>
                <a:latin typeface="Arial" pitchFamily="34" charset="0"/>
                <a:cs typeface="Arial" pitchFamily="34" charset="0"/>
              </a:rPr>
              <a:t>Legislation</a:t>
            </a:r>
          </a:p>
          <a:p>
            <a:pPr>
              <a:lnSpc>
                <a:spcPct val="95000"/>
              </a:lnSpc>
              <a:spcBef>
                <a:spcPct val="50000"/>
              </a:spcBef>
            </a:pPr>
            <a:r>
              <a:rPr lang="en-GB" sz="2400" dirty="0" smtClean="0">
                <a:solidFill>
                  <a:schemeClr val="bg1"/>
                </a:solidFill>
                <a:latin typeface="Arial" pitchFamily="34" charset="0"/>
                <a:cs typeface="Arial" pitchFamily="34" charset="0"/>
              </a:rPr>
              <a:t>SI 299 of 2007</a:t>
            </a:r>
          </a:p>
        </p:txBody>
      </p:sp>
      <p:pic>
        <p:nvPicPr>
          <p:cNvPr id="9" name="Picture 6" descr="rsa_rgb_pos_on_cream"/>
          <p:cNvPicPr>
            <a:picLocks noChangeAspect="1" noChangeArrowheads="1"/>
          </p:cNvPicPr>
          <p:nvPr/>
        </p:nvPicPr>
        <p:blipFill>
          <a:blip r:embed="rId3" cstate="print"/>
          <a:srcRect l="638" t="12968" r="6157" b="16681"/>
          <a:stretch>
            <a:fillRect/>
          </a:stretch>
        </p:blipFill>
        <p:spPr bwMode="auto">
          <a:xfrm>
            <a:off x="7433402" y="1"/>
            <a:ext cx="1710597" cy="889474"/>
          </a:xfrm>
          <a:prstGeom prst="rect">
            <a:avLst/>
          </a:prstGeom>
          <a:noFill/>
          <a:ln w="9525">
            <a:noFill/>
            <a:miter lim="800000"/>
            <a:headEnd/>
            <a:tailEnd/>
          </a:ln>
        </p:spPr>
      </p:pic>
      <p:sp>
        <p:nvSpPr>
          <p:cNvPr id="31" name="Rectangle 3"/>
          <p:cNvSpPr>
            <a:spLocks noChangeArrowheads="1"/>
          </p:cNvSpPr>
          <p:nvPr/>
        </p:nvSpPr>
        <p:spPr bwMode="auto">
          <a:xfrm>
            <a:off x="3345084" y="1446835"/>
            <a:ext cx="5798915" cy="4512351"/>
          </a:xfrm>
          <a:prstGeom prst="rect">
            <a:avLst/>
          </a:prstGeom>
          <a:noFill/>
          <a:ln w="9525">
            <a:noFill/>
            <a:miter lim="800000"/>
            <a:headEnd/>
            <a:tailEnd/>
          </a:ln>
        </p:spPr>
        <p:txBody>
          <a:bodyPr/>
          <a:lstStyle/>
          <a:p>
            <a:pPr marL="447675" indent="-447675" eaLnBrk="0" hangingPunct="0">
              <a:spcBef>
                <a:spcPts val="3000"/>
              </a:spcBef>
              <a:buSzPct val="80000"/>
              <a:buFontTx/>
              <a:buBlip>
                <a:blip r:embed="rId4"/>
              </a:buBlip>
            </a:pPr>
            <a:endParaRPr lang="en-GB" sz="2400" dirty="0" smtClean="0">
              <a:latin typeface="GillSans" pitchFamily="2" charset="0"/>
            </a:endParaRPr>
          </a:p>
        </p:txBody>
      </p:sp>
      <p:sp>
        <p:nvSpPr>
          <p:cNvPr id="32" name="Rectangle 3"/>
          <p:cNvSpPr>
            <a:spLocks noChangeArrowheads="1"/>
          </p:cNvSpPr>
          <p:nvPr/>
        </p:nvSpPr>
        <p:spPr bwMode="auto">
          <a:xfrm>
            <a:off x="3497263" y="1736515"/>
            <a:ext cx="5237162" cy="587375"/>
          </a:xfrm>
          <a:prstGeom prst="rect">
            <a:avLst/>
          </a:prstGeom>
          <a:noFill/>
          <a:ln w="9525">
            <a:noFill/>
            <a:miter lim="800000"/>
            <a:headEnd/>
            <a:tailEnd/>
          </a:ln>
        </p:spPr>
        <p:txBody>
          <a:bodyPr/>
          <a:lstStyle/>
          <a:p>
            <a:pPr eaLnBrk="0" hangingPunct="0">
              <a:spcBef>
                <a:spcPct val="40000"/>
              </a:spcBef>
              <a:buSzPct val="80000"/>
            </a:pPr>
            <a:endParaRPr lang="en-GB" sz="2000" dirty="0">
              <a:solidFill>
                <a:srgbClr val="5A2D7F"/>
              </a:solidFill>
              <a:latin typeface="GillSans" pitchFamily="2" charset="0"/>
            </a:endParaRPr>
          </a:p>
        </p:txBody>
      </p:sp>
      <p:pic>
        <p:nvPicPr>
          <p:cNvPr id="13" name="Picture 12" descr="0583_RGB.png"/>
          <p:cNvPicPr>
            <a:picLocks noChangeAspect="1"/>
          </p:cNvPicPr>
          <p:nvPr/>
        </p:nvPicPr>
        <p:blipFill>
          <a:blip r:embed="rId5" cstate="print"/>
          <a:srcRect l="26497" t="16314" r="10627" b="14980"/>
          <a:stretch>
            <a:fillRect/>
          </a:stretch>
        </p:blipFill>
        <p:spPr>
          <a:xfrm>
            <a:off x="349070" y="3036962"/>
            <a:ext cx="2506098" cy="2738475"/>
          </a:xfrm>
          <a:prstGeom prst="rect">
            <a:avLst/>
          </a:prstGeom>
        </p:spPr>
      </p:pic>
      <p:sp>
        <p:nvSpPr>
          <p:cNvPr id="11" name="Rectangle 10"/>
          <p:cNvSpPr/>
          <p:nvPr/>
        </p:nvSpPr>
        <p:spPr>
          <a:xfrm>
            <a:off x="3810000" y="1226916"/>
            <a:ext cx="4572000" cy="646331"/>
          </a:xfrm>
          <a:prstGeom prst="rect">
            <a:avLst/>
          </a:prstGeom>
        </p:spPr>
        <p:txBody>
          <a:bodyPr>
            <a:spAutoFit/>
          </a:bodyPr>
          <a:lstStyle/>
          <a:p>
            <a:r>
              <a:rPr lang="en-GB" dirty="0" smtClean="0">
                <a:solidFill>
                  <a:schemeClr val="tx2"/>
                </a:solidFill>
              </a:rPr>
              <a:t>Safety, Health &amp; Welfare at Work (General Application) Regulations 2007</a:t>
            </a:r>
          </a:p>
        </p:txBody>
      </p:sp>
      <p:sp>
        <p:nvSpPr>
          <p:cNvPr id="15" name="Rectangle 14"/>
          <p:cNvSpPr/>
          <p:nvPr/>
        </p:nvSpPr>
        <p:spPr>
          <a:xfrm>
            <a:off x="3810000" y="2328200"/>
            <a:ext cx="4572000" cy="2923877"/>
          </a:xfrm>
          <a:prstGeom prst="rect">
            <a:avLst/>
          </a:prstGeom>
        </p:spPr>
        <p:txBody>
          <a:bodyPr>
            <a:spAutoFit/>
          </a:bodyPr>
          <a:lstStyle/>
          <a:p>
            <a:r>
              <a:rPr lang="en-GB" sz="1400" dirty="0" smtClean="0"/>
              <a:t>DEALS WITH...</a:t>
            </a:r>
          </a:p>
          <a:p>
            <a:pPr lvl="2"/>
            <a:endParaRPr lang="en-GB" sz="1400" dirty="0" smtClean="0"/>
          </a:p>
          <a:p>
            <a:pPr lvl="3">
              <a:buFont typeface="Arial" pitchFamily="34" charset="0"/>
              <a:buChar char="•"/>
            </a:pPr>
            <a:r>
              <a:rPr lang="en-GB" sz="1400" dirty="0" smtClean="0"/>
              <a:t>  THE WORKPLACE</a:t>
            </a:r>
          </a:p>
          <a:p>
            <a:pPr lvl="3">
              <a:buFont typeface="Arial" pitchFamily="34" charset="0"/>
              <a:buChar char="•"/>
            </a:pPr>
            <a:r>
              <a:rPr lang="en-GB" sz="1400" dirty="0" smtClean="0"/>
              <a:t>  </a:t>
            </a:r>
            <a:r>
              <a:rPr lang="en-GB" sz="1600" b="1" dirty="0" smtClean="0">
                <a:solidFill>
                  <a:srgbClr val="FF0000"/>
                </a:solidFill>
              </a:rPr>
              <a:t>USE OF WORK EQUIPMENT</a:t>
            </a:r>
          </a:p>
          <a:p>
            <a:pPr lvl="3">
              <a:buFont typeface="Arial" pitchFamily="34" charset="0"/>
              <a:buChar char="•"/>
            </a:pPr>
            <a:r>
              <a:rPr lang="en-GB" sz="1400" dirty="0" smtClean="0"/>
              <a:t>  PPE</a:t>
            </a:r>
          </a:p>
          <a:p>
            <a:pPr lvl="3">
              <a:buFont typeface="Arial" pitchFamily="34" charset="0"/>
              <a:buChar char="•"/>
            </a:pPr>
            <a:r>
              <a:rPr lang="en-GB" sz="1400" dirty="0" smtClean="0"/>
              <a:t>  MANUAL HANDLING</a:t>
            </a:r>
          </a:p>
          <a:p>
            <a:pPr lvl="3">
              <a:buFont typeface="Arial" pitchFamily="34" charset="0"/>
              <a:buChar char="•"/>
            </a:pPr>
            <a:r>
              <a:rPr lang="en-GB" sz="1400" dirty="0" smtClean="0"/>
              <a:t>  DISPLAY SCREEN EQUIPMENT</a:t>
            </a:r>
          </a:p>
          <a:p>
            <a:pPr lvl="3">
              <a:buFont typeface="Arial" pitchFamily="34" charset="0"/>
              <a:buChar char="•"/>
            </a:pPr>
            <a:r>
              <a:rPr lang="en-GB" sz="1400" dirty="0" smtClean="0"/>
              <a:t>  ELECTRICITY</a:t>
            </a:r>
          </a:p>
          <a:p>
            <a:pPr lvl="3">
              <a:buFont typeface="Arial" pitchFamily="34" charset="0"/>
              <a:buChar char="•"/>
            </a:pPr>
            <a:r>
              <a:rPr lang="en-GB" sz="1400" dirty="0" smtClean="0"/>
              <a:t>  WORK AT HEIGHT</a:t>
            </a:r>
          </a:p>
          <a:p>
            <a:pPr lvl="3">
              <a:buFont typeface="Arial" pitchFamily="34" charset="0"/>
              <a:buChar char="•"/>
            </a:pPr>
            <a:r>
              <a:rPr lang="en-GB" sz="1400" dirty="0" smtClean="0"/>
              <a:t>  NOISE AND VIBRATION</a:t>
            </a:r>
          </a:p>
          <a:p>
            <a:pPr lvl="3">
              <a:buFont typeface="Arial" pitchFamily="34" charset="0"/>
              <a:buChar char="•"/>
            </a:pPr>
            <a:r>
              <a:rPr lang="en-GB" sz="1400" dirty="0" smtClean="0"/>
              <a:t>  RISK GROUPS</a:t>
            </a:r>
          </a:p>
          <a:p>
            <a:pPr lvl="3">
              <a:buFont typeface="Arial" pitchFamily="34" charset="0"/>
              <a:buChar char="•"/>
            </a:pPr>
            <a:r>
              <a:rPr lang="en-GB" sz="1400" dirty="0" smtClean="0"/>
              <a:t>  SAFETY SIGNS &amp; FIRST AID</a:t>
            </a:r>
          </a:p>
          <a:p>
            <a:pPr lvl="3">
              <a:buFont typeface="Arial" pitchFamily="34" charset="0"/>
              <a:buChar char="•"/>
            </a:pPr>
            <a:r>
              <a:rPr lang="en-GB" sz="1400" dirty="0" smtClean="0"/>
              <a:t>  EXPLOSIVE ATMOSPHERES</a:t>
            </a:r>
          </a:p>
        </p:txBody>
      </p:sp>
    </p:spTree>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0"/>
            <a:ext cx="3246438" cy="6858000"/>
          </a:xfrm>
          <a:prstGeom prst="rect">
            <a:avLst/>
          </a:prstGeom>
          <a:solidFill>
            <a:srgbClr val="5A2D7F"/>
          </a:solidFill>
          <a:ln w="9525">
            <a:noFill/>
            <a:miter lim="800000"/>
            <a:headEnd/>
            <a:tailEnd/>
          </a:ln>
        </p:spPr>
        <p:txBody>
          <a:bodyPr wrap="none" anchor="ctr"/>
          <a:lstStyle/>
          <a:p>
            <a:endParaRPr lang="en-US"/>
          </a:p>
        </p:txBody>
      </p:sp>
      <p:sp>
        <p:nvSpPr>
          <p:cNvPr id="11" name="Text Box 4"/>
          <p:cNvSpPr txBox="1">
            <a:spLocks noChangeArrowheads="1"/>
          </p:cNvSpPr>
          <p:nvPr/>
        </p:nvSpPr>
        <p:spPr bwMode="auto">
          <a:xfrm>
            <a:off x="298569" y="763641"/>
            <a:ext cx="2946400" cy="1241878"/>
          </a:xfrm>
          <a:prstGeom prst="rect">
            <a:avLst/>
          </a:prstGeom>
          <a:noFill/>
          <a:ln w="9525">
            <a:noFill/>
            <a:miter lim="800000"/>
            <a:headEnd/>
            <a:tailEnd/>
          </a:ln>
        </p:spPr>
        <p:txBody>
          <a:bodyPr>
            <a:spAutoFit/>
          </a:bodyPr>
          <a:lstStyle/>
          <a:p>
            <a:pPr>
              <a:lnSpc>
                <a:spcPct val="95000"/>
              </a:lnSpc>
              <a:spcBef>
                <a:spcPct val="50000"/>
              </a:spcBef>
            </a:pPr>
            <a:r>
              <a:rPr lang="en-GB" sz="4200" dirty="0" smtClean="0">
                <a:solidFill>
                  <a:schemeClr val="bg1"/>
                </a:solidFill>
                <a:latin typeface="Arial" pitchFamily="34" charset="0"/>
                <a:cs typeface="Arial" pitchFamily="34" charset="0"/>
              </a:rPr>
              <a:t>Legislation</a:t>
            </a:r>
          </a:p>
          <a:p>
            <a:pPr>
              <a:lnSpc>
                <a:spcPct val="95000"/>
              </a:lnSpc>
              <a:spcBef>
                <a:spcPct val="50000"/>
              </a:spcBef>
            </a:pPr>
            <a:r>
              <a:rPr lang="en-GB" sz="2400" dirty="0" smtClean="0">
                <a:solidFill>
                  <a:schemeClr val="bg1"/>
                </a:solidFill>
                <a:latin typeface="Arial" pitchFamily="34" charset="0"/>
                <a:cs typeface="Arial" pitchFamily="34" charset="0"/>
              </a:rPr>
              <a:t>SI 299 of 2007</a:t>
            </a:r>
            <a:endParaRPr lang="en-GB" sz="2400" dirty="0">
              <a:solidFill>
                <a:schemeClr val="bg1"/>
              </a:solidFill>
              <a:latin typeface="Arial" pitchFamily="34" charset="0"/>
              <a:cs typeface="Arial" pitchFamily="34" charset="0"/>
            </a:endParaRPr>
          </a:p>
        </p:txBody>
      </p:sp>
      <p:pic>
        <p:nvPicPr>
          <p:cNvPr id="16" name="Picture 6" descr="rsa_rgb_pos_on_cream"/>
          <p:cNvPicPr>
            <a:picLocks noChangeAspect="1" noChangeArrowheads="1"/>
          </p:cNvPicPr>
          <p:nvPr/>
        </p:nvPicPr>
        <p:blipFill>
          <a:blip r:embed="rId3" cstate="print"/>
          <a:srcRect l="638" t="12968" r="6157" b="16681"/>
          <a:stretch>
            <a:fillRect/>
          </a:stretch>
        </p:blipFill>
        <p:spPr bwMode="auto">
          <a:xfrm>
            <a:off x="7433402" y="1"/>
            <a:ext cx="1710597" cy="889474"/>
          </a:xfrm>
          <a:prstGeom prst="rect">
            <a:avLst/>
          </a:prstGeom>
          <a:noFill/>
          <a:ln w="9525">
            <a:noFill/>
            <a:miter lim="800000"/>
            <a:headEnd/>
            <a:tailEnd/>
          </a:ln>
        </p:spPr>
      </p:pic>
      <p:pic>
        <p:nvPicPr>
          <p:cNvPr id="8" name="Picture 3" descr="Engineering_image[9].gif"/>
          <p:cNvPicPr>
            <a:picLocks noChangeAspect="1"/>
          </p:cNvPicPr>
          <p:nvPr/>
        </p:nvPicPr>
        <p:blipFill>
          <a:blip r:embed="rId4" cstate="print"/>
          <a:srcRect/>
          <a:stretch>
            <a:fillRect/>
          </a:stretch>
        </p:blipFill>
        <p:spPr bwMode="auto">
          <a:xfrm>
            <a:off x="-96290" y="2698017"/>
            <a:ext cx="3342728" cy="4159983"/>
          </a:xfrm>
          <a:prstGeom prst="rect">
            <a:avLst/>
          </a:prstGeom>
          <a:noFill/>
          <a:ln w="9525">
            <a:noFill/>
            <a:miter lim="800000"/>
            <a:headEnd/>
            <a:tailEnd/>
          </a:ln>
        </p:spPr>
      </p:pic>
      <p:sp>
        <p:nvSpPr>
          <p:cNvPr id="7" name="Rectangle 3"/>
          <p:cNvSpPr>
            <a:spLocks noChangeArrowheads="1"/>
          </p:cNvSpPr>
          <p:nvPr/>
        </p:nvSpPr>
        <p:spPr bwMode="auto">
          <a:xfrm>
            <a:off x="3426106" y="1284790"/>
            <a:ext cx="5717892" cy="4922854"/>
          </a:xfrm>
          <a:prstGeom prst="rect">
            <a:avLst/>
          </a:prstGeom>
          <a:noFill/>
          <a:ln w="9525">
            <a:noFill/>
            <a:miter lim="800000"/>
            <a:headEnd/>
            <a:tailEnd/>
          </a:ln>
        </p:spPr>
        <p:txBody>
          <a:bodyPr/>
          <a:lstStyle/>
          <a:p>
            <a:pPr marL="447675" indent="-447675" eaLnBrk="0" hangingPunct="0">
              <a:spcBef>
                <a:spcPts val="1200"/>
              </a:spcBef>
              <a:buSzPct val="80000"/>
              <a:buFontTx/>
              <a:buBlip>
                <a:blip r:embed="rId5"/>
              </a:buBlip>
            </a:pPr>
            <a:endParaRPr lang="en-GB" sz="2400" dirty="0" smtClean="0">
              <a:latin typeface="GillSans" pitchFamily="2" charset="0"/>
            </a:endParaRPr>
          </a:p>
        </p:txBody>
      </p:sp>
      <p:sp>
        <p:nvSpPr>
          <p:cNvPr id="9" name="Rectangle 8"/>
          <p:cNvSpPr/>
          <p:nvPr/>
        </p:nvSpPr>
        <p:spPr>
          <a:xfrm>
            <a:off x="3758465" y="1284790"/>
            <a:ext cx="4572000" cy="646331"/>
          </a:xfrm>
          <a:prstGeom prst="rect">
            <a:avLst/>
          </a:prstGeom>
        </p:spPr>
        <p:txBody>
          <a:bodyPr>
            <a:spAutoFit/>
          </a:bodyPr>
          <a:lstStyle/>
          <a:p>
            <a:r>
              <a:rPr lang="en-GB" dirty="0" smtClean="0">
                <a:solidFill>
                  <a:schemeClr val="tx2"/>
                </a:solidFill>
              </a:rPr>
              <a:t>Safety, Health &amp; Welfare at Work (General Application) Regulations 2007</a:t>
            </a:r>
          </a:p>
        </p:txBody>
      </p:sp>
      <p:sp>
        <p:nvSpPr>
          <p:cNvPr id="13" name="Rectangle 12"/>
          <p:cNvSpPr/>
          <p:nvPr/>
        </p:nvSpPr>
        <p:spPr>
          <a:xfrm>
            <a:off x="3758465" y="2537138"/>
            <a:ext cx="4572000" cy="3247043"/>
          </a:xfrm>
          <a:prstGeom prst="rect">
            <a:avLst/>
          </a:prstGeom>
        </p:spPr>
        <p:txBody>
          <a:bodyPr>
            <a:spAutoFit/>
          </a:bodyPr>
          <a:lstStyle/>
          <a:p>
            <a:r>
              <a:rPr lang="en-GB" sz="1400" dirty="0" smtClean="0">
                <a:solidFill>
                  <a:srgbClr val="002060"/>
                </a:solidFill>
              </a:rPr>
              <a:t>For the First Time Includes...</a:t>
            </a:r>
            <a:r>
              <a:rPr lang="en-GB" sz="1400" dirty="0" smtClean="0">
                <a:solidFill>
                  <a:srgbClr val="FF0000"/>
                </a:solidFill>
              </a:rPr>
              <a:t> </a:t>
            </a:r>
          </a:p>
          <a:p>
            <a:endParaRPr lang="en-GB" sz="1400" b="1" i="1" dirty="0" smtClean="0">
              <a:solidFill>
                <a:srgbClr val="FF0000"/>
              </a:solidFill>
            </a:endParaRPr>
          </a:p>
          <a:p>
            <a:r>
              <a:rPr lang="en-GB" b="1" i="1" dirty="0" smtClean="0">
                <a:solidFill>
                  <a:srgbClr val="FF0000"/>
                </a:solidFill>
              </a:rPr>
              <a:t>ALL</a:t>
            </a:r>
            <a:r>
              <a:rPr lang="en-GB" sz="1400" b="1" i="1" dirty="0" smtClean="0">
                <a:solidFill>
                  <a:srgbClr val="FF0000"/>
                </a:solidFill>
              </a:rPr>
              <a:t> WORK EQUIPMENT IN </a:t>
            </a:r>
            <a:r>
              <a:rPr lang="en-GB" b="1" i="1" dirty="0" smtClean="0">
                <a:solidFill>
                  <a:srgbClr val="FF0000"/>
                </a:solidFill>
              </a:rPr>
              <a:t>ALL</a:t>
            </a:r>
            <a:r>
              <a:rPr lang="en-GB" sz="1400" b="1" i="1" dirty="0" smtClean="0">
                <a:solidFill>
                  <a:srgbClr val="FF0000"/>
                </a:solidFill>
              </a:rPr>
              <a:t> WORKPLACES</a:t>
            </a:r>
            <a:r>
              <a:rPr lang="en-GB" sz="1400" i="1" dirty="0" smtClean="0"/>
              <a:t> </a:t>
            </a:r>
          </a:p>
          <a:p>
            <a:endParaRPr lang="en-GB" sz="1200" dirty="0" smtClean="0"/>
          </a:p>
          <a:p>
            <a:r>
              <a:rPr lang="en-GB" sz="1100" dirty="0" smtClean="0"/>
              <a:t>(</a:t>
            </a:r>
            <a:r>
              <a:rPr lang="en-GB" sz="1100" i="1" dirty="0" smtClean="0"/>
              <a:t>ANY PLACE WHERE ANY WORK IS DONE AT ANY TIME</a:t>
            </a:r>
            <a:r>
              <a:rPr lang="en-GB" sz="1100" dirty="0" smtClean="0"/>
              <a:t>) </a:t>
            </a:r>
          </a:p>
          <a:p>
            <a:endParaRPr lang="en-GB" sz="1200" dirty="0" smtClean="0"/>
          </a:p>
          <a:p>
            <a:r>
              <a:rPr lang="en-GB" sz="1400" dirty="0" smtClean="0"/>
              <a:t>Substantially broadening the scope. </a:t>
            </a:r>
          </a:p>
          <a:p>
            <a:endParaRPr lang="en-GB" sz="1400" dirty="0" smtClean="0"/>
          </a:p>
          <a:p>
            <a:pPr>
              <a:buFont typeface="Wingdings" pitchFamily="2" charset="2"/>
              <a:buChar char="ü"/>
            </a:pPr>
            <a:r>
              <a:rPr lang="en-GB" sz="1400" dirty="0" smtClean="0"/>
              <a:t>   OFFICES</a:t>
            </a:r>
          </a:p>
          <a:p>
            <a:pPr>
              <a:buFont typeface="Wingdings" pitchFamily="2" charset="2"/>
              <a:buChar char="ü"/>
            </a:pPr>
            <a:r>
              <a:rPr lang="en-GB" sz="1400" dirty="0" smtClean="0"/>
              <a:t>   APARTMENTS</a:t>
            </a:r>
          </a:p>
          <a:p>
            <a:pPr>
              <a:buFont typeface="Wingdings" pitchFamily="2" charset="2"/>
              <a:buChar char="ü"/>
            </a:pPr>
            <a:r>
              <a:rPr lang="en-GB" sz="1400" dirty="0" smtClean="0"/>
              <a:t>   HOSPITALS</a:t>
            </a:r>
          </a:p>
          <a:p>
            <a:pPr>
              <a:buFont typeface="Wingdings" pitchFamily="2" charset="2"/>
              <a:buChar char="ü"/>
            </a:pPr>
            <a:r>
              <a:rPr lang="en-GB" sz="1400" dirty="0" smtClean="0"/>
              <a:t>   SHOPS</a:t>
            </a:r>
          </a:p>
          <a:p>
            <a:pPr>
              <a:buFont typeface="Wingdings" pitchFamily="2" charset="2"/>
              <a:buChar char="ü"/>
            </a:pPr>
            <a:r>
              <a:rPr lang="en-GB" sz="1400" dirty="0" smtClean="0"/>
              <a:t>   NURSING HOMES</a:t>
            </a:r>
          </a:p>
          <a:p>
            <a:pPr>
              <a:buFont typeface="Wingdings" pitchFamily="2" charset="2"/>
              <a:buChar char="ü"/>
            </a:pPr>
            <a:r>
              <a:rPr lang="en-GB" sz="1400" dirty="0" smtClean="0"/>
              <a:t>   FARMS</a:t>
            </a:r>
          </a:p>
          <a:p>
            <a:endParaRPr lang="en-GB" sz="1200" dirty="0" smtClean="0"/>
          </a:p>
        </p:txBody>
      </p:sp>
    </p:spTree>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0"/>
            <a:ext cx="3246438" cy="6858000"/>
          </a:xfrm>
          <a:prstGeom prst="rect">
            <a:avLst/>
          </a:prstGeom>
          <a:solidFill>
            <a:srgbClr val="5A2D7F"/>
          </a:solidFill>
          <a:ln w="9525">
            <a:noFill/>
            <a:miter lim="800000"/>
            <a:headEnd/>
            <a:tailEnd/>
          </a:ln>
        </p:spPr>
        <p:txBody>
          <a:bodyPr wrap="none" anchor="ctr"/>
          <a:lstStyle/>
          <a:p>
            <a:endParaRPr lang="en-US"/>
          </a:p>
        </p:txBody>
      </p:sp>
      <p:sp>
        <p:nvSpPr>
          <p:cNvPr id="11" name="Text Box 4"/>
          <p:cNvSpPr txBox="1">
            <a:spLocks noChangeArrowheads="1"/>
          </p:cNvSpPr>
          <p:nvPr/>
        </p:nvSpPr>
        <p:spPr bwMode="auto">
          <a:xfrm>
            <a:off x="298569" y="763641"/>
            <a:ext cx="2946400" cy="1241878"/>
          </a:xfrm>
          <a:prstGeom prst="rect">
            <a:avLst/>
          </a:prstGeom>
          <a:noFill/>
          <a:ln w="9525">
            <a:noFill/>
            <a:miter lim="800000"/>
            <a:headEnd/>
            <a:tailEnd/>
          </a:ln>
        </p:spPr>
        <p:txBody>
          <a:bodyPr>
            <a:spAutoFit/>
          </a:bodyPr>
          <a:lstStyle/>
          <a:p>
            <a:pPr>
              <a:lnSpc>
                <a:spcPct val="95000"/>
              </a:lnSpc>
              <a:spcBef>
                <a:spcPct val="50000"/>
              </a:spcBef>
            </a:pPr>
            <a:r>
              <a:rPr lang="en-GB" sz="4200" dirty="0" smtClean="0">
                <a:solidFill>
                  <a:schemeClr val="bg1"/>
                </a:solidFill>
                <a:latin typeface="Arial" pitchFamily="34" charset="0"/>
                <a:cs typeface="Arial" pitchFamily="34" charset="0"/>
              </a:rPr>
              <a:t>Legislation</a:t>
            </a:r>
          </a:p>
          <a:p>
            <a:pPr>
              <a:lnSpc>
                <a:spcPct val="95000"/>
              </a:lnSpc>
              <a:spcBef>
                <a:spcPct val="50000"/>
              </a:spcBef>
            </a:pPr>
            <a:r>
              <a:rPr lang="en-GB" sz="2400" dirty="0" smtClean="0">
                <a:solidFill>
                  <a:schemeClr val="bg1"/>
                </a:solidFill>
                <a:latin typeface="Arial" pitchFamily="34" charset="0"/>
                <a:cs typeface="Arial" pitchFamily="34" charset="0"/>
              </a:rPr>
              <a:t>SI 299 of 2007</a:t>
            </a:r>
          </a:p>
        </p:txBody>
      </p:sp>
      <p:pic>
        <p:nvPicPr>
          <p:cNvPr id="16" name="Picture 6" descr="rsa_rgb_pos_on_cream"/>
          <p:cNvPicPr>
            <a:picLocks noChangeAspect="1" noChangeArrowheads="1"/>
          </p:cNvPicPr>
          <p:nvPr/>
        </p:nvPicPr>
        <p:blipFill>
          <a:blip r:embed="rId3" cstate="print"/>
          <a:srcRect l="638" t="12968" r="6157" b="16681"/>
          <a:stretch>
            <a:fillRect/>
          </a:stretch>
        </p:blipFill>
        <p:spPr bwMode="auto">
          <a:xfrm>
            <a:off x="7433402" y="1"/>
            <a:ext cx="1710597" cy="889474"/>
          </a:xfrm>
          <a:prstGeom prst="rect">
            <a:avLst/>
          </a:prstGeom>
          <a:noFill/>
          <a:ln w="9525">
            <a:noFill/>
            <a:miter lim="800000"/>
            <a:headEnd/>
            <a:tailEnd/>
          </a:ln>
        </p:spPr>
      </p:pic>
      <p:pic>
        <p:nvPicPr>
          <p:cNvPr id="8" name="Picture 3" descr="Engineering_image[9].gif"/>
          <p:cNvPicPr>
            <a:picLocks noChangeAspect="1"/>
          </p:cNvPicPr>
          <p:nvPr/>
        </p:nvPicPr>
        <p:blipFill>
          <a:blip r:embed="rId4" cstate="print"/>
          <a:srcRect/>
          <a:stretch>
            <a:fillRect/>
          </a:stretch>
        </p:blipFill>
        <p:spPr bwMode="auto">
          <a:xfrm>
            <a:off x="-96290" y="2698017"/>
            <a:ext cx="3342728" cy="4159983"/>
          </a:xfrm>
          <a:prstGeom prst="rect">
            <a:avLst/>
          </a:prstGeom>
          <a:noFill/>
          <a:ln w="9525">
            <a:noFill/>
            <a:miter lim="800000"/>
            <a:headEnd/>
            <a:tailEnd/>
          </a:ln>
        </p:spPr>
      </p:pic>
      <p:sp>
        <p:nvSpPr>
          <p:cNvPr id="7" name="Rectangle 3"/>
          <p:cNvSpPr>
            <a:spLocks noChangeArrowheads="1"/>
          </p:cNvSpPr>
          <p:nvPr/>
        </p:nvSpPr>
        <p:spPr bwMode="auto">
          <a:xfrm>
            <a:off x="3426106" y="1284790"/>
            <a:ext cx="5717892" cy="4922854"/>
          </a:xfrm>
          <a:prstGeom prst="rect">
            <a:avLst/>
          </a:prstGeom>
          <a:noFill/>
          <a:ln w="9525">
            <a:noFill/>
            <a:miter lim="800000"/>
            <a:headEnd/>
            <a:tailEnd/>
          </a:ln>
        </p:spPr>
        <p:txBody>
          <a:bodyPr/>
          <a:lstStyle/>
          <a:p>
            <a:pPr marL="447675" indent="-447675" eaLnBrk="0" hangingPunct="0">
              <a:spcBef>
                <a:spcPts val="1200"/>
              </a:spcBef>
              <a:buSzPct val="80000"/>
              <a:buFontTx/>
              <a:buBlip>
                <a:blip r:embed="rId5"/>
              </a:buBlip>
            </a:pPr>
            <a:endParaRPr lang="en-GB" sz="2400" dirty="0" smtClean="0">
              <a:latin typeface="GillSans" pitchFamily="2" charset="0"/>
            </a:endParaRPr>
          </a:p>
        </p:txBody>
      </p:sp>
      <p:sp>
        <p:nvSpPr>
          <p:cNvPr id="9" name="Rectangle 8"/>
          <p:cNvSpPr/>
          <p:nvPr/>
        </p:nvSpPr>
        <p:spPr>
          <a:xfrm>
            <a:off x="3758465" y="1284790"/>
            <a:ext cx="4572000" cy="646331"/>
          </a:xfrm>
          <a:prstGeom prst="rect">
            <a:avLst/>
          </a:prstGeom>
        </p:spPr>
        <p:txBody>
          <a:bodyPr>
            <a:spAutoFit/>
          </a:bodyPr>
          <a:lstStyle/>
          <a:p>
            <a:r>
              <a:rPr lang="en-GB" dirty="0" smtClean="0">
                <a:solidFill>
                  <a:schemeClr val="tx2"/>
                </a:solidFill>
              </a:rPr>
              <a:t>Safety, Health &amp; Welfare at Work (General Application) Regulations 2007</a:t>
            </a:r>
          </a:p>
        </p:txBody>
      </p:sp>
      <p:sp>
        <p:nvSpPr>
          <p:cNvPr id="13" name="Rectangle 12"/>
          <p:cNvSpPr/>
          <p:nvPr/>
        </p:nvSpPr>
        <p:spPr>
          <a:xfrm>
            <a:off x="3426106" y="2537137"/>
            <a:ext cx="5383043" cy="3970318"/>
          </a:xfrm>
          <a:prstGeom prst="rect">
            <a:avLst/>
          </a:prstGeom>
        </p:spPr>
        <p:txBody>
          <a:bodyPr wrap="square">
            <a:spAutoFit/>
          </a:bodyPr>
          <a:lstStyle/>
          <a:p>
            <a:r>
              <a:rPr lang="en-GB" dirty="0" smtClean="0"/>
              <a:t>Detailed requirements to ensure all work equipment remains safe:</a:t>
            </a:r>
          </a:p>
          <a:p>
            <a:endParaRPr lang="en-GB" dirty="0" smtClean="0"/>
          </a:p>
          <a:p>
            <a:r>
              <a:rPr lang="en-GB" dirty="0" smtClean="0">
                <a:solidFill>
                  <a:srgbClr val="FF0000"/>
                </a:solidFill>
              </a:rPr>
              <a:t>REGULATION 30</a:t>
            </a:r>
          </a:p>
          <a:p>
            <a:r>
              <a:rPr lang="en-GB" dirty="0" smtClean="0">
                <a:solidFill>
                  <a:srgbClr val="00589A"/>
                </a:solidFill>
              </a:rPr>
              <a:t>PERIODIC INSPECTION OF ALL WORK EQUIPMENT</a:t>
            </a:r>
          </a:p>
          <a:p>
            <a:pPr>
              <a:buFont typeface="Arial" pitchFamily="34" charset="0"/>
              <a:buChar char="•"/>
            </a:pPr>
            <a:endParaRPr lang="en-GB" dirty="0" smtClean="0">
              <a:solidFill>
                <a:srgbClr val="00589A"/>
              </a:solidFill>
            </a:endParaRPr>
          </a:p>
          <a:p>
            <a:pPr lvl="1"/>
            <a:r>
              <a:rPr lang="en-GB" dirty="0" smtClean="0">
                <a:solidFill>
                  <a:srgbClr val="FF0000"/>
                </a:solidFill>
              </a:rPr>
              <a:t>REGULATION 52</a:t>
            </a:r>
            <a:r>
              <a:rPr lang="en-GB" dirty="0" smtClean="0">
                <a:solidFill>
                  <a:srgbClr val="00589A"/>
                </a:solidFill>
              </a:rPr>
              <a:t> </a:t>
            </a:r>
          </a:p>
          <a:p>
            <a:pPr lvl="1"/>
            <a:r>
              <a:rPr lang="en-GB" dirty="0" smtClean="0">
                <a:solidFill>
                  <a:srgbClr val="00589A"/>
                </a:solidFill>
              </a:rPr>
              <a:t>ADDITIONAL REQUIREMENTS FOR LIFTING EQUIPMENT</a:t>
            </a:r>
          </a:p>
          <a:p>
            <a:pPr lvl="1"/>
            <a:endParaRPr lang="en-GB" dirty="0" smtClean="0">
              <a:solidFill>
                <a:srgbClr val="00589A"/>
              </a:solidFill>
            </a:endParaRPr>
          </a:p>
          <a:p>
            <a:pPr lvl="1"/>
            <a:r>
              <a:rPr lang="en-GB" dirty="0" smtClean="0">
                <a:solidFill>
                  <a:srgbClr val="FF0000"/>
                </a:solidFill>
              </a:rPr>
              <a:t>PART 10</a:t>
            </a:r>
          </a:p>
          <a:p>
            <a:pPr lvl="1"/>
            <a:r>
              <a:rPr lang="en-GB" dirty="0" smtClean="0">
                <a:solidFill>
                  <a:srgbClr val="00589A"/>
                </a:solidFill>
              </a:rPr>
              <a:t>ADDITIONAL REQUIREMENTS FOR PRESSURE EQUIPMENT</a:t>
            </a:r>
          </a:p>
        </p:txBody>
      </p:sp>
    </p:spTree>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8E6DC"/>
        </a:solidFill>
        <a:effectLst/>
      </p:bgPr>
    </p:bg>
    <p:spTree>
      <p:nvGrpSpPr>
        <p:cNvPr id="1" name=""/>
        <p:cNvGrpSpPr/>
        <p:nvPr/>
      </p:nvGrpSpPr>
      <p:grpSpPr>
        <a:xfrm>
          <a:off x="0" y="0"/>
          <a:ext cx="0" cy="0"/>
          <a:chOff x="0" y="0"/>
          <a:chExt cx="0" cy="0"/>
        </a:xfrm>
      </p:grpSpPr>
      <p:sp>
        <p:nvSpPr>
          <p:cNvPr id="14" name="Footer Placeholder 3"/>
          <p:cNvSpPr txBox="1">
            <a:spLocks noGrp="1"/>
          </p:cNvSpPr>
          <p:nvPr/>
        </p:nvSpPr>
        <p:spPr bwMode="auto">
          <a:xfrm>
            <a:off x="184618" y="6621865"/>
            <a:ext cx="6096453" cy="138225"/>
          </a:xfrm>
          <a:prstGeom prst="rect">
            <a:avLst/>
          </a:prstGeom>
          <a:noFill/>
          <a:ln>
            <a:miter lim="800000"/>
            <a:headEnd/>
            <a:tailEnd/>
          </a:ln>
        </p:spPr>
        <p:txBody>
          <a:bodyPr lIns="0" tIns="0" rIns="0" bIns="0"/>
          <a:lstStyle/>
          <a:p>
            <a:pPr algn="l" eaLnBrk="1" hangingPunct="1">
              <a:defRPr/>
            </a:pPr>
            <a:fld id="{A3DF1846-F801-4E9A-8549-F0BFD929E98B}" type="slidenum">
              <a:rPr lang="en-US" sz="800" b="1">
                <a:solidFill>
                  <a:srgbClr val="FFFFFF"/>
                </a:solidFill>
                <a:latin typeface="Times New Roman" pitchFamily="18" charset="0"/>
                <a:ea typeface="+mn-ea"/>
                <a:cs typeface="Arial" charset="0"/>
              </a:rPr>
              <a:pPr algn="l" eaLnBrk="1" hangingPunct="1">
                <a:defRPr/>
              </a:pPr>
              <a:t>8</a:t>
            </a:fld>
            <a:r>
              <a:rPr lang="en-US" sz="800" b="1" dirty="0">
                <a:solidFill>
                  <a:srgbClr val="FFFFFF"/>
                </a:solidFill>
                <a:latin typeface="Times New Roman" pitchFamily="18" charset="0"/>
                <a:ea typeface="+mn-ea"/>
                <a:cs typeface="Arial" charset="0"/>
              </a:rPr>
              <a:t> </a:t>
            </a:r>
          </a:p>
        </p:txBody>
      </p:sp>
      <p:sp>
        <p:nvSpPr>
          <p:cNvPr id="17" name="Rectangle 16"/>
          <p:cNvSpPr/>
          <p:nvPr/>
        </p:nvSpPr>
        <p:spPr>
          <a:xfrm>
            <a:off x="335666" y="831470"/>
            <a:ext cx="8491708" cy="3877985"/>
          </a:xfrm>
          <a:prstGeom prst="rect">
            <a:avLst/>
          </a:prstGeom>
        </p:spPr>
        <p:txBody>
          <a:bodyPr wrap="square">
            <a:spAutoFit/>
          </a:bodyPr>
          <a:lstStyle/>
          <a:p>
            <a:r>
              <a:rPr lang="en-GB" sz="2400" dirty="0" smtClean="0">
                <a:solidFill>
                  <a:srgbClr val="0070C0"/>
                </a:solidFill>
              </a:rPr>
              <a:t>REGULATION 30</a:t>
            </a:r>
          </a:p>
          <a:p>
            <a:r>
              <a:rPr lang="en-GB" sz="2400" dirty="0" smtClean="0">
                <a:solidFill>
                  <a:srgbClr val="FF0000"/>
                </a:solidFill>
              </a:rPr>
              <a:t>PERIODIC INSPECTION OF ALL WORK EQUIPMENT</a:t>
            </a:r>
          </a:p>
          <a:p>
            <a:endParaRPr lang="en-GB" dirty="0" smtClean="0">
              <a:solidFill>
                <a:srgbClr val="00589A"/>
              </a:solidFill>
            </a:endParaRPr>
          </a:p>
          <a:p>
            <a:pPr>
              <a:buFont typeface="Wingdings" pitchFamily="2" charset="2"/>
              <a:buChar char="Ø"/>
            </a:pPr>
            <a:r>
              <a:rPr lang="en-GB" dirty="0" smtClean="0">
                <a:solidFill>
                  <a:srgbClr val="00589A"/>
                </a:solidFill>
              </a:rPr>
              <a:t>  INITIAL INSPECTIONS (MANUFACTURE AND INSTALLATION)</a:t>
            </a:r>
          </a:p>
          <a:p>
            <a:pPr>
              <a:buFont typeface="Wingdings" pitchFamily="2" charset="2"/>
              <a:buChar char="Ø"/>
            </a:pPr>
            <a:endParaRPr lang="en-GB" dirty="0" smtClean="0">
              <a:solidFill>
                <a:srgbClr val="00589A"/>
              </a:solidFill>
            </a:endParaRPr>
          </a:p>
          <a:p>
            <a:pPr>
              <a:buFont typeface="Wingdings" pitchFamily="2" charset="2"/>
              <a:buChar char="Ø"/>
            </a:pPr>
            <a:r>
              <a:rPr lang="en-GB" dirty="0" smtClean="0">
                <a:solidFill>
                  <a:srgbClr val="00589A"/>
                </a:solidFill>
              </a:rPr>
              <a:t>  PERIODIC INSPECTION TO A DEGREE THAT THE WORK EQUIPMENT DOES NOT DETERIORATE TO AN UNSAFE CONDITION</a:t>
            </a:r>
          </a:p>
          <a:p>
            <a:pPr>
              <a:buFont typeface="Wingdings" pitchFamily="2" charset="2"/>
              <a:buChar char="Ø"/>
            </a:pPr>
            <a:endParaRPr lang="en-GB" dirty="0" smtClean="0">
              <a:solidFill>
                <a:srgbClr val="00589A"/>
              </a:solidFill>
            </a:endParaRPr>
          </a:p>
          <a:p>
            <a:pPr>
              <a:buFont typeface="Wingdings" pitchFamily="2" charset="2"/>
              <a:buChar char="Ø"/>
            </a:pPr>
            <a:r>
              <a:rPr lang="en-GB" dirty="0" smtClean="0">
                <a:solidFill>
                  <a:srgbClr val="00589A"/>
                </a:solidFill>
              </a:rPr>
              <a:t>  INSPECTION IF CHANGE OCCURS</a:t>
            </a:r>
          </a:p>
          <a:p>
            <a:pPr>
              <a:buFont typeface="Wingdings" pitchFamily="2" charset="2"/>
              <a:buChar char="Ø"/>
            </a:pPr>
            <a:endParaRPr lang="en-GB" dirty="0" smtClean="0">
              <a:solidFill>
                <a:srgbClr val="00589A"/>
              </a:solidFill>
            </a:endParaRPr>
          </a:p>
          <a:p>
            <a:pPr>
              <a:buFont typeface="Wingdings" pitchFamily="2" charset="2"/>
              <a:buChar char="Ø"/>
            </a:pPr>
            <a:r>
              <a:rPr lang="en-GB" dirty="0" smtClean="0">
                <a:solidFill>
                  <a:srgbClr val="00589A"/>
                </a:solidFill>
              </a:rPr>
              <a:t>  RECORDS KEPT FOR 5 YEARS</a:t>
            </a:r>
          </a:p>
          <a:p>
            <a:pPr>
              <a:buFont typeface="Wingdings" pitchFamily="2" charset="2"/>
              <a:buChar char="Ø"/>
            </a:pPr>
            <a:endParaRPr lang="en-GB" dirty="0" smtClean="0">
              <a:solidFill>
                <a:srgbClr val="00589A"/>
              </a:solidFill>
            </a:endParaRPr>
          </a:p>
          <a:p>
            <a:pPr>
              <a:buFont typeface="Wingdings" pitchFamily="2" charset="2"/>
              <a:buChar char="Ø"/>
            </a:pPr>
            <a:r>
              <a:rPr lang="en-GB" dirty="0" smtClean="0">
                <a:solidFill>
                  <a:srgbClr val="00589A"/>
                </a:solidFill>
              </a:rPr>
              <a:t>  REGULATION 31 COVERS MAINTENANCE</a:t>
            </a:r>
          </a:p>
        </p:txBody>
      </p:sp>
      <p:pic>
        <p:nvPicPr>
          <p:cNvPr id="20" name="Picture 6" descr="rsa_rgb_pos_on_cream"/>
          <p:cNvPicPr>
            <a:picLocks noChangeAspect="1" noChangeArrowheads="1"/>
          </p:cNvPicPr>
          <p:nvPr/>
        </p:nvPicPr>
        <p:blipFill>
          <a:blip r:embed="rId3" cstate="print"/>
          <a:srcRect l="638" t="12968" r="6157" b="16681"/>
          <a:stretch>
            <a:fillRect/>
          </a:stretch>
        </p:blipFill>
        <p:spPr bwMode="auto">
          <a:xfrm>
            <a:off x="7227425" y="214312"/>
            <a:ext cx="1710597" cy="889474"/>
          </a:xfrm>
          <a:prstGeom prst="rect">
            <a:avLst/>
          </a:prstGeom>
          <a:noFill/>
          <a:ln w="9525">
            <a:noFill/>
            <a:miter lim="800000"/>
            <a:headEnd/>
            <a:tailEnd/>
          </a:ln>
        </p:spPr>
      </p:pic>
      <p:sp>
        <p:nvSpPr>
          <p:cNvPr id="7170" name="AutoShape 2" descr="data:image/jpeg;base64,/9j/4AAQSkZJRgABAQAAAQABAAD/2wCEAAkGBxASEhIQEhQUEhQXFRUXEhQSEhUPFBQVFxUWGBUVGBQaHSggGBolGxUVITEhJSkrLi4uFx8zODMsNygtLisBCgoKDg0OGxAQGywkICQsLCwsLCwsLCwvLCwsLCwsLCwsLCwsLCwsLCwsLCwsLCwsLCwsLCwsLCwsLCwsLCwsLP/AABEIAOEA4QMBEQACEQEDEQH/xAAcAAEAAQUBAQAAAAAAAAAAAAAABgECAwQFBwj/xABCEAACAQIDBAcFBQQJBQAAAAAAAQIDEQQSIQUxQVEGEyJhcYGRBzJSobEUQoLB0WKSouEVIzNjcrLC0/EkNVOzw//EABoBAQACAwEAAAAAAAAAAAAAAAABAgMEBQb/xAAzEQEAAgIABAMGBAcBAQEAAAAAAQIDEQQSITEFQWETMlFxkbEUIoGhI0JSwdHw8eGSM//aAAwDAQACEQMRAD8A9xAAAAAAAAAAAAAAAAAAAAAAAcLpxWqQwGKqUpOE403JSWjWVpv5JrzLV7wiezyL2ddIcTPaeHjUqTnGTnFptJO8JWuuOpnyViK9GOs9XvRrMoAAAAAAAAAAAAAAAAAAAAAAAAAAAAAA5/SHDdbhcTT+KjUivFwaXBkx3JfOXQ+tkx+Enyr0r375JPnzNu/WrDHd9OmmzAAAAAAAAAAAAAAAAAAAAAAAAAAAAAACkldNPiB8uTXUYt/3df8A9dTx7ufmbnejB2l9Ro02dUAAAAAAAAAAAAAAAAAAAAAAAAAAAAAAA+cPaPg3R2jiYtZc0nUh3wmnK/qp+hs0vWK6litHV9E4NvJC+ryxu1qm7K5rMrMAAAAAAAAAAAAAAAAAAAAAAAAAAAAAAAeIe27C2x+HqcJ0YwflUqRfyqIQrZ690cxHWYXDVPio0pesEFnRAAAAAAAAAAAAAAAAAAAAAAAAAAAAAAAPJvbvSS+xVuUqifk6cl9GR5otHTabezupm2dhv2YuD/BOUfyJISMJAAAAAAAAAAAAAAAAAAAAAAAFLgVAAAAADzn254bNgacvhrK/hKE4/WxWe8J8pdH2R4jPgLfDVqekstT/AFllY7JqEgAAAAAAAAAAAAAAAAAAAYsRKSTcUpPk3a5jyzeKzNI3K1YiZ6uJV6RNLSnfwd7eKsci/i1o6RT925HB782lPpZPhGPz/Uwz4tm+EQzRwFfOWCfSes91l5L9DFbxLiJ8/wBl44HGwf0/Xb1lpZt203eBhtxvET/PK/4THHkvwu0MRLtKpl5X1Mf4vNFvfn6othxx05XYw+1qsfetP+F+T3M38XiWavvat+379mrbh6T26OlQ2pTlo3kfKenz3HSxeI4b9Jnln4T0/fs1rYL19fk3Uzf2woj7V8Nn2ZiOcXTn4Zakb/K5Wy1XD9h+Ivh69P4ZUpesHD/5MtLHV6WFgAAAAAAAAAAAAAAAAAAAAECxDSnKN7O7+rPJZOlpj1n7u3Tc1iWOpFP3lfv3P14+ZhWiZjs154X4X5S7L9dxDJF/i150pRvdNXst35kxpaJiWzQzW0T8kzHau5Utpt0qk1zXjp9SI3HZSYiWzHELjZeaa9DJGTyljmvwI7SdN9mWX8Wn7tmZMfEXx/8A5zMfb6a0icMX96GLpHtuNbA4ulJdqVCqotLS6g3G68UjrYPE+b8mSOs+cNa/BzXrVGvYbW7eIhzpp/u1J/7qO050d3rwWAAAAAAAAAAAAAAAAAAAAAQHa2RVpRktc0rPzeh5Tia/xbfOfu7mHmnHEx8GkozjFZXn18dDX38WX8sz16MsaycslrMjy2ia6ja5wtubRSI6o2a82OgqokGxwREo2wVIotVMysnTzQlHmmvkX5tTEkI17GK2XG5PihVi/SnJf5H6Hs4ncOBMatMPciQAAAAAAAAAAAAAAAAAAAABBduyy15LLdZ3d/De2vzPLcbEe3tE/F2uG6446uZCmrPqpWd9U+dtxq7mO7Ymf6oZo1XmUZR/F321K6jurMRrcSzTK+aq1BK4hAyBr1ORavRLRw+1aDqugppzW9N215cr928z34bJGPnmOjHGWvNqEb6Ef1e2ckNU680rblFRq5vS69D1PDWm2Gsz304+eNZZ097M6gAAAAAAAAAAAAAAAAAAAACFdJVNV5OOu5tPisqPNeI9M9tuvwnLOKNuNJ05Zo+401d8ONmaPWOsNyOaNT3ZouomvvRsrvj4ldx5q/lmPVmk9CikLEErkwgbCWKa4kiF7S6GylUlWpVVrJyee6s276SXidnF4nEVit6+TUnhJm24eg+zzoNDB2xVSXWVpQ7OllBS1e/fJ8ztYpi1ItHwc7JGrSnZkUAAAAAAAAAAAAAAAAAAAAtnNJXbSXfoVtaKxuZIiZ7Ib0mpuc3OMlbSzXCy3M81x+WLZptExMejr8H+Wuphxas32lON481py0NKOvaerciI8pKUfdcJdm258URaf6o6kz/U2r6GOGNbclKtyUFyAZI1NnbIhGq4QzLrqic7yclfi0nuNmL3z2pSfkpqMdbXh6fGNlZHrYjUacPe1SQAAAAAAAAAAAAAAAAauOx9KkrznGLfupyScnyinvZjy5Ix0m0+S1azaYiEbodLZKpacVkvbT3l395xsPimTm3eI16eX+XStwEcv5Z6s+M6Tpu1P13v9EV4jxS89Mcaj91MfA/1OLidsVJa/N9pnNvlvkndp23K4K1czE1pSerbEQ2K1iOzJ1+XRtW5Mx8u1eXa7JCVmnla3cvUbtXubmO7YldIxwpDC6qL6W5VksXFcSYpKeSVaOKjLRO4tS0dyaTHdslWN1ejFDNWzcIK/m9F9WdLwvHzZ+b4Q1eMtrHr4pgelcoAAAAAAAAAAAAABbKaW928XYibRHdOt9kdxvSyGaVPDwdaSunUlLqsOpLRxdSzlLX4IStZmDJxeHH0tZkpgvftDnV9pynfrsRJL/x4b/po+Dq3lVfisngad/FMUe7Ez+zYrwV5aFbF4aKkqNGEJS96plzVJW3Zqsu1LzOfxPHXzV5daht4eD5Lc0y5Rpt5lo7/ACf0KWnorbsMJWSLQQ08ZHtyvzM2P3WanZbRrOPhxQtWJLViW/Wvby/QwV0wx3ajbMrItyXJ3pO9OvgMKoR13t38+Bq3vzW6NfJfcs6YUSnophnGnKb3ylp4L+dzv+EYprim8+c/tH/u3M42+7xEeTuHXaYAAAAAAAAAAAAEe2vjKmeUFJpLck8t9L7/ADOHxvE5PazSJ1EN/BiryxaUJ2ttOtKXU3cJtdpJ3lCHGV993eyfffgalI1/Ev1129Z/3rLdmlOlKeff0hiowypRWiSslyRgtPNO57tqIiI1DIigoSKgZKfHwKSiVAKSJgWYylm7S1a0kvzLY7a6StSddJaNrGfuyuhnzRbXfb5Gty6nTDrUsNOk5OyV2Xm0R3Wmdd3VwuEUNXq/p4GCbTedQ17XmWeKc5RhFXb3Ldq928vXHMzFK9ZlTcViZns3dh9G8XebxMqcVnvSVO8pdXylfRS8LnYr4Vvlncx8Y6S0r8b3iOvwTGlTUUopWSVkjs0rFKxWO0NCZmZ3K8sgAAAAAAAAAAAACF9KcNOWJhT6yVGNSDccloyrTh79JVGnleS0sq7TSk0+yzn8Vw25nJWNz6/792ziy9qz2cSexowjelH/AB6uc5P4nJ3cn4s4uS17/mtO/wCzqYb1p+VrJGDbZVYFhZK5MrKF8eJWUFwKMkataVpZvztcy1jcaZIjcabmHw8Kic3oua0bd3pYxzaaTpjvaaTpkWHVssN3f32KTad7spz7nctyhCMFZb+PeyvW87UtMz1lVyLx0RptbCjfEU/Fv0i/0NjgY3xVP98pYuJ6YZTk9W4wAAAAAAAAAAAAAABq7RwFKvB0qsVODto9LNaqSa1jJPVNaoCBzw+LoOUYtYmCbSjUl1VeKTa0qWy1OHvKL01bOFaMczasxyz+3T0dGOaNTHWGlX2ph3/bRqUJcXUpyh/Grwl5M07cLeetNW+Ux/1nrxHL33HzaOI2jRXuynUX93QrS+kbfMRw2SO+o+cx/lljiafCfpLDLacV71OvFc3h6q/0k/hreU1/+oX9vHwn6Sp/TWGXvVFD/GnT/wAyQ/CZZ7Rv5TEnt8fnOv0n/DPS2thpe7WpPwqRf5lLcLnjvSfpKPxGKf5o+rNLF0rXdSCXNzil9Snscn9M/SVva0/qj6tVbawzbUasKj5U71n6QuX/AAuaOs1mPn0+6v4nF5Tv5dfspLHTl/Z0K8/Gl1S9ajiTGGse9ev139tp9vXyiZ/TX3ZazxU6fVxp06F0+3Krnkm76qEI2/iIp7Gl+aZm3prUfWZ3+zDe2S++mv1b2y6MqVKEJSUpRjZztlzeXgYc1q3vNojW/JevNr83duRKQtpckB0ujEb10+UZP5W/M3vDI3xMekS1uMn+EmZ6ZyQAAAAAAAAAAAAAAABGNqQy1pd+vqv1ucPiq8uefX/DoYZ3jc6WjOXkjq2oY29bspvay52krSV0RrSO3ZqzwVPhJx7mrjmjzZIyW+DDUwNH73a/Cn9UTGSY7bOa0+TEsHhk7xowvzcI3+hPtsnxn6yrqP8AYZnUdrLRcuBjmNzuVoY20SakzBOhIgZ4omOyFxA7HROP9bJ8oP6xOp4TH8eZ9P7w1ONn+HHzSw9E5YAAAAAAAAAAAAAAAA4XSCn2oS5q3o/5nJ8Rrq1bNzhp6TDi1lqcfNGrN2vZiaMC5BF69iVlZ2MdqphpVKnd8xEMmtrbsk1ClgbRzae1sVmqyw8ITpUGlVzXc6klZ1Iwt8Ker5nSw8Pg5axlmYtbt6fDfzamTNk3PJHSO/r8newGKhWpwq03eMldfmn3p6eRoZcdsd5pbvDPS8XrFobUTFK7Ki3khVkSh3eia7dR/sr6/wAjr+Dx/EtPpDS46fywk533OAAAAAAAAAAAAAAAAHL2/TvTT5SXo9P0NHj67x7+Etjhp1fSPVuBwc3aJdCjAzWZCJaqJKq0IsmrnzjqVZIGtWENDbWNdGjKcVeo7QpR+KpLSC9dfBM2OGxe0yRE9u8/KO7Hlvy13CK4baDoy+zOVSFFUs2eFJ1atWcajVaonG7ipSzNtrcuFzq3wxkj2sRE23rrOoiNdI699ejTjJyzyTOo1+sz5t/Z1aOExEYRd8JinnoSWsYVJa5V+zLS3iu818tZ4jFNp9+nS3rEef6L0mMN9fy27fNLUcmW8zJF9K7JEaIdjo5ioQnJSds1knwur7/U6XheemO8xadb01OLx2tWJjySpHo3MVAAAAAAAAAAAAAAAAaW2JQVGo5yUYpXbe5O6t87GHiK82OYZcMTOSIrG0VjVUopxd09U0ecyx01Lqams9WKRpyuQJrJKstxNkQ0qyKQyQtnvYgRTbmKzYpR66lQWHgpp1rOMp1Lq6V1fLBP9463DYtYN8s25510+Ef5n7NLNfeTW9ajfX1aEMTWryhONPrJU6jlTq0KTow6u/uZ6lo5ZK9/e3+ZnmmPFExNtRMdYmdzv46jruPLsxc17TvW9T3jp9//AF0q2atOlHESo04QqxcaNFupN1I+6pVNEktdEuD5GtWIxUtOKJmZjraeka9IZbbvMc8xqJ7R8UqSOXpusqLqEyEwpNlVoSLovjpScqUndJXjfhra3zO54VnvaZx2ncRG4c/jMVa6tCRHaaAAAAAAAAAAAAAAABxOmGGjUwlVSmqSVpKT3Jxkmk1xvu8zHlpz102OFzexyxfW3lOxdrVoTahFzjp1lN9l637Sb3PR+hycnDzbpMO7fLw2Wu+bU/H/ACmlJ5oRmk0pK6zK252fzTOblwTXv0adbxPadqxVjBy6XXMShp10UXhZPexHZLgbV7VSahTpyrRglTcqanUTk1aeZ6KCu9/FPXQ6GCNUiZtMVmevXp8vjtrZOtukdWX7BUqtyq6LM3BSeeyarblwt1kF+DwK+3pj9z/fd++p+qeS1u7Zo7Ipq2a87O8c1lltPOrW5SuzFbibz26f819l4xR5unEwMjImXVI0pT92LlbfZN2EYr3nVYmfkjnivfo4+O23Si0oPrHrfI00vFmSnC3nv0bePBaes9Pm1qHSCpGWaDdJripXb7mt1vE3eGxzhtNole3CVmNW6vWtl1pTo05zWWUoRclus2k2d6szNYmXmctYreYr2iW0WUAAAAAAAAAAAAAAQP2nYySVKmt1pTa5u6jH0u/UpeeiaxuUIwMVRj107vNFS0s197Kk+bUloa1onfybFdTD1fo5hnPBYeNZaumm09Gr3aty0aM04q3x8t4YpvNb7q0to7InTvKPbj3b14r8zicVwF8f5q9Y/dvYuIrfpPSXNObLZa1cxrwwzerLQKXJBMK7VuRKzbw2zq0/dhLxayr1Zs4uFzZPdrP2Yr5qV7y7+B6OJa1Xmfwx0Xm97+R1sHhkR1yzv0hpZOLmfcXdKNqRwOGcqcYqTeSlG1lmabzNckk3/wAnRmK4qarDWjd7dXlmydmOrXz1M9VSlN1pyk7Oo4uVt909b6aaeBj9jWY3bu2o8QzU/LS2oj9XonRPYOESlUVKLlGdk5XnlaSema+va+RbHhpHXSmTjc+SNWt0+n2S1GdqgAAAAAAAAAAAAAAHE6T9HoYyCTlknG+SVsy1tdNcVoitq7TE6RjY/s4y1IyxNRVIRd4045nF8dc25c0lrzKRj33W5vg9BSMqioHL2hseE7yj2Jd25+K/M5/E+HY8vWvSWxi4m1Ok9YQvHVoRnKk5wzxdpRU4t35bzz+Th747TFodekTasWiJ1Po0a2NhHWT05kVxWt2X5JtPR1tkbMqYmKqU8vVvdNyVnbforv5G1i8PzZPLUerVzZa4p5bd/g72G6KwWtSbl3RSivXVnQx+E1j37TPy6NO3GT/LDqYbZFCFnGnG/N9t+rN3HweHH7tf7sFs2S3eW8bTEARj2gbKqV6EHSi5yp1FNxW+UbNSsuL1Tt3Mx5I3pas6QDZ1Wvf7PTpuU87cd6abt70e63Hz3BXUvVej+zfs9CFJvNLWU5c5yd5fp5F4gdEkAAAAAAAAAAAAAAAAAAAAsrJuLS0dnZ8nwZEpjv1eEbR2dVw9VxqXhUi73d9dbqaf3k3fXxOPakxutnscWamWm6dY/wB6ejVr1J1Wotuo/uxir690UtWUpWK+7C9a1xxuI16/9esezjZNbD4efWxcHOeaMJaOKypXa4N23HT4alq1nm83nPFM9MuWOXrqNb/VLDZc0AAAAFFFbwKgAAAAAAAAAAAAAAAAAAAAAa+0cUqVKdWW6EW7c7bl5sDxLbVWWJrxqTWepKcfwxUk2lyilfQx633TGSa9pT/olCH2hqyTjTclZJW1Ubv1foyKRCbXtPeU2MqoAAAAAAAAAAAAAAAAAAAAAAAAAAAABy+k2DnWwtalD3nFZVzcZKVvO1vMiR5BSxMqU6kZQbcuzZtwkmm9N114dxXyV83pPQPYtSjTlXrK1Wrl7O7JTiuxG3B/y4lohZKiQAAAAAAAAAAAAAAAAAAAAAAAAAAAAAARHaP/AHKj5fQqhLUWSqAAAAAAAAAAAAAAAAAAP//Z"/>
          <p:cNvSpPr>
            <a:spLocks noChangeAspect="1" noChangeArrowheads="1"/>
          </p:cNvSpPr>
          <p:nvPr/>
        </p:nvSpPr>
        <p:spPr bwMode="auto">
          <a:xfrm>
            <a:off x="0" y="-3841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7172" name="AutoShape 4" descr="data:image/jpeg;base64,/9j/4AAQSkZJRgABAQAAAQABAAD/2wCEAAkGBxASEhIQEhQUEhQXFRUXEhQSEhUPFBQVFxUWGBUVGBQaHSggGBolGxUVITEhJSkrLi4uFx8zODMsNygtLisBCgoKDg0OGxAQGywkICQsLCwsLCwsLCwvLCwsLCwsLCwsLCwsLCwsLCwsLCwsLCwsLCwsLCwsLCwsLCwsLCwsLP/AABEIAOEA4QMBEQACEQEDEQH/xAAcAAEAAQUBAQAAAAAAAAAAAAAABgECAwQFBwj/xABCEAACAQIDBAcFBQQJBQAAAAAAAQIDEQQSIQUxQVEGEyJhcYGRBzJSobEUQoLB0WKSouEVIzNjcrLC0/EkNVOzw//EABoBAQACAwEAAAAAAAAAAAAAAAABAgMEBQb/xAAzEQEAAgIABAMGBAcBAQEAAAAAAQIDEQQSITEFQWETMlFxkbEUIoGhI0JSwdHw8eGSM//aAAwDAQACEQMRAD8A9xAAAAAAAAAAAAAAAAAAAAAAAcLpxWqQwGKqUpOE403JSWjWVpv5JrzLV7wiezyL2ddIcTPaeHjUqTnGTnFptJO8JWuuOpnyViK9GOs9XvRrMoAAAAAAAAAAAAAAAAAAAAAAAAAAAAAA5/SHDdbhcTT+KjUivFwaXBkx3JfOXQ+tkx+Enyr0r375JPnzNu/WrDHd9OmmzAAAAAAAAAAAAAAAAAAAAAAAAAAAAAACkldNPiB8uTXUYt/3df8A9dTx7ufmbnejB2l9Ro02dUAAAAAAAAAAAAAAAAAAAAAAAAAAAAAAA+cPaPg3R2jiYtZc0nUh3wmnK/qp+hs0vWK6litHV9E4NvJC+ryxu1qm7K5rMrMAAAAAAAAAAAAAAAAAAAAAAAAAAAAAAAeIe27C2x+HqcJ0YwflUqRfyqIQrZ690cxHWYXDVPio0pesEFnRAAAAAAAAAAAAAAAAAAAAAAAAAAAAAAAPJvbvSS+xVuUqifk6cl9GR5otHTabezupm2dhv2YuD/BOUfyJISMJAAAAAAAAAAAAAAAAAAAAAAAFLgVAAAAADzn254bNgacvhrK/hKE4/WxWe8J8pdH2R4jPgLfDVqekstT/AFllY7JqEgAAAAAAAAAAAAAAAAAAAYsRKSTcUpPk3a5jyzeKzNI3K1YiZ6uJV6RNLSnfwd7eKsci/i1o6RT925HB782lPpZPhGPz/Uwz4tm+EQzRwFfOWCfSes91l5L9DFbxLiJ8/wBl44HGwf0/Xb1lpZt203eBhtxvET/PK/4THHkvwu0MRLtKpl5X1Mf4vNFvfn6othxx05XYw+1qsfetP+F+T3M38XiWavvat+379mrbh6T26OlQ2pTlo3kfKenz3HSxeI4b9Jnln4T0/fs1rYL19fk3Uzf2woj7V8Nn2ZiOcXTn4Zakb/K5Wy1XD9h+Ivh69P4ZUpesHD/5MtLHV6WFgAAAAAAAAAAAAAAAAAAAAECxDSnKN7O7+rPJZOlpj1n7u3Tc1iWOpFP3lfv3P14+ZhWiZjs154X4X5S7L9dxDJF/i150pRvdNXst35kxpaJiWzQzW0T8kzHau5Utpt0qk1zXjp9SI3HZSYiWzHELjZeaa9DJGTyljmvwI7SdN9mWX8Wn7tmZMfEXx/8A5zMfb6a0icMX96GLpHtuNbA4ulJdqVCqotLS6g3G68UjrYPE+b8mSOs+cNa/BzXrVGvYbW7eIhzpp/u1J/7qO050d3rwWAAAAAAAAAAAAAAAAAAAAAQHa2RVpRktc0rPzeh5Tia/xbfOfu7mHmnHEx8GkozjFZXn18dDX38WX8sz16MsaycslrMjy2ia6ja5wtubRSI6o2a82OgqokGxwREo2wVIotVMysnTzQlHmmvkX5tTEkI17GK2XG5PihVi/SnJf5H6Hs4ncOBMatMPciQAAAAAAAAAAAAAAAAAAAABBduyy15LLdZ3d/De2vzPLcbEe3tE/F2uG6446uZCmrPqpWd9U+dtxq7mO7Ymf6oZo1XmUZR/F321K6jurMRrcSzTK+aq1BK4hAyBr1ORavRLRw+1aDqugppzW9N215cr928z34bJGPnmOjHGWvNqEb6Ef1e2ckNU680rblFRq5vS69D1PDWm2Gsz304+eNZZ097M6gAAAAAAAAAAAAAAAAAAAACFdJVNV5OOu5tPisqPNeI9M9tuvwnLOKNuNJ05Zo+401d8ONmaPWOsNyOaNT3ZouomvvRsrvj4ldx5q/lmPVmk9CikLEErkwgbCWKa4kiF7S6GylUlWpVVrJyee6s276SXidnF4nEVit6+TUnhJm24eg+zzoNDB2xVSXWVpQ7OllBS1e/fJ8ztYpi1ItHwc7JGrSnZkUAAAAAAAAAAAAAAAAAAAAtnNJXbSXfoVtaKxuZIiZ7Ib0mpuc3OMlbSzXCy3M81x+WLZptExMejr8H+Wuphxas32lON481py0NKOvaerciI8pKUfdcJdm258URaf6o6kz/U2r6GOGNbclKtyUFyAZI1NnbIhGq4QzLrqic7yclfi0nuNmL3z2pSfkpqMdbXh6fGNlZHrYjUacPe1SQAAAAAAAAAAAAAAAAauOx9KkrznGLfupyScnyinvZjy5Ix0m0+S1azaYiEbodLZKpacVkvbT3l395xsPimTm3eI16eX+XStwEcv5Z6s+M6Tpu1P13v9EV4jxS89Mcaj91MfA/1OLidsVJa/N9pnNvlvkndp23K4K1czE1pSerbEQ2K1iOzJ1+XRtW5Mx8u1eXa7JCVmnla3cvUbtXubmO7YldIxwpDC6qL6W5VksXFcSYpKeSVaOKjLRO4tS0dyaTHdslWN1ejFDNWzcIK/m9F9WdLwvHzZ+b4Q1eMtrHr4pgelcoAAAAAAAAAAAAABbKaW928XYibRHdOt9kdxvSyGaVPDwdaSunUlLqsOpLRxdSzlLX4IStZmDJxeHH0tZkpgvftDnV9pynfrsRJL/x4b/po+Dq3lVfisngad/FMUe7Ez+zYrwV5aFbF4aKkqNGEJS96plzVJW3Zqsu1LzOfxPHXzV5daht4eD5Lc0y5Rpt5lo7/ACf0KWnorbsMJWSLQQ08ZHtyvzM2P3WanZbRrOPhxQtWJLViW/Wvby/QwV0wx3ajbMrItyXJ3pO9OvgMKoR13t38+Bq3vzW6NfJfcs6YUSnophnGnKb3ylp4L+dzv+EYprim8+c/tH/u3M42+7xEeTuHXaYAAAAAAAAAAAAEe2vjKmeUFJpLck8t9L7/ADOHxvE5PazSJ1EN/BiryxaUJ2ttOtKXU3cJtdpJ3lCHGV993eyfffgalI1/Ev1129Z/3rLdmlOlKeff0hiowypRWiSslyRgtPNO57tqIiI1DIigoSKgZKfHwKSiVAKSJgWYylm7S1a0kvzLY7a6StSddJaNrGfuyuhnzRbXfb5Gty6nTDrUsNOk5OyV2Xm0R3Wmdd3VwuEUNXq/p4GCbTedQ17XmWeKc5RhFXb3Ldq928vXHMzFK9ZlTcViZns3dh9G8XebxMqcVnvSVO8pdXylfRS8LnYr4Vvlncx8Y6S0r8b3iOvwTGlTUUopWSVkjs0rFKxWO0NCZmZ3K8sgAAAAAAAAAAAACF9KcNOWJhT6yVGNSDccloyrTh79JVGnleS0sq7TSk0+yzn8Vw25nJWNz6/792ziy9qz2cSexowjelH/AB6uc5P4nJ3cn4s4uS17/mtO/wCzqYb1p+VrJGDbZVYFhZK5MrKF8eJWUFwKMkataVpZvztcy1jcaZIjcabmHw8Kic3oua0bd3pYxzaaTpjvaaTpkWHVssN3f32KTad7spz7nctyhCMFZb+PeyvW87UtMz1lVyLx0RptbCjfEU/Fv0i/0NjgY3xVP98pYuJ6YZTk9W4wAAAAAAAAAAAAAABq7RwFKvB0qsVODto9LNaqSa1jJPVNaoCBzw+LoOUYtYmCbSjUl1VeKTa0qWy1OHvKL01bOFaMczasxyz+3T0dGOaNTHWGlX2ph3/bRqUJcXUpyh/Grwl5M07cLeetNW+Ux/1nrxHL33HzaOI2jRXuynUX93QrS+kbfMRw2SO+o+cx/lljiafCfpLDLacV71OvFc3h6q/0k/hreU1/+oX9vHwn6Sp/TWGXvVFD/GnT/wAyQ/CZZ7Rv5TEnt8fnOv0n/DPS2thpe7WpPwqRf5lLcLnjvSfpKPxGKf5o+rNLF0rXdSCXNzil9Snscn9M/SVva0/qj6tVbawzbUasKj5U71n6QuX/AAuaOs1mPn0+6v4nF5Tv5dfspLHTl/Z0K8/Gl1S9ajiTGGse9ev139tp9vXyiZ/TX3ZazxU6fVxp06F0+3Krnkm76qEI2/iIp7Gl+aZm3prUfWZ3+zDe2S++mv1b2y6MqVKEJSUpRjZztlzeXgYc1q3vNojW/JevNr83duRKQtpckB0ujEb10+UZP5W/M3vDI3xMekS1uMn+EmZ6ZyQAAAAAAAAAAAAAAABGNqQy1pd+vqv1ucPiq8uefX/DoYZ3jc6WjOXkjq2oY29bspvay52krSV0RrSO3ZqzwVPhJx7mrjmjzZIyW+DDUwNH73a/Cn9UTGSY7bOa0+TEsHhk7xowvzcI3+hPtsnxn6yrqP8AYZnUdrLRcuBjmNzuVoY20SakzBOhIgZ4omOyFxA7HROP9bJ8oP6xOp4TH8eZ9P7w1ONn+HHzSw9E5YAAAAAAAAAAAAAAAA4XSCn2oS5q3o/5nJ8Rrq1bNzhp6TDi1lqcfNGrN2vZiaMC5BF69iVlZ2MdqphpVKnd8xEMmtrbsk1ClgbRzae1sVmqyw8ITpUGlVzXc6klZ1Iwt8Ker5nSw8Pg5axlmYtbt6fDfzamTNk3PJHSO/r8newGKhWpwq03eMldfmn3p6eRoZcdsd5pbvDPS8XrFobUTFK7Ki3khVkSh3eia7dR/sr6/wAjr+Dx/EtPpDS46fywk533OAAAAAAAAAAAAAAAAHL2/TvTT5SXo9P0NHj67x7+Etjhp1fSPVuBwc3aJdCjAzWZCJaqJKq0IsmrnzjqVZIGtWENDbWNdGjKcVeo7QpR+KpLSC9dfBM2OGxe0yRE9u8/KO7Hlvy13CK4baDoy+zOVSFFUs2eFJ1atWcajVaonG7ipSzNtrcuFzq3wxkj2sRE23rrOoiNdI699ejTjJyzyTOo1+sz5t/Z1aOExEYRd8JinnoSWsYVJa5V+zLS3iu818tZ4jFNp9+nS3rEef6L0mMN9fy27fNLUcmW8zJF9K7JEaIdjo5ioQnJSds1knwur7/U6XheemO8xadb01OLx2tWJjySpHo3MVAAAAAAAAAAAAAAAAaW2JQVGo5yUYpXbe5O6t87GHiK82OYZcMTOSIrG0VjVUopxd09U0ecyx01Lqams9WKRpyuQJrJKstxNkQ0qyKQyQtnvYgRTbmKzYpR66lQWHgpp1rOMp1Lq6V1fLBP9463DYtYN8s25510+Ef5n7NLNfeTW9ajfX1aEMTWryhONPrJU6jlTq0KTow6u/uZ6lo5ZK9/e3+ZnmmPFExNtRMdYmdzv46jruPLsxc17TvW9T3jp9//AF0q2atOlHESo04QqxcaNFupN1I+6pVNEktdEuD5GtWIxUtOKJmZjraeka9IZbbvMc8xqJ7R8UqSOXpusqLqEyEwpNlVoSLovjpScqUndJXjfhra3zO54VnvaZx2ncRG4c/jMVa6tCRHaaAAAAAAAAAAAAAAABxOmGGjUwlVSmqSVpKT3Jxkmk1xvu8zHlpz102OFzexyxfW3lOxdrVoTahFzjp1lN9l637Sb3PR+hycnDzbpMO7fLw2Wu+bU/H/ACmlJ5oRmk0pK6zK252fzTOblwTXv0adbxPadqxVjBy6XXMShp10UXhZPexHZLgbV7VSahTpyrRglTcqanUTk1aeZ6KCu9/FPXQ6GCNUiZtMVmevXp8vjtrZOtukdWX7BUqtyq6LM3BSeeyarblwt1kF+DwK+3pj9z/fd++p+qeS1u7Zo7Ipq2a87O8c1lltPOrW5SuzFbibz26f819l4xR5unEwMjImXVI0pT92LlbfZN2EYr3nVYmfkjnivfo4+O23Si0oPrHrfI00vFmSnC3nv0bePBaes9Pm1qHSCpGWaDdJripXb7mt1vE3eGxzhtNole3CVmNW6vWtl1pTo05zWWUoRclus2k2d6szNYmXmctYreYr2iW0WUAAAAAAAAAAAAAAQP2nYySVKmt1pTa5u6jH0u/UpeeiaxuUIwMVRj107vNFS0s197Kk+bUloa1onfybFdTD1fo5hnPBYeNZaumm09Gr3aty0aM04q3x8t4YpvNb7q0to7InTvKPbj3b14r8zicVwF8f5q9Y/dvYuIrfpPSXNObLZa1cxrwwzerLQKXJBMK7VuRKzbw2zq0/dhLxayr1Zs4uFzZPdrP2Yr5qV7y7+B6OJa1Xmfwx0Xm97+R1sHhkR1yzv0hpZOLmfcXdKNqRwOGcqcYqTeSlG1lmabzNckk3/wAnRmK4qarDWjd7dXlmydmOrXz1M9VSlN1pyk7Oo4uVt909b6aaeBj9jWY3bu2o8QzU/LS2oj9XonRPYOESlUVKLlGdk5XnlaSema+va+RbHhpHXSmTjc+SNWt0+n2S1GdqgAAAAAAAAAAAAAAHE6T9HoYyCTlknG+SVsy1tdNcVoitq7TE6RjY/s4y1IyxNRVIRd4045nF8dc25c0lrzKRj33W5vg9BSMqioHL2hseE7yj2Jd25+K/M5/E+HY8vWvSWxi4m1Ok9YQvHVoRnKk5wzxdpRU4t35bzz+Th747TFodekTasWiJ1Po0a2NhHWT05kVxWt2X5JtPR1tkbMqYmKqU8vVvdNyVnbforv5G1i8PzZPLUerVzZa4p5bd/g72G6KwWtSbl3RSivXVnQx+E1j37TPy6NO3GT/LDqYbZFCFnGnG/N9t+rN3HweHH7tf7sFs2S3eW8bTEARj2gbKqV6EHSi5yp1FNxW+UbNSsuL1Tt3Mx5I3pas6QDZ1Wvf7PTpuU87cd6abt70e63Hz3BXUvVej+zfs9CFJvNLWU5c5yd5fp5F4gdEkAAAAAAAAAAAAAAAAAAAAsrJuLS0dnZ8nwZEpjv1eEbR2dVw9VxqXhUi73d9dbqaf3k3fXxOPakxutnscWamWm6dY/wB6ejVr1J1Wotuo/uxir690UtWUpWK+7C9a1xxuI16/9esezjZNbD4efWxcHOeaMJaOKypXa4N23HT4alq1nm83nPFM9MuWOXrqNb/VLDZc0AAAAFFFbwKgAAAAAAAAAAAAAAAAAAAAAa+0cUqVKdWW6EW7c7bl5sDxLbVWWJrxqTWepKcfwxUk2lyilfQx633TGSa9pT/olCH2hqyTjTclZJW1Ubv1foyKRCbXtPeU2MqoAAAAAAAAAAAAAAAAAAAAAAAAAAAABy+k2DnWwtalD3nFZVzcZKVvO1vMiR5BSxMqU6kZQbcuzZtwkmm9N114dxXyV83pPQPYtSjTlXrK1Wrl7O7JTiuxG3B/y4lohZKiQAAAAAAAAAAAAAAAAAAAAAAAAAAAAAARHaP/AHKj5fQqhLUWSqAAAAAAAAAAAAAAAAAAP//Z"/>
          <p:cNvSpPr>
            <a:spLocks noChangeAspect="1" noChangeArrowheads="1"/>
          </p:cNvSpPr>
          <p:nvPr/>
        </p:nvSpPr>
        <p:spPr bwMode="auto">
          <a:xfrm>
            <a:off x="0" y="-3841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7174" name="AutoShape 6" descr="data:image/jpeg;base64,/9j/4AAQSkZJRgABAQAAAQABAAD/2wCEAAkGBxQQEBUPEBAUEBUQFBQUEA8QFBUQFBQVFBUWFhQUFRQYHCggGBolHBQUITEhJSkrLi4uFx8zODMtNygtLisBCgoKDg0OGxAQGiwkICQsLCwsLCwsLCwsLCwsLCwsLCwsLCwsLCwsLCwsLCwsLCwsLCwsLCwsLCwsLCwsLCwsLP/AABEIALwBDAMBEQACEQEDEQH/xAAbAAABBQEBAAAAAAAAAAAAAAACAQMEBQYAB//EAEgQAAIBAgMECAMEBwUFCQAAAAECAAMRBBIhBTFBYQYTIjJRcYGRB6HBI0JSsRQzYnKSotFzwsPw8RYkQ7PhFSU0U2NkdIOj/8QAGgEBAAIDAQAAAAAAAAAAAAAAAAECAwQFBv/EADoRAAIBAgQCCAUCBQMFAAAAAAABAgMRBBIhMQVBEyIyUWFxgbGRocHR8BRCIzNS4fEVJJIGNGKy0v/aAAwDAQACEQMRAD8A0aypYMQSGoggMQAhBIYEAMCAHaCBQIAtoAoEAK0EnWgC2gHWgC2gg60AW0AS0A60A60EiQBIAloAhEAEiADaACRABMAEwACIABEAbYQAIBywAxADWCBwQDqlRUGZ2Cgb2YhQPMmQ2lqy0YuTtFXY4hBAINwdQRqCPEQQ1bRjokkBQBRACgkWALAFgHQBbQBYIOgFH0yo1mwpOHYgoc1Smu+ogBzKCNb8bDfa0x1U3HQ28FUhCqnNXXt4jPQ3bgxNIU2a7oLgne6bg3MjQH0PGUo1Mys9zPxDCdFLPDsv5Pu+39jRTOc0SCRIAkAS0A6ACRAAIgAmAAYBFxuNp0Req4QHdfj6b+IkSko6tmWlRqVXaCuO3kmIFoA2YAFoAggBiAGIIHBAK3pHss4mgURsroc9I3sCwBFm5EE68NDKThmVjZwtd0amZFJ0L22Qf0StdSCQgbQo4Papn1vbnceEw0pWeVm/jqCqR6aHr9/ubYTZOOEIAQgCwSEIAtoAsA6ALBB0AWAdAPPOkuCOzcQMZROSi7Zifu0qh3qf2Gufcj8M1qkGpZonawuJhVoujWfLf85o2+ydoJiqCYimbrUF/Gx3Mp5ggg+U2DjPfQlSSDoJEtAEgCGAIYAJEAEiAAwgGa6bbN6yiK6jtYe5IHGmbZx6WDeh8ZhrQzROjw3EdFVs9mL0R2h1tHqibtSsBzQ9323e3jK4ed45XyMnFcP0dXpI7S9+f3LxpsHKGzAAgCCAEIAYggMQBwQSZHppsFif0zDqS6j7dF3uqjR1A3uLcNSLcRrhqU82qOhg8X0fVnsWnQvpCuOoXDXqU7LUB0JBvke3gwB9Qw4TKk7amlVcHNuG3I0QkmMIQBYJCEAKAdAFgCwQdAOgCwBnF4ZKtNqVRQ6VFKuh3EEWIgGE6AqcFjcVsouXWmyvSLb7MgZPUpof7MeMA39oB0EiQBIAhgCGAJABMAEiANsP9IB5vi8QuycYA5K02b7I2JBpMQHBNvuX/lXxmqqUo1Lx2O3PGUquEy1X1uXmuf53s9C+fgZtHEG2EAbIgAiAGIAYgBiCAxBIYgHnRUbP28q0+xSxqglPu3qkqQvD9YqHlc+MEHpQgBCCQoAQgCwBYAsAWCDoAsA6AdAPPtonqukdI7hWoISeBP2lED+YfKOQPQTAEgCQSJAEMAQwATAEvABMAbaAZX4kbKGIwFRvv4YGtTbwyDtj1W/rbwkohj/QrE9ZgqWubqwEBO/LlV6YPMI6D0kEouWgAGANCAGDADWAGIAYMAMQDAfFmiU/RcYmjUqrJfm4DIT5FD7wiGegYWuKiLUXdUVXXyYXH5wSPiALACgCiAFAOgCwBYIOEAWAdAPPPiG3VbS2dX4EurHlTenU+pgHoRgCQSdAEgCGAIYAJgAmACYABgFP0s/8Biv/AI1b/ltJBQfC9r4E/wBoB7UKMBGsJkACANrACEANYAYkANZIHBIBnfiHguu2bXA301FVT4dUwY/yhveSiGOfDzG9ds6ieKA0z5ISF/lywSaYQBYAUAWAKIAsAoOkm3Hw7FKYBPVZ8x1sc9t3G4BmvVquOiOvw3h8MRaU9s1vlcqx0gxP46Xso+s1/wBRUO1/o2D7pfFgnpFifx0/ZY/UVCf9Gwnc/ixP9o8T/wCZT9kkfqKneP8AR8H/AEv4sYbpbiEfVkcWPZAX3uBwvf0llXnzMNThOFatFNbc33g/F9b4XDVl4YgLccBVpvr8hN5O6PKSjaTXcbyhVzor/jVW/iF/rJIDgHQBIBxgDbuBvNuHqd0w1sRSopOpJK/f+f4Lwpyn2VcUjlMcMdhp9moviS6U1ugTNlNPVFGrAGSQAYBVdJxfBYkf+3rf8toBm/hUb4Fv7X/BowEa8iAAYJGlkEBiSArgC5IAG8nQQCNV2vRUXNUH9y7/ADW4Eyxw9WWy+hR1IrmVWL6aUKfdGc+GYf3M3zm1Dh9SW+n56GGWKgimxfTqs36qmqDxYa+7G3ym1DhsF2ncwSxj5IqH6YYpS3WVUrI6lWpOq5SraEAqAQ1m36iWqYKlslYiGInz1Lf4RY1aaVcI9QZi61KQJsWuuVgo42CLu8Zza+FnS13XebdKtGenM9JE1jMFACEAWAKIAQgGF6Y1h+lMCQLUkAv45w1ppV+2/I9TwpWw8H3zf/q0ZMYi1x7e81rHdU7DrYkakfh+gixDnoQ6mIuQP87zLJGGU2xdmOA12IHZexJtclGCjzJIHrJRjmrJecfdGn+I+PU7Lw1AdqvXOHNGkNWJUC7W8LnL5tOhTfUXkeMxkcuIqL/yfub7AUOro06RNzTpohPNVA+ksa49JB0ASADOXxPicMHG283svq/D3NihQdR+Ai2zgkXygny3D+s8TLESrzc6zvf8+B1VDLC0Ry45jyMtGK5aeosxL8/cAzJCc4u8ZNfD6BxvugGA/Z+azZhxHFQ2n8W/qY3Qpv8AaMEgmwB973m0uOYqK1s/P+1irwVNlV0jN8HieP2FYXH9m1/nPT4XEOvRVVxtfby5P1ObUgoSy3uZn4Tn/cnHhXI//GjNpGI2DGAATBIypkEDimAeSbf2jV/SmRq7P+jVKi03NgbZu0DbyIB4fKdnD2jFNK1zQqtuVmPYaga9mJU3Ns1RmqEHmOE3ekUTXUHIljZIGa7ElbaKAoN9P6yOmfIt0K5jj4Skh0UEFbgnU+5lOkk+ZdU4rkZXbVbPUIH3bqD42JF5S9yeZApVytiDu1HCx8QeBkqYcT1DoP03ZyuHxRLZiFpYi2tzoFqeP73v4zTxGDTTqU/VGaliLPJM9FE5htiyCRYAQMkgYx+fqn6r9Zkbq9w7Vjl1Om+VlezsZaDgqkXUXVur+XM816S4ZqDUndS710aoUqAFkdLBgCN9800Z03FJt6s9dhMdGtOVOMVlj2WvzQpkx1yQcKBpfdvtw7sx5fE3VUk3ZxFpY+5IOFAsCRcb7cO7Iy+IU23ZxsLSx1yQcKFsCQbX1HDuw1puIyblZxsFQxJZrHDqo3g24jdIasty0ZNys46G+2D0HoYat+lOzYmvvFSpYKnD7NBu00FybcJ1IqyseBq1HUm5y3buai8sYzrwBLwAGb18pycZja8Jyp4enmaSbfJXvy57G1RowaUpysmIKgPdIPkZ4evOpVm6lTVvc6sYKCsMVA1ybbwALa+N/wA5VJaIypxsgxU01089JlzWVhl10ANWSpE5QVud3Ey8ezcPQkqmUfmZryld6GJu5mNo1P8Au+uTxpYg++e35z33DX/tIruujjV/5jKP4VqRgWJ+/XcjyCU1/NTOgjAa8tJJAzQBoGQQOKYB4ttbXEVj41qp/nadqn2F5I5tTtMHB4tqTBlO4jyPmJlTKljX2rUN2VSQ43jXd4/P3kuEuSuT0q5kVqlapbhYW8dN3CXVGb30KOtHlqRamFVDmq1LX0te1/QXMlxp09ZyGapLsxBarTpsFRM5PEWIHrqYdWEGoxjcdFOSblIuehtVqm08OuUFcxYo1geyrHNx3Wv5ia2LrzcWr2VvXcz4ejBNO12e3AziG+FeCTrwBbwDmcAXJAA3k6AesBJvRHnvxGxdKsaHVVErZBWDik6uRcIRe17d0+01q8k7WZ6Dg9KcHLPFq9t9O8xFJQGPZcdk77fLTfNdvQ7MElLZ7HULZjpU7p71vlzh7Cmlmej2Cw4Gc9l+6e9u9Och7E00s+zJGz0ArA5GXTVidN45SHsSlaTduTPY8HtnD1my0cRSqn8KVFZvYG86d0eGdOcVdpk28koJeAJmgCXlVGN3JLV8+ZN3axRkgMTlYa6P4+k8BWSztJt6vfffn4np4NuKHKWJIY2qnRu619OQ3zG46J2JcU90PpjHub5GF9LakDmAd8rKEd7FejiGcT2rNStrYHx57pRwW9yFB8mWNOmBewlFtYwSk2Q9s1np0Kr0lzuqMaafia3ZHvaZMLh3Vrwp97/yVnPLBs82eltLGU1wr0lwtKwFSoeyWA8RmLHxsAPOe/w9DooZFtr8zjznmdzY7MwSYailCn3aYsPEneWPMkkzaMZILQQDngDYMgkcUwDz7p90eWmy4yl2Q7ZatMX1dszZweF9xHlzm5hZtz1fI160Uo6GStOkaY9UrkU7DQr3GBI1NtD7cpkzvLZblVFX1Im0qpKgVHNr91dT63Mw4h6dZ/AzUV3IGuL2IUvY6tUJCr+7qBFRXasr68xDs6nVms6gtk/YQHXm24fnEn/ESbt5Bdlmi+HdPNtSkcrMAtQh72OiG193Z1+Ymviuy34b+uxlo7ntd5yzaFvBIt4B14B5109xZq1nw7VCqKAAoPHKrFrcdTbWalWTzeCPR8OoQ6BP90r687J2MJs1rk6XsN437jKTN3CyzMkU3GbfU3HQ+W8drfKPY2I9rmdRqdo9qruOjeW8dqHsKbWf93qFQcZzrUOh0bd5jtSHsWp2z8/UcoEZybP3T3rWkPYlaSe+zKvY6XJe9jTAK+fj8pszdtDh0YZouT2R7b0TxbVMHTaoxZhmUs2pOVyBc8TYDWZ6bvE5OMpqFZpeHsW2eXNUQtJJG6+IVFLuwVRvZjYCQ2krstCEpyyxV2U5qDOxDEZtcw7pB3ETwmIeapJp31fg9z0lKLUEmuQue7HVW13aBh57rzBbqlwytmJNMi7d4HRue6R+30JHFYBzYsvaNwd3prulX2RbwL4Hf5/QTFHY0iHtB7J5kTscEp3xSfcm/p9TXxbtSKsvPZnKBLQAC8AEtACEqA1kgpum1HNganipRh6OL29CZloSUZpspODmrRV2eVdaPGdaMrmlKDR1RrjgdRvl0UtYaxT2FwRTue8NWb+Eae8rXdudtS9Neo3iLErvqEfhsAnnYG8irrJaX1+BMNIvkc5s4tlTkbFjzvw9xDdqi1t4D9r5lj0e2scJi1xANrdl6hF1KtvGXj7zUxqeWTS101NzAKm6qjU7Ov8Ak9c2b00wtWmWeoKJU5Sr/evuanbvKfccQJoU4yqdkz16fRSd9lz71yZoKVUMoZWDKwuGU3BHiDIaadmYk09UFeCQK9UqjMFLFVJCjQtYXsOZgHmPSqqDiOvKWzHtFXzCxpjLYm176HUCaVR3lJHq8DSy4elUSb3vr3372lvYy+Hw4Q3BZ+FgApHMWY3kSafMyUoSpPst/wDH/wCh5bg3zVTyIPhvHalbeRmVSzu1P4X9mcpYG96x36Ect/ei3kI1LO9p/wDFiqWBv9sRqLEfPvQ15Exm1K9pv0FUNmPZqEEEEuVAHOxeLLvQcp3doS9WvrIYwOEC9i985XRsqiwvcaMSd8vKfM06WGaWR82u7ZeTZ6x0WqkUlpZQFyl1cNmJu5BDLlGXUG2pvbhNig7wRxeKRy4qa8vZF3mmU541VxSqbMcvYZySDlCpbMS1rDvDS9z6Ga2KxSw8MzTd3ZJc2ZaNJ1ZWR5z0r6QHEi9MN1RHYB011u7W8QRYHdbhczDOpKbs1bwO/gcG6EHUvfN3ckXewcSOopC7L9knZfUbt/r5TzOKg+ll5szFmtS5Oitu1U2bdxAP0mtl0AYYBjoyEnzB8t0rbqoEjre0RnvY91gdOW6Ua6osXNSrYb/86TVv3GvGJhOm3SRqVRaNF7Mur2s2p7qkG+trn1E9DwalOCdXa+i8uZtKhSlD+Ir9wfRralWvdaqgEC4YDLfxuJ3VjYxko1ObsvM5mN4Z0dPpIX8n9C5JnQOMATABvAJIEqCv6R458PhXq0wMwygE6gZmAvbjvmbD01UqKLMdWbjBtHlW0qlXEVTVasahP3KhIK8l4W9pgq0p09KkX58ju0FGq74eaa/p2a+/mV+KwboM5U5TvYageZG6bmExKksjeqOfxHh9Wk+ly6P1sxunUJ0tedKLOO0HXOgICj9qp/dDH6SKr7rb8yYCYltVDMeSpu5Zrn6StR9ZXvvy+oitGDVezg2FvF+8fTw9JEpqM03b6kpXQowj1TcKQDbtP2VFvC+s5+JxUJbHUwnDq89VGy73p+eiJuMrLRpikFvmNwAToQRY3Ot926006Ccp5ludPHONCiqNrp308vF3fwsbPor086q1HEIChJIdAAyliSbjc2p8+Znbr4SNV5ouz+TPLwrShpLVHpWFxC1UFSmwdW1Vh/nQ8pyZwlB5ZKzN2MlJXQ7KknmXSbCZaj0h3QWUcgQCo9tPSc+rpUZ7jhzVTBxS7rGbD9kE8jIsZc3VTDW0gnQMAQDi4EWGZIYrYrgPWSomGpW5I7Z6FqnPS31ky0RWis07nq/R3ClaYdrdpVCgfhDO1zzJqH0Am3QVoI8zxWSli5teHySRbqtzaRiMRChTdSey/LGlTg5yyoXFIOrZd9wQfWeGxXEauKqqUnZLZLl934nbw1CNPY8q2jgwtRly2txHZNjzGs71CtJwTudinTjNXa179n8VqJhMRVoWWnWJQf8ACqAOvkCRcS04Uqus46960McsI12ZfHX7fUsaO3T9+ipPFqblTYbrgggzC8BFrqz+KMUqdVcr+T+9iZT6Q0he71Kd/uuCUHkVP0mCWArcrPyZjbtumvR/4LOntam5utek4J0BKq3rexvNSWFqRVnBoRnF7MTpR0i6sClQIeo4BLL3UW3Ft1/yEYPAObzVFZL5lo02uRR9H9k1qzL2GCFi1Ss6lesJuSUBNze/eNhadLF4qlSjZPrbJLl58vQz/qejilFebf23+NjejBU8NTIAAZgQLcxNLh9GtisRGctVFps5ONxjlF5nuVpWe0OGCVgCZYBNCSoG8dgFr0mo1L5XFjbQjiCOYIBloTcJKSIlFSVmeT9INk/o1dqJObLYq1rXVgCDb5ek7dGsqkNUc6cHTn1WQ8MXCPhrhkrsnZe+pBNgDcW1PuBNSpw+EpqUJZTqUeL1Y0nSqxzrx+99PmRf+xCtQoWsFJBVwcwINtCBlYc7j0mqsTKjJwmr28fz2NpcOjWSnSk1F96d/l1fW68hGwQZsudSF4sfLUKP6yZ8QUv2kQ4NNt2kkvn8Ff3JdLBUVHad6n7KjIPcWv6zWnjasvA3afB6Me1Jv5fcfDIulOkqc7An/Wa0pSluzpUcPRpdiK8938RrEV7C5MhIzVKuVXZRYqtnqDlOhhYdY8xxGs5u4+DO4cQ3fwv20y1zhmN0q3sPBgpIb2Uj28Jq4yCnSzc4+xkoyyzy8n7nqJM45vGQ6dYcIFxI3swp1F4MLEq3Ii1vbwmvXgnqd3g2KlCTp8tzCvhLj7M5h+E2DD6H0mt5nfaVuqQSWpmzKV8MwI/OWtc1lNx0YXXgxlLOqhtql9BFjG5N7EvCbHrPrkKA/eqdgel9T6RKSRanRlJmk2BslFqpTJuXPabkATYDhumKL6SajyM+IawtCVSOrt/Y9GRQAANANAOU6i00PDSk5Nt7sdo7z5aTz3/UTfRQXK79jewK1b8gag0nkludaO55x0m7OJbmq/WekwWtFHSoPQribibXM2txlhLorYS0m4sC6DiAfMAyVJorOMWtUW3RrYTYypkseqX9abnLyW24k+Hr4TWxmO6CF95Pb7mlXVOlHb01t6paHpmMoVVYPRqdxQOoYLkex17WXMrEaA3sLC4M4dJ01pUjvz5r6Nel/E5MrvVfAhV8SKxzre1rEEWZSO8rDgQbgiev4VRdLDpPm2/t8jmYmWaY0UnTMAJSABlgE9UlQOBIB5x8TKajEU2UgsaeV1GpBBJF/C4b5Tfwc3ZxRq14q92ZKnTuQTe4Nwb7jwm6oqLvzMF21YeqoSxdiWJ3sbknz8YxGHp4mNnpJbP7mxgsdUwc7rrRe6+xFqizZraHQ/ScStgq1HtLTvWq/PM9NQ4jh68k4S1fJ6P88gg4mmdG6AqV7SyRSVVRK3F4m+kzxjY5OJxLloiGvem5hl1jkYhkwG+g1J4CdW90aFjd/DbY7HECqSB1Nncce0GVFH8xJ5WmDFzVOlk5y+hkoRzTzckeoM04xvGZ6fn/AHMn8NSmfc2+spUWhvcOnlrr1MEDrb1E1j0qZLw9Q7r6eHCUZkuSloId9NDzKKfpKsuoruXwJNJQvdAX90BfylWzNGNgatW2sxMy3SQ50bq5sbS5Zyf4GmxRjapE4fE6uahL090egh50TyxzvbUbxunJ41TjLCtvk018bG5gX/Ft3ndfnGmh8P6GeKyWZ2Y6PU8+6YUmWvmZSoKjtEEDeeM9FgP5VvE3aEk72KanV5zccTajI7ODFi9yfg9i4isbU6FRueUqv8TWEwyxFKO8l7/JGGdenDtSRptk9AWLZsU4VR/w6Zux82tp6e80avEHa1Ja97+33saNXHr9i+JsSKWEpWVRTRdAFGpJ4AcSZqUqE6s7vVv89DRWetLXUHDsXQVAMucXsddOEpWgozce4tJZXYpkwz9e9Vsqh7hlQk5yCMjtcCzAC2m/TwE9xhKfR0YQ7kjh1ZZpt+JJKzZMYBWADaATlEqA1EAxnT/YqrheuTN2auZgWLKOtvmIB4lsus28JLr27zBXXVuYvYVVUrA1FDqbghgGGvGzaeHEeYmxjqU50Wqcmpcmr/T+/kYsPOKmsyui+2nsmmENegeyO/T1YAcbE6qf2W9JysBxKt0ioYha8novjbR+cfVG3iMNDL0lPbmvz2ZQVMML9nT5j2noo1GjmSppkFgCbFAeeqn5f0lZ0KM+1Be3sZqeMxNPszfrr73G6mCU7w6+TA/mJh/QYd7XXr90ZnxPEta2YA2NTP3n91/pJ/QUu9/IxPGVHyQ9Q2LSBuczci2nyAMyU8LThqr/AJ6FJ4ic97E16S0xamipfTQanzY3PzmyklsY73epr/hqe1iPKj/iTmcRVlD1+ht4Z3bNm5nLNozvTpb4Cry6s+1RZWWxs4R2qo86qPYKf87pr2PRQlYmYV5Ro2kWSNMbM8UP30lGZUQMS+tpWO5hrS0JnRk5cUp8Ef8Ap9ZtU/5hxuI6UH5o26Ymbh56w8Kt5zeL/wDaT9PdG1gv5y9fYQGzees8ZujtPYlLUI4y60MLFSkt75Ev45FJ/KHOT5v4k3JdFLbgo8lA/KY3d7shkh6lhv8AKS+qiiimxymdJmo7FJLUqdr4bO6lrsFFggG9idd+lt3tr4Ho4erli7fE2KM8sdCeDZfIefCadOHSVox72l8zBUdk2V5E94cQAyQARAEywCWolQOrAK/pNhutwdenvPVlgOadsfNZloyyzTKVFeLR43hnysCOHjqPWdicc0WmaEXZ3LRsYCtlUqSCrKCctj+HiNfu7uU0oYZqd5O/NO2vr3+D38TYdVONkre354bDFI62m4zCiFl7VptQ1Rry0YUxtWZa4oMuirHqbS1hcaxbQ9i8TYfDffiPKj/iTmcT/b6/Q28JzNjUaco3Ci6VHNg64/8ATJ9tfpIlsZqH8yPmecVh2AfKa56Ik4Iykjag9C0pzEzZiOsdJVlyBU3yIrUw1NhExnU1Fb8XZ8r8flNil2zkcT0pLzNDh8eZs3ODYt8BiszATn8Vf+0n6e6NjCL+KvX2LN+96Txy2OxyHgYuYyVQEo5CxMQSUVbGa79sL4Ss2WitCau4Tap9kwPcj16wDKPxXtysLzLFXi2W20BxLWWbXCYZ8XHwuzDinamyHmnsTkiEyQCWgCXgEkSAFeALcHQ7jofWCDw7FUeqqvTO+m7L/CSJ24yzRTOc1Z2J9Sj9krC11tmtv7Wov6FfnNaFX+M4vnt6ae9/kZ5Q6ia/LkbB1LgE77a+YNj9Zs8jEhmsLP6zYpPQ16i1BrHtS0twgRJRVj1KWJQOK4SHsXTNj8PDY4j/AOr/ABJyuJ7x9fobmE2Zq6rTlm4VG2kzUKq+NNx/KYexkpu00/E88OtMeQmqel5DuDEozPTLSnMbNuI626VLkFt8mK1MNQiY6mGZATYBgTbjodPnM1N2bOPxTWEUu/6F1hZmucaxebK/WL5/SaPE9cLP090ZsMrVV+ci+fvCePWx1R8SCpLoTGwTElkY2Qyb1PWQ9zItiwZrDyF5tR0iYUrsq3pF6ytuFMWub9omx0H15keMzqajRtzZDV53D2hVAst+ZH5Tp8Ap3nOp4JfnwNXGy0USJ1k9Mc8XPAOzQBQZJBIzSCBC8AaetBJ5R02K08bUuwHWBagvp3hY/wAytOlh60cii2adWm8zaGMNjiFyntqQbAndcb1PDf5S06EZSzrR9/f5kKo0sr2I+EaxYfhdv5rN/embvKdwuI715sUmYKoFbhLyIQIMIhj1IyxCFxA/IyGXNV0FqW67n1f9+criW8fU3sHszTPWnMNwh4k5gV8QR7yCyPL8HjgzjD5bHtLmJ07IJv8AKUdHxOlDiadk4/MtMKJryVnY7NGSlFSRYU5iZuRHTukFym2hjhSu1s2W1wNN5AmWnDMzmY3Gxou1r2I+BxvXknLly243+kyShkORUxf6jlaxocGIuYWi8wDhWDMQADqToB6zUxycsPNJci1Kymmy/JuRPIWsjpJ6EkSrIJVCYmCWhl0UZCo6vKmR7E7EHQ8wB76TbfYMUNzOdMsf1dBlWqaLOCesQjOiKCzuL8hb1nU4ZhVWq9ZXivh+czWxNTJDTcz3QCgwwnWuSzV6jOWclmNgE7ROp1Uz1aioqy2OXe+rNKBACEkBJAHwsEBMYIGajSQRKrwDz34k0QGo4krmAOSoLaEA5lueG9x6yUVZSMAjFRuHd8uE3qFZJZWYKlN3ugaFX7VxyQ+trH6TZv1mYeRIrndM9IxVAa3CZZbFEhsGQgx6mZcqhNo1CtIsu8ajjzPpMNeeSDkZoRu0iX0Dx9VqjA1BlNuspFbncQHB4a/6Th1JyqO8nc6NNKOiN7VBEw2MxGerpp6SC1zJ46iy4VboqulQZgNdDmBseOhEu9ilO+cq9nlg1gpN/DSa845jsYbEdFfTcvUpNa9jMLpSOlHiNLnf89SJjsaUFsjeZ0EjonzE+JR/aviVA7VgAD20J8gwJ/KZYLranEraxdi7xGHtWJAAUom78QZ7/IiWrbowUHoy1wFAsbATCZrj/STZ+egKRqGmGJNTKLllUbjyuQfSZqatqYKrurFb8Ls32zZyaS5FRSTa5zEkA93TL7zlcZw+ennS1W/kZsDOza5Ho08ozpkmiZiZJILWEm5WxFwZu0m2xLehI2gTlstr3BAO7TXW3MCdfC4N4jTZd/0NeVXozC7Q6OV671DWqKeuVlZwTdQQQAq23C+6eowtJUVlWxzazc9TQ4DBLRprSQWWmoVRyA485suSMNmSOrkXJsKKUXA/ToSUQPijLEDLJJKjFSnAIVZIBT7XwS1qZpVFzK28HlqJNiDPN0cS5ZmZuWijy0EsQDitmIRZUFNtLMBrpuB8RM1Oq4spOCkikxlFqY+0AXUgG4IPMf8AWb1PEU77mrOlK2xCrYxe6Dc6bpeWLp7LUqqExUeZYTUldGOUWtx+k0y3KWLJMJVyOOrJWrTamy7iA1u0OegnNxlZS6sTew9Nx1ZA6IbJrpiwxQqoBVmIKggjnvnP2NhHsNHDXAFrypkHf+xEbetvLSLC5G/2SpZr3JB1yk3hiOjuS12BSAsqAc7aytjKpsbbYQG6QWU2MVOj6nvAH0EixbOyK3ROlwTL+7pBVybFpdFUG+7eZlZK5WLsS6exsndFpGUtmKfpXst2pdlSTZlsoue0N/ylloikusUHRXo7iKFIKQafazknidLaeQE0MTGVW6exs0WoKxs6GMt2XGvIXH/SeerYCcX1HddzN+M0ybSrjxHzmi8LV/oL5l3i1A7HhlHhxnSwnD0kpTWvc+RjnUR5diukm0adU1A3UrXuaNMLTfKNAFW4JzDMt78TO8+FYWSTlDbzXsct4mrfRnrRXx18TJpxUFaKsjNJ3BNOZbmJnClLplWGKMsio4lCXRVj60pYgLq5YgjmnJKANQgEethZIK7EYKSCurYW3CSQRKmDBkgzfTLZZGGNW9xTZSfJjl/NhD2II3RzZlCph1rhbMAVqXNyWvY6eY084iCUNlU2a5XlxEzRqygrRZVwjJ3aLnD7Gyi9Omo5gAH3lZVZS3ZMYRWyLPB7Jb71h85iMli5wmzwvOQSXFCnbhIBJVZACywSEKcgkU05BNweqgm4ooyBcIUh4QRcIURAuKaA8JBNxtsGp4SjiiVKxCxGxUbUaGYJ4eMjNGu0VGO2bUTVBeadTCyWxswrp7lbiMZVFN0K95GXiDqCNJFHPGaT2uRUacXYyuEwFSvtLDEqTSoUxUZiOyGDk2v+IlaYt4Tsz7JzYdo9MBLbhNXKbOYdWl4yVEq2OBJZIrcNUlkio6qS6KhWliDrSQRxLFBYALCANNTB4SQR6mFB4QCFX2WDygFZjtgGojU96uCCpNgQYuCm2N0NqYZOqzBgSTcnXXx0hMWL7CbAVNW1PgN0m4LNMKBwgEmnh5BJJp0rSAPqsAcAkEhiAEJBIsA68gkIGALIAsA68A4SCRbSBcBlkWJuMVcMp3qD5gGMqGZkVNmovdRV42UAS99Cg8KMq0WuF1ciwucEiwuGFlrEXCtLEHWgg60kEISxUK8A6AdaACRAAIgCZYB2WSBcogBKsAcAkEhAQAxIAUEhCALeAdIB0EhQBZAFvAOvIAogkKQBDABgCWgCWggSAJJJFgg6SQcZIBgH/9k="/>
          <p:cNvSpPr>
            <a:spLocks noChangeAspect="1" noChangeArrowheads="1"/>
          </p:cNvSpPr>
          <p:nvPr/>
        </p:nvSpPr>
        <p:spPr bwMode="auto">
          <a:xfrm>
            <a:off x="0" y="-3841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7175" name="Picture 7"/>
          <p:cNvPicPr>
            <a:picLocks noChangeAspect="1" noChangeArrowheads="1"/>
          </p:cNvPicPr>
          <p:nvPr/>
        </p:nvPicPr>
        <p:blipFill>
          <a:blip r:embed="rId4" cstate="print"/>
          <a:srcRect/>
          <a:stretch>
            <a:fillRect/>
          </a:stretch>
        </p:blipFill>
        <p:spPr bwMode="auto">
          <a:xfrm>
            <a:off x="813746" y="5057811"/>
            <a:ext cx="999222" cy="1486794"/>
          </a:xfrm>
          <a:prstGeom prst="rect">
            <a:avLst/>
          </a:prstGeom>
          <a:noFill/>
          <a:ln w="9525">
            <a:noFill/>
            <a:miter lim="800000"/>
            <a:headEnd/>
            <a:tailEnd/>
          </a:ln>
          <a:effectLst/>
        </p:spPr>
      </p:pic>
      <p:pic>
        <p:nvPicPr>
          <p:cNvPr id="11" name="Picture 5"/>
          <p:cNvPicPr>
            <a:picLocks noChangeAspect="1" noChangeArrowheads="1"/>
          </p:cNvPicPr>
          <p:nvPr/>
        </p:nvPicPr>
        <p:blipFill>
          <a:blip r:embed="rId5" cstate="print">
            <a:lum contrast="-18000"/>
          </a:blip>
          <a:srcRect/>
          <a:stretch>
            <a:fillRect/>
          </a:stretch>
        </p:blipFill>
        <p:spPr>
          <a:xfrm>
            <a:off x="3207634" y="4924940"/>
            <a:ext cx="1965325" cy="1835150"/>
          </a:xfrm>
          <a:prstGeom prst="rect">
            <a:avLst/>
          </a:prstGeom>
          <a:noFill/>
        </p:spPr>
      </p:pic>
      <p:pic>
        <p:nvPicPr>
          <p:cNvPr id="12" name="Picture 7" descr="http://image.made-in-china.com/2f0j00TItEQKaMRpkO/Power-Press-Power-Press-Brake-.jpg"/>
          <p:cNvPicPr>
            <a:picLocks noChangeAspect="1" noChangeArrowheads="1"/>
          </p:cNvPicPr>
          <p:nvPr/>
        </p:nvPicPr>
        <p:blipFill>
          <a:blip r:embed="rId6" cstate="print">
            <a:lum bright="-2000" contrast="-16000"/>
          </a:blip>
          <a:srcRect l="5655" b="9471"/>
          <a:stretch>
            <a:fillRect/>
          </a:stretch>
        </p:blipFill>
        <p:spPr bwMode="auto">
          <a:xfrm>
            <a:off x="6281070" y="3422944"/>
            <a:ext cx="2560007" cy="3121661"/>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8E6DC"/>
        </a:solidFill>
        <a:effectLst/>
      </p:bgPr>
    </p:bg>
    <p:spTree>
      <p:nvGrpSpPr>
        <p:cNvPr id="1" name=""/>
        <p:cNvGrpSpPr/>
        <p:nvPr/>
      </p:nvGrpSpPr>
      <p:grpSpPr>
        <a:xfrm>
          <a:off x="0" y="0"/>
          <a:ext cx="0" cy="0"/>
          <a:chOff x="0" y="0"/>
          <a:chExt cx="0" cy="0"/>
        </a:xfrm>
      </p:grpSpPr>
      <p:sp>
        <p:nvSpPr>
          <p:cNvPr id="14" name="Footer Placeholder 3"/>
          <p:cNvSpPr txBox="1">
            <a:spLocks noGrp="1"/>
          </p:cNvSpPr>
          <p:nvPr/>
        </p:nvSpPr>
        <p:spPr bwMode="auto">
          <a:xfrm>
            <a:off x="184618" y="6621865"/>
            <a:ext cx="6096453" cy="138225"/>
          </a:xfrm>
          <a:prstGeom prst="rect">
            <a:avLst/>
          </a:prstGeom>
          <a:noFill/>
          <a:ln>
            <a:miter lim="800000"/>
            <a:headEnd/>
            <a:tailEnd/>
          </a:ln>
        </p:spPr>
        <p:txBody>
          <a:bodyPr lIns="0" tIns="0" rIns="0" bIns="0"/>
          <a:lstStyle/>
          <a:p>
            <a:pPr algn="l" eaLnBrk="1" hangingPunct="1">
              <a:defRPr/>
            </a:pPr>
            <a:fld id="{A3DF1846-F801-4E9A-8549-F0BFD929E98B}" type="slidenum">
              <a:rPr lang="en-US" sz="800" b="1">
                <a:solidFill>
                  <a:srgbClr val="FFFFFF"/>
                </a:solidFill>
                <a:latin typeface="Times New Roman" pitchFamily="18" charset="0"/>
                <a:ea typeface="+mn-ea"/>
                <a:cs typeface="Arial" charset="0"/>
              </a:rPr>
              <a:pPr algn="l" eaLnBrk="1" hangingPunct="1">
                <a:defRPr/>
              </a:pPr>
              <a:t>9</a:t>
            </a:fld>
            <a:r>
              <a:rPr lang="en-US" sz="800" b="1" dirty="0">
                <a:solidFill>
                  <a:srgbClr val="FFFFFF"/>
                </a:solidFill>
                <a:latin typeface="Times New Roman" pitchFamily="18" charset="0"/>
                <a:ea typeface="+mn-ea"/>
                <a:cs typeface="Arial" charset="0"/>
              </a:rPr>
              <a:t> </a:t>
            </a:r>
          </a:p>
        </p:txBody>
      </p:sp>
      <p:sp>
        <p:nvSpPr>
          <p:cNvPr id="17" name="Rectangle 16"/>
          <p:cNvSpPr/>
          <p:nvPr/>
        </p:nvSpPr>
        <p:spPr>
          <a:xfrm>
            <a:off x="304800" y="901521"/>
            <a:ext cx="8491708" cy="4985980"/>
          </a:xfrm>
          <a:prstGeom prst="rect">
            <a:avLst/>
          </a:prstGeom>
        </p:spPr>
        <p:txBody>
          <a:bodyPr wrap="square">
            <a:spAutoFit/>
          </a:bodyPr>
          <a:lstStyle/>
          <a:p>
            <a:r>
              <a:rPr lang="en-GB" sz="2400" dirty="0" smtClean="0">
                <a:solidFill>
                  <a:srgbClr val="0070C0"/>
                </a:solidFill>
              </a:rPr>
              <a:t>REGULATION 52</a:t>
            </a:r>
          </a:p>
          <a:p>
            <a:r>
              <a:rPr lang="en-GB" sz="2400" dirty="0" smtClean="0">
                <a:solidFill>
                  <a:srgbClr val="FF0000"/>
                </a:solidFill>
              </a:rPr>
              <a:t>ADDITIONAL REQUIREMENTS FOR LIFTING EQUIPMENT</a:t>
            </a:r>
          </a:p>
          <a:p>
            <a:endParaRPr lang="en-GB" dirty="0" smtClean="0">
              <a:solidFill>
                <a:srgbClr val="00589A"/>
              </a:solidFill>
            </a:endParaRPr>
          </a:p>
          <a:p>
            <a:r>
              <a:rPr lang="en-GB" dirty="0" smtClean="0">
                <a:solidFill>
                  <a:srgbClr val="00589A"/>
                </a:solidFill>
              </a:rPr>
              <a:t>WITHOUT PREJUDICE TO REGULATION 30...</a:t>
            </a:r>
          </a:p>
          <a:p>
            <a:endParaRPr lang="en-GB" dirty="0" smtClean="0">
              <a:solidFill>
                <a:srgbClr val="00589A"/>
              </a:solidFill>
            </a:endParaRPr>
          </a:p>
          <a:p>
            <a:pPr lvl="1">
              <a:buFont typeface="Wingdings" pitchFamily="2" charset="2"/>
              <a:buChar char="Ø"/>
            </a:pPr>
            <a:r>
              <a:rPr lang="en-GB" dirty="0" smtClean="0">
                <a:solidFill>
                  <a:srgbClr val="00589A"/>
                </a:solidFill>
              </a:rPr>
              <a:t>  INITIAL TEST &amp; THOROUGH EXAMINATION (MANUFACTURE AND INSTALLATION).  TEST CERTFICATE. CE MARKING. DECLARATION OF CONFORMITY.</a:t>
            </a:r>
          </a:p>
          <a:p>
            <a:pPr lvl="1">
              <a:buFont typeface="Wingdings" pitchFamily="2" charset="2"/>
              <a:buChar char="Ø"/>
            </a:pPr>
            <a:endParaRPr lang="en-GB" dirty="0" smtClean="0">
              <a:solidFill>
                <a:srgbClr val="00589A"/>
              </a:solidFill>
            </a:endParaRPr>
          </a:p>
          <a:p>
            <a:pPr lvl="1">
              <a:buFont typeface="Wingdings" pitchFamily="2" charset="2"/>
              <a:buChar char="Ø"/>
            </a:pPr>
            <a:r>
              <a:rPr lang="en-GB" dirty="0" smtClean="0">
                <a:solidFill>
                  <a:srgbClr val="00589A"/>
                </a:solidFill>
              </a:rPr>
              <a:t>  PERIODIC </a:t>
            </a:r>
            <a:r>
              <a:rPr lang="en-GB" dirty="0" smtClean="0">
                <a:solidFill>
                  <a:schemeClr val="accent2">
                    <a:lumMod val="75000"/>
                  </a:schemeClr>
                </a:solidFill>
              </a:rPr>
              <a:t>THOROUGH EXAMINATION BY A COMPETENT PERSON </a:t>
            </a:r>
            <a:r>
              <a:rPr lang="en-GB" dirty="0" smtClean="0">
                <a:solidFill>
                  <a:srgbClr val="00589A"/>
                </a:solidFill>
              </a:rPr>
              <a:t>AT SPECIFIED INTERVALS </a:t>
            </a:r>
            <a:r>
              <a:rPr lang="en-GB" sz="1400" dirty="0" smtClean="0">
                <a:solidFill>
                  <a:srgbClr val="00589A"/>
                </a:solidFill>
              </a:rPr>
              <a:t>(SCHEDULE 1 PART B)</a:t>
            </a:r>
          </a:p>
          <a:p>
            <a:pPr lvl="1">
              <a:buFont typeface="Wingdings" pitchFamily="2" charset="2"/>
              <a:buChar char="Ø"/>
            </a:pPr>
            <a:endParaRPr lang="en-GB" dirty="0" smtClean="0">
              <a:solidFill>
                <a:srgbClr val="00589A"/>
              </a:solidFill>
            </a:endParaRPr>
          </a:p>
          <a:p>
            <a:pPr lvl="1">
              <a:buFont typeface="Wingdings" pitchFamily="2" charset="2"/>
              <a:buChar char="Ø"/>
            </a:pPr>
            <a:r>
              <a:rPr lang="en-GB" dirty="0" smtClean="0">
                <a:solidFill>
                  <a:srgbClr val="00589A"/>
                </a:solidFill>
              </a:rPr>
              <a:t>  PERIODIC LOAD TESTING </a:t>
            </a:r>
            <a:r>
              <a:rPr lang="en-GB" sz="1400" dirty="0" smtClean="0">
                <a:solidFill>
                  <a:srgbClr val="00589A"/>
                </a:solidFill>
              </a:rPr>
              <a:t>(SCHEDULE 1 PART C)</a:t>
            </a:r>
          </a:p>
          <a:p>
            <a:pPr lvl="1">
              <a:buFont typeface="Wingdings" pitchFamily="2" charset="2"/>
              <a:buChar char="Ø"/>
            </a:pPr>
            <a:endParaRPr lang="en-GB" dirty="0" smtClean="0">
              <a:solidFill>
                <a:srgbClr val="00589A"/>
              </a:solidFill>
            </a:endParaRPr>
          </a:p>
          <a:p>
            <a:pPr lvl="1">
              <a:buFont typeface="Wingdings" pitchFamily="2" charset="2"/>
              <a:buChar char="Ø"/>
            </a:pPr>
            <a:r>
              <a:rPr lang="en-GB" dirty="0" smtClean="0">
                <a:solidFill>
                  <a:srgbClr val="00589A"/>
                </a:solidFill>
              </a:rPr>
              <a:t>  SOME NAMED EXCLUSIONS – BUT NOT MANY </a:t>
            </a:r>
            <a:r>
              <a:rPr lang="en-GB" sz="1400" dirty="0" smtClean="0">
                <a:solidFill>
                  <a:srgbClr val="00589A"/>
                </a:solidFill>
              </a:rPr>
              <a:t>(SCHEDULE 1 PART D)</a:t>
            </a:r>
          </a:p>
          <a:p>
            <a:pPr lvl="1">
              <a:buFont typeface="Wingdings" pitchFamily="2" charset="2"/>
              <a:buChar char="Ø"/>
            </a:pPr>
            <a:endParaRPr lang="en-GB" dirty="0" smtClean="0">
              <a:solidFill>
                <a:srgbClr val="00589A"/>
              </a:solidFill>
            </a:endParaRPr>
          </a:p>
          <a:p>
            <a:pPr lvl="1">
              <a:buFont typeface="Wingdings" pitchFamily="2" charset="2"/>
              <a:buChar char="Ø"/>
            </a:pPr>
            <a:r>
              <a:rPr lang="en-GB" dirty="0" smtClean="0">
                <a:solidFill>
                  <a:srgbClr val="00589A"/>
                </a:solidFill>
              </a:rPr>
              <a:t>  RECORDS KEPT FOR 5 YEARS</a:t>
            </a:r>
          </a:p>
        </p:txBody>
      </p:sp>
      <p:pic>
        <p:nvPicPr>
          <p:cNvPr id="20" name="Picture 6" descr="rsa_rgb_pos_on_cream"/>
          <p:cNvPicPr>
            <a:picLocks noChangeAspect="1" noChangeArrowheads="1"/>
          </p:cNvPicPr>
          <p:nvPr/>
        </p:nvPicPr>
        <p:blipFill>
          <a:blip r:embed="rId3" cstate="print"/>
          <a:srcRect l="638" t="12968" r="6157" b="16681"/>
          <a:stretch>
            <a:fillRect/>
          </a:stretch>
        </p:blipFill>
        <p:spPr bwMode="auto">
          <a:xfrm>
            <a:off x="7227425" y="214312"/>
            <a:ext cx="1710597" cy="889474"/>
          </a:xfrm>
          <a:prstGeom prst="rect">
            <a:avLst/>
          </a:prstGeom>
          <a:noFill/>
          <a:ln w="9525">
            <a:noFill/>
            <a:miter lim="800000"/>
            <a:headEnd/>
            <a:tailEnd/>
          </a:ln>
        </p:spPr>
      </p:pic>
      <p:sp>
        <p:nvSpPr>
          <p:cNvPr id="7170" name="AutoShape 2" descr="data:image/jpeg;base64,/9j/4AAQSkZJRgABAQAAAQABAAD/2wCEAAkGBxASEhIQEhQUEhQXFRUXEhQSEhUPFBQVFxUWGBUVGBQaHSggGBolGxUVITEhJSkrLi4uFx8zODMsNygtLisBCgoKDg0OGxAQGywkICQsLCwsLCwsLCwvLCwsLCwsLCwsLCwsLCwsLCwsLCwsLCwsLCwsLCwsLCwsLCwsLCwsLP/AABEIAOEA4QMBEQACEQEDEQH/xAAcAAEAAQUBAQAAAAAAAAAAAAAABgECAwQFBwj/xABCEAACAQIDBAcFBQQJBQAAAAAAAQIDEQQSIQUxQVEGEyJhcYGRBzJSobEUQoLB0WKSouEVIzNjcrLC0/EkNVOzw//EABoBAQACAwEAAAAAAAAAAAAAAAABAgMEBQb/xAAzEQEAAgIABAMGBAcBAQEAAAAAAQIDEQQSITEFQWETMlFxkbEUIoGhI0JSwdHw8eGSM//aAAwDAQACEQMRAD8A9xAAAAAAAAAAAAAAAAAAAAAAAcLpxWqQwGKqUpOE403JSWjWVpv5JrzLV7wiezyL2ddIcTPaeHjUqTnGTnFptJO8JWuuOpnyViK9GOs9XvRrMoAAAAAAAAAAAAAAAAAAAAAAAAAAAAAA5/SHDdbhcTT+KjUivFwaXBkx3JfOXQ+tkx+Enyr0r375JPnzNu/WrDHd9OmmzAAAAAAAAAAAAAAAAAAAAAAAAAAAAAACkldNPiB8uTXUYt/3df8A9dTx7ufmbnejB2l9Ro02dUAAAAAAAAAAAAAAAAAAAAAAAAAAAAAAA+cPaPg3R2jiYtZc0nUh3wmnK/qp+hs0vWK6litHV9E4NvJC+ryxu1qm7K5rMrMAAAAAAAAAAAAAAAAAAAAAAAAAAAAAAAeIe27C2x+HqcJ0YwflUqRfyqIQrZ690cxHWYXDVPio0pesEFnRAAAAAAAAAAAAAAAAAAAAAAAAAAAAAAAPJvbvSS+xVuUqifk6cl9GR5otHTabezupm2dhv2YuD/BOUfyJISMJAAAAAAAAAAAAAAAAAAAAAAAFLgVAAAAADzn254bNgacvhrK/hKE4/WxWe8J8pdH2R4jPgLfDVqekstT/AFllY7JqEgAAAAAAAAAAAAAAAAAAAYsRKSTcUpPk3a5jyzeKzNI3K1YiZ6uJV6RNLSnfwd7eKsci/i1o6RT925HB782lPpZPhGPz/Uwz4tm+EQzRwFfOWCfSes91l5L9DFbxLiJ8/wBl44HGwf0/Xb1lpZt203eBhtxvET/PK/4THHkvwu0MRLtKpl5X1Mf4vNFvfn6othxx05XYw+1qsfetP+F+T3M38XiWavvat+379mrbh6T26OlQ2pTlo3kfKenz3HSxeI4b9Jnln4T0/fs1rYL19fk3Uzf2woj7V8Nn2ZiOcXTn4Zakb/K5Wy1XD9h+Ivh69P4ZUpesHD/5MtLHV6WFgAAAAAAAAAAAAAAAAAAAAECxDSnKN7O7+rPJZOlpj1n7u3Tc1iWOpFP3lfv3P14+ZhWiZjs154X4X5S7L9dxDJF/i150pRvdNXst35kxpaJiWzQzW0T8kzHau5Utpt0qk1zXjp9SI3HZSYiWzHELjZeaa9DJGTyljmvwI7SdN9mWX8Wn7tmZMfEXx/8A5zMfb6a0icMX96GLpHtuNbA4ulJdqVCqotLS6g3G68UjrYPE+b8mSOs+cNa/BzXrVGvYbW7eIhzpp/u1J/7qO050d3rwWAAAAAAAAAAAAAAAAAAAAAQHa2RVpRktc0rPzeh5Tia/xbfOfu7mHmnHEx8GkozjFZXn18dDX38WX8sz16MsaycslrMjy2ia6ja5wtubRSI6o2a82OgqokGxwREo2wVIotVMysnTzQlHmmvkX5tTEkI17GK2XG5PihVi/SnJf5H6Hs4ncOBMatMPciQAAAAAAAAAAAAAAAAAAAABBduyy15LLdZ3d/De2vzPLcbEe3tE/F2uG6446uZCmrPqpWd9U+dtxq7mO7Ymf6oZo1XmUZR/F321K6jurMRrcSzTK+aq1BK4hAyBr1ORavRLRw+1aDqugppzW9N215cr928z34bJGPnmOjHGWvNqEb6Ef1e2ckNU680rblFRq5vS69D1PDWm2Gsz304+eNZZ097M6gAAAAAAAAAAAAAAAAAAAACFdJVNV5OOu5tPisqPNeI9M9tuvwnLOKNuNJ05Zo+401d8ONmaPWOsNyOaNT3ZouomvvRsrvj4ldx5q/lmPVmk9CikLEErkwgbCWKa4kiF7S6GylUlWpVVrJyee6s276SXidnF4nEVit6+TUnhJm24eg+zzoNDB2xVSXWVpQ7OllBS1e/fJ8ztYpi1ItHwc7JGrSnZkUAAAAAAAAAAAAAAAAAAAAtnNJXbSXfoVtaKxuZIiZ7Ib0mpuc3OMlbSzXCy3M81x+WLZptExMejr8H+Wuphxas32lON481py0NKOvaerciI8pKUfdcJdm258URaf6o6kz/U2r6GOGNbclKtyUFyAZI1NnbIhGq4QzLrqic7yclfi0nuNmL3z2pSfkpqMdbXh6fGNlZHrYjUacPe1SQAAAAAAAAAAAAAAAAauOx9KkrznGLfupyScnyinvZjy5Ix0m0+S1azaYiEbodLZKpacVkvbT3l395xsPimTm3eI16eX+XStwEcv5Z6s+M6Tpu1P13v9EV4jxS89Mcaj91MfA/1OLidsVJa/N9pnNvlvkndp23K4K1czE1pSerbEQ2K1iOzJ1+XRtW5Mx8u1eXa7JCVmnla3cvUbtXubmO7YldIxwpDC6qL6W5VksXFcSYpKeSVaOKjLRO4tS0dyaTHdslWN1ejFDNWzcIK/m9F9WdLwvHzZ+b4Q1eMtrHr4pgelcoAAAAAAAAAAAAABbKaW928XYibRHdOt9kdxvSyGaVPDwdaSunUlLqsOpLRxdSzlLX4IStZmDJxeHH0tZkpgvftDnV9pynfrsRJL/x4b/po+Dq3lVfisngad/FMUe7Ez+zYrwV5aFbF4aKkqNGEJS96plzVJW3Zqsu1LzOfxPHXzV5daht4eD5Lc0y5Rpt5lo7/ACf0KWnorbsMJWSLQQ08ZHtyvzM2P3WanZbRrOPhxQtWJLViW/Wvby/QwV0wx3ajbMrItyXJ3pO9OvgMKoR13t38+Bq3vzW6NfJfcs6YUSnophnGnKb3ylp4L+dzv+EYprim8+c/tH/u3M42+7xEeTuHXaYAAAAAAAAAAAAEe2vjKmeUFJpLck8t9L7/ADOHxvE5PazSJ1EN/BiryxaUJ2ttOtKXU3cJtdpJ3lCHGV993eyfffgalI1/Ev1129Z/3rLdmlOlKeff0hiowypRWiSslyRgtPNO57tqIiI1DIigoSKgZKfHwKSiVAKSJgWYylm7S1a0kvzLY7a6StSddJaNrGfuyuhnzRbXfb5Gty6nTDrUsNOk5OyV2Xm0R3Wmdd3VwuEUNXq/p4GCbTedQ17XmWeKc5RhFXb3Ldq928vXHMzFK9ZlTcViZns3dh9G8XebxMqcVnvSVO8pdXylfRS8LnYr4Vvlncx8Y6S0r8b3iOvwTGlTUUopWSVkjs0rFKxWO0NCZmZ3K8sgAAAAAAAAAAAACF9KcNOWJhT6yVGNSDccloyrTh79JVGnleS0sq7TSk0+yzn8Vw25nJWNz6/792ziy9qz2cSexowjelH/AB6uc5P4nJ3cn4s4uS17/mtO/wCzqYb1p+VrJGDbZVYFhZK5MrKF8eJWUFwKMkataVpZvztcy1jcaZIjcabmHw8Kic3oua0bd3pYxzaaTpjvaaTpkWHVssN3f32KTad7spz7nctyhCMFZb+PeyvW87UtMz1lVyLx0RptbCjfEU/Fv0i/0NjgY3xVP98pYuJ6YZTk9W4wAAAAAAAAAAAAAABq7RwFKvB0qsVODto9LNaqSa1jJPVNaoCBzw+LoOUYtYmCbSjUl1VeKTa0qWy1OHvKL01bOFaMczasxyz+3T0dGOaNTHWGlX2ph3/bRqUJcXUpyh/Grwl5M07cLeetNW+Ux/1nrxHL33HzaOI2jRXuynUX93QrS+kbfMRw2SO+o+cx/lljiafCfpLDLacV71OvFc3h6q/0k/hreU1/+oX9vHwn6Sp/TWGXvVFD/GnT/wAyQ/CZZ7Rv5TEnt8fnOv0n/DPS2thpe7WpPwqRf5lLcLnjvSfpKPxGKf5o+rNLF0rXdSCXNzil9Snscn9M/SVva0/qj6tVbawzbUasKj5U71n6QuX/AAuaOs1mPn0+6v4nF5Tv5dfspLHTl/Z0K8/Gl1S9ajiTGGse9ev139tp9vXyiZ/TX3ZazxU6fVxp06F0+3Krnkm76qEI2/iIp7Gl+aZm3prUfWZ3+zDe2S++mv1b2y6MqVKEJSUpRjZztlzeXgYc1q3vNojW/JevNr83duRKQtpckB0ujEb10+UZP5W/M3vDI3xMekS1uMn+EmZ6ZyQAAAAAAAAAAAAAAABGNqQy1pd+vqv1ucPiq8uefX/DoYZ3jc6WjOXkjq2oY29bspvay52krSV0RrSO3ZqzwVPhJx7mrjmjzZIyW+DDUwNH73a/Cn9UTGSY7bOa0+TEsHhk7xowvzcI3+hPtsnxn6yrqP8AYZnUdrLRcuBjmNzuVoY20SakzBOhIgZ4omOyFxA7HROP9bJ8oP6xOp4TH8eZ9P7w1ONn+HHzSw9E5YAAAAAAAAAAAAAAAA4XSCn2oS5q3o/5nJ8Rrq1bNzhp6TDi1lqcfNGrN2vZiaMC5BF69iVlZ2MdqphpVKnd8xEMmtrbsk1ClgbRzae1sVmqyw8ITpUGlVzXc6klZ1Iwt8Ker5nSw8Pg5axlmYtbt6fDfzamTNk3PJHSO/r8newGKhWpwq03eMldfmn3p6eRoZcdsd5pbvDPS8XrFobUTFK7Ki3khVkSh3eia7dR/sr6/wAjr+Dx/EtPpDS46fywk533OAAAAAAAAAAAAAAAAHL2/TvTT5SXo9P0NHj67x7+Etjhp1fSPVuBwc3aJdCjAzWZCJaqJKq0IsmrnzjqVZIGtWENDbWNdGjKcVeo7QpR+KpLSC9dfBM2OGxe0yRE9u8/KO7Hlvy13CK4baDoy+zOVSFFUs2eFJ1atWcajVaonG7ipSzNtrcuFzq3wxkj2sRE23rrOoiNdI699ejTjJyzyTOo1+sz5t/Z1aOExEYRd8JinnoSWsYVJa5V+zLS3iu818tZ4jFNp9+nS3rEef6L0mMN9fy27fNLUcmW8zJF9K7JEaIdjo5ioQnJSds1knwur7/U6XheemO8xadb01OLx2tWJjySpHo3MVAAAAAAAAAAAAAAAAaW2JQVGo5yUYpXbe5O6t87GHiK82OYZcMTOSIrG0VjVUopxd09U0ecyx01Lqams9WKRpyuQJrJKstxNkQ0qyKQyQtnvYgRTbmKzYpR66lQWHgpp1rOMp1Lq6V1fLBP9463DYtYN8s25510+Ef5n7NLNfeTW9ajfX1aEMTWryhONPrJU6jlTq0KTow6u/uZ6lo5ZK9/e3+ZnmmPFExNtRMdYmdzv46jruPLsxc17TvW9T3jp9//AF0q2atOlHESo04QqxcaNFupN1I+6pVNEktdEuD5GtWIxUtOKJmZjraeka9IZbbvMc8xqJ7R8UqSOXpusqLqEyEwpNlVoSLovjpScqUndJXjfhra3zO54VnvaZx2ncRG4c/jMVa6tCRHaaAAAAAAAAAAAAAAABxOmGGjUwlVSmqSVpKT3Jxkmk1xvu8zHlpz102OFzexyxfW3lOxdrVoTahFzjp1lN9l637Sb3PR+hycnDzbpMO7fLw2Wu+bU/H/ACmlJ5oRmk0pK6zK252fzTOblwTXv0adbxPadqxVjBy6XXMShp10UXhZPexHZLgbV7VSahTpyrRglTcqanUTk1aeZ6KCu9/FPXQ6GCNUiZtMVmevXp8vjtrZOtukdWX7BUqtyq6LM3BSeeyarblwt1kF+DwK+3pj9z/fd++p+qeS1u7Zo7Ipq2a87O8c1lltPOrW5SuzFbibz26f819l4xR5unEwMjImXVI0pT92LlbfZN2EYr3nVYmfkjnivfo4+O23Si0oPrHrfI00vFmSnC3nv0bePBaes9Pm1qHSCpGWaDdJripXb7mt1vE3eGxzhtNole3CVmNW6vWtl1pTo05zWWUoRclus2k2d6szNYmXmctYreYr2iW0WUAAAAAAAAAAAAAAQP2nYySVKmt1pTa5u6jH0u/UpeeiaxuUIwMVRj107vNFS0s197Kk+bUloa1onfybFdTD1fo5hnPBYeNZaumm09Gr3aty0aM04q3x8t4YpvNb7q0to7InTvKPbj3b14r8zicVwF8f5q9Y/dvYuIrfpPSXNObLZa1cxrwwzerLQKXJBMK7VuRKzbw2zq0/dhLxayr1Zs4uFzZPdrP2Yr5qV7y7+B6OJa1Xmfwx0Xm97+R1sHhkR1yzv0hpZOLmfcXdKNqRwOGcqcYqTeSlG1lmabzNckk3/wAnRmK4qarDWjd7dXlmydmOrXz1M9VSlN1pyk7Oo4uVt909b6aaeBj9jWY3bu2o8QzU/LS2oj9XonRPYOESlUVKLlGdk5XnlaSema+va+RbHhpHXSmTjc+SNWt0+n2S1GdqgAAAAAAAAAAAAAAHE6T9HoYyCTlknG+SVsy1tdNcVoitq7TE6RjY/s4y1IyxNRVIRd4045nF8dc25c0lrzKRj33W5vg9BSMqioHL2hseE7yj2Jd25+K/M5/E+HY8vWvSWxi4m1Ok9YQvHVoRnKk5wzxdpRU4t35bzz+Th747TFodekTasWiJ1Po0a2NhHWT05kVxWt2X5JtPR1tkbMqYmKqU8vVvdNyVnbforv5G1i8PzZPLUerVzZa4p5bd/g72G6KwWtSbl3RSivXVnQx+E1j37TPy6NO3GT/LDqYbZFCFnGnG/N9t+rN3HweHH7tf7sFs2S3eW8bTEARj2gbKqV6EHSi5yp1FNxW+UbNSsuL1Tt3Mx5I3pas6QDZ1Wvf7PTpuU87cd6abt70e63Hz3BXUvVej+zfs9CFJvNLWU5c5yd5fp5F4gdEkAAAAAAAAAAAAAAAAAAAAsrJuLS0dnZ8nwZEpjv1eEbR2dVw9VxqXhUi73d9dbqaf3k3fXxOPakxutnscWamWm6dY/wB6ejVr1J1Wotuo/uxir690UtWUpWK+7C9a1xxuI16/9esezjZNbD4efWxcHOeaMJaOKypXa4N23HT4alq1nm83nPFM9MuWOXrqNb/VLDZc0AAAAFFFbwKgAAAAAAAAAAAAAAAAAAAAAa+0cUqVKdWW6EW7c7bl5sDxLbVWWJrxqTWepKcfwxUk2lyilfQx633TGSa9pT/olCH2hqyTjTclZJW1Ubv1foyKRCbXtPeU2MqoAAAAAAAAAAAAAAAAAAAAAAAAAAAABy+k2DnWwtalD3nFZVzcZKVvO1vMiR5BSxMqU6kZQbcuzZtwkmm9N114dxXyV83pPQPYtSjTlXrK1Wrl7O7JTiuxG3B/y4lohZKiQAAAAAAAAAAAAAAAAAAAAAAAAAAAAAARHaP/AHKj5fQqhLUWSqAAAAAAAAAAAAAAAAAAP//Z"/>
          <p:cNvSpPr>
            <a:spLocks noChangeAspect="1" noChangeArrowheads="1"/>
          </p:cNvSpPr>
          <p:nvPr/>
        </p:nvSpPr>
        <p:spPr bwMode="auto">
          <a:xfrm>
            <a:off x="0" y="-3841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7172" name="AutoShape 4" descr="data:image/jpeg;base64,/9j/4AAQSkZJRgABAQAAAQABAAD/2wCEAAkGBxASEhIQEhQUEhQXFRUXEhQSEhUPFBQVFxUWGBUVGBQaHSggGBolGxUVITEhJSkrLi4uFx8zODMsNygtLisBCgoKDg0OGxAQGywkICQsLCwsLCwsLCwvLCwsLCwsLCwsLCwsLCwsLCwsLCwsLCwsLCwsLCwsLCwsLCwsLCwsLP/AABEIAOEA4QMBEQACEQEDEQH/xAAcAAEAAQUBAQAAAAAAAAAAAAAABgECAwQFBwj/xABCEAACAQIDBAcFBQQJBQAAAAAAAQIDEQQSIQUxQVEGEyJhcYGRBzJSobEUQoLB0WKSouEVIzNjcrLC0/EkNVOzw//EABoBAQACAwEAAAAAAAAAAAAAAAABAgMEBQb/xAAzEQEAAgIABAMGBAcBAQEAAAAAAQIDEQQSITEFQWETMlFxkbEUIoGhI0JSwdHw8eGSM//aAAwDAQACEQMRAD8A9xAAAAAAAAAAAAAAAAAAAAAAAcLpxWqQwGKqUpOE403JSWjWVpv5JrzLV7wiezyL2ddIcTPaeHjUqTnGTnFptJO8JWuuOpnyViK9GOs9XvRrMoAAAAAAAAAAAAAAAAAAAAAAAAAAAAAA5/SHDdbhcTT+KjUivFwaXBkx3JfOXQ+tkx+Enyr0r375JPnzNu/WrDHd9OmmzAAAAAAAAAAAAAAAAAAAAAAAAAAAAAACkldNPiB8uTXUYt/3df8A9dTx7ufmbnejB2l9Ro02dUAAAAAAAAAAAAAAAAAAAAAAAAAAAAAAA+cPaPg3R2jiYtZc0nUh3wmnK/qp+hs0vWK6litHV9E4NvJC+ryxu1qm7K5rMrMAAAAAAAAAAAAAAAAAAAAAAAAAAAAAAAeIe27C2x+HqcJ0YwflUqRfyqIQrZ690cxHWYXDVPio0pesEFnRAAAAAAAAAAAAAAAAAAAAAAAAAAAAAAAPJvbvSS+xVuUqifk6cl9GR5otHTabezupm2dhv2YuD/BOUfyJISMJAAAAAAAAAAAAAAAAAAAAAAAFLgVAAAAADzn254bNgacvhrK/hKE4/WxWe8J8pdH2R4jPgLfDVqekstT/AFllY7JqEgAAAAAAAAAAAAAAAAAAAYsRKSTcUpPk3a5jyzeKzNI3K1YiZ6uJV6RNLSnfwd7eKsci/i1o6RT925HB782lPpZPhGPz/Uwz4tm+EQzRwFfOWCfSes91l5L9DFbxLiJ8/wBl44HGwf0/Xb1lpZt203eBhtxvET/PK/4THHkvwu0MRLtKpl5X1Mf4vNFvfn6othxx05XYw+1qsfetP+F+T3M38XiWavvat+379mrbh6T26OlQ2pTlo3kfKenz3HSxeI4b9Jnln4T0/fs1rYL19fk3Uzf2woj7V8Nn2ZiOcXTn4Zakb/K5Wy1XD9h+Ivh69P4ZUpesHD/5MtLHV6WFgAAAAAAAAAAAAAAAAAAAAECxDSnKN7O7+rPJZOlpj1n7u3Tc1iWOpFP3lfv3P14+ZhWiZjs154X4X5S7L9dxDJF/i150pRvdNXst35kxpaJiWzQzW0T8kzHau5Utpt0qk1zXjp9SI3HZSYiWzHELjZeaa9DJGTyljmvwI7SdN9mWX8Wn7tmZMfEXx/8A5zMfb6a0icMX96GLpHtuNbA4ulJdqVCqotLS6g3G68UjrYPE+b8mSOs+cNa/BzXrVGvYbW7eIhzpp/u1J/7qO050d3rwWAAAAAAAAAAAAAAAAAAAAAQHa2RVpRktc0rPzeh5Tia/xbfOfu7mHmnHEx8GkozjFZXn18dDX38WX8sz16MsaycslrMjy2ia6ja5wtubRSI6o2a82OgqokGxwREo2wVIotVMysnTzQlHmmvkX5tTEkI17GK2XG5PihVi/SnJf5H6Hs4ncOBMatMPciQAAAAAAAAAAAAAAAAAAAABBduyy15LLdZ3d/De2vzPLcbEe3tE/F2uG6446uZCmrPqpWd9U+dtxq7mO7Ymf6oZo1XmUZR/F321K6jurMRrcSzTK+aq1BK4hAyBr1ORavRLRw+1aDqugppzW9N215cr928z34bJGPnmOjHGWvNqEb6Ef1e2ckNU680rblFRq5vS69D1PDWm2Gsz304+eNZZ097M6gAAAAAAAAAAAAAAAAAAAACFdJVNV5OOu5tPisqPNeI9M9tuvwnLOKNuNJ05Zo+401d8ONmaPWOsNyOaNT3ZouomvvRsrvj4ldx5q/lmPVmk9CikLEErkwgbCWKa4kiF7S6GylUlWpVVrJyee6s276SXidnF4nEVit6+TUnhJm24eg+zzoNDB2xVSXWVpQ7OllBS1e/fJ8ztYpi1ItHwc7JGrSnZkUAAAAAAAAAAAAAAAAAAAAtnNJXbSXfoVtaKxuZIiZ7Ib0mpuc3OMlbSzXCy3M81x+WLZptExMejr8H+Wuphxas32lON481py0NKOvaerciI8pKUfdcJdm258URaf6o6kz/U2r6GOGNbclKtyUFyAZI1NnbIhGq4QzLrqic7yclfi0nuNmL3z2pSfkpqMdbXh6fGNlZHrYjUacPe1SQAAAAAAAAAAAAAAAAauOx9KkrznGLfupyScnyinvZjy5Ix0m0+S1azaYiEbodLZKpacVkvbT3l395xsPimTm3eI16eX+XStwEcv5Z6s+M6Tpu1P13v9EV4jxS89Mcaj91MfA/1OLidsVJa/N9pnNvlvkndp23K4K1czE1pSerbEQ2K1iOzJ1+XRtW5Mx8u1eXa7JCVmnla3cvUbtXubmO7YldIxwpDC6qL6W5VksXFcSYpKeSVaOKjLRO4tS0dyaTHdslWN1ejFDNWzcIK/m9F9WdLwvHzZ+b4Q1eMtrHr4pgelcoAAAAAAAAAAAAABbKaW928XYibRHdOt9kdxvSyGaVPDwdaSunUlLqsOpLRxdSzlLX4IStZmDJxeHH0tZkpgvftDnV9pynfrsRJL/x4b/po+Dq3lVfisngad/FMUe7Ez+zYrwV5aFbF4aKkqNGEJS96plzVJW3Zqsu1LzOfxPHXzV5daht4eD5Lc0y5Rpt5lo7/ACf0KWnorbsMJWSLQQ08ZHtyvzM2P3WanZbRrOPhxQtWJLViW/Wvby/QwV0wx3ajbMrItyXJ3pO9OvgMKoR13t38+Bq3vzW6NfJfcs6YUSnophnGnKb3ylp4L+dzv+EYprim8+c/tH/u3M42+7xEeTuHXaYAAAAAAAAAAAAEe2vjKmeUFJpLck8t9L7/ADOHxvE5PazSJ1EN/BiryxaUJ2ttOtKXU3cJtdpJ3lCHGV993eyfffgalI1/Ev1129Z/3rLdmlOlKeff0hiowypRWiSslyRgtPNO57tqIiI1DIigoSKgZKfHwKSiVAKSJgWYylm7S1a0kvzLY7a6StSddJaNrGfuyuhnzRbXfb5Gty6nTDrUsNOk5OyV2Xm0R3Wmdd3VwuEUNXq/p4GCbTedQ17XmWeKc5RhFXb3Ldq928vXHMzFK9ZlTcViZns3dh9G8XebxMqcVnvSVO8pdXylfRS8LnYr4Vvlncx8Y6S0r8b3iOvwTGlTUUopWSVkjs0rFKxWO0NCZmZ3K8sgAAAAAAAAAAAACF9KcNOWJhT6yVGNSDccloyrTh79JVGnleS0sq7TSk0+yzn8Vw25nJWNz6/792ziy9qz2cSexowjelH/AB6uc5P4nJ3cn4s4uS17/mtO/wCzqYb1p+VrJGDbZVYFhZK5MrKF8eJWUFwKMkataVpZvztcy1jcaZIjcabmHw8Kic3oua0bd3pYxzaaTpjvaaTpkWHVssN3f32KTad7spz7nctyhCMFZb+PeyvW87UtMz1lVyLx0RptbCjfEU/Fv0i/0NjgY3xVP98pYuJ6YZTk9W4wAAAAAAAAAAAAAABq7RwFKvB0qsVODto9LNaqSa1jJPVNaoCBzw+LoOUYtYmCbSjUl1VeKTa0qWy1OHvKL01bOFaMczasxyz+3T0dGOaNTHWGlX2ph3/bRqUJcXUpyh/Grwl5M07cLeetNW+Ux/1nrxHL33HzaOI2jRXuynUX93QrS+kbfMRw2SO+o+cx/lljiafCfpLDLacV71OvFc3h6q/0k/hreU1/+oX9vHwn6Sp/TWGXvVFD/GnT/wAyQ/CZZ7Rv5TEnt8fnOv0n/DPS2thpe7WpPwqRf5lLcLnjvSfpKPxGKf5o+rNLF0rXdSCXNzil9Snscn9M/SVva0/qj6tVbawzbUasKj5U71n6QuX/AAuaOs1mPn0+6v4nF5Tv5dfspLHTl/Z0K8/Gl1S9ajiTGGse9ev139tp9vXyiZ/TX3ZazxU6fVxp06F0+3Krnkm76qEI2/iIp7Gl+aZm3prUfWZ3+zDe2S++mv1b2y6MqVKEJSUpRjZztlzeXgYc1q3vNojW/JevNr83duRKQtpckB0ujEb10+UZP5W/M3vDI3xMekS1uMn+EmZ6ZyQAAAAAAAAAAAAAAABGNqQy1pd+vqv1ucPiq8uefX/DoYZ3jc6WjOXkjq2oY29bspvay52krSV0RrSO3ZqzwVPhJx7mrjmjzZIyW+DDUwNH73a/Cn9UTGSY7bOa0+TEsHhk7xowvzcI3+hPtsnxn6yrqP8AYZnUdrLRcuBjmNzuVoY20SakzBOhIgZ4omOyFxA7HROP9bJ8oP6xOp4TH8eZ9P7w1ONn+HHzSw9E5YAAAAAAAAAAAAAAAA4XSCn2oS5q3o/5nJ8Rrq1bNzhp6TDi1lqcfNGrN2vZiaMC5BF69iVlZ2MdqphpVKnd8xEMmtrbsk1ClgbRzae1sVmqyw8ITpUGlVzXc6klZ1Iwt8Ker5nSw8Pg5axlmYtbt6fDfzamTNk3PJHSO/r8newGKhWpwq03eMldfmn3p6eRoZcdsd5pbvDPS8XrFobUTFK7Ki3khVkSh3eia7dR/sr6/wAjr+Dx/EtPpDS46fywk533OAAAAAAAAAAAAAAAAHL2/TvTT5SXo9P0NHj67x7+Etjhp1fSPVuBwc3aJdCjAzWZCJaqJKq0IsmrnzjqVZIGtWENDbWNdGjKcVeo7QpR+KpLSC9dfBM2OGxe0yRE9u8/KO7Hlvy13CK4baDoy+zOVSFFUs2eFJ1atWcajVaonG7ipSzNtrcuFzq3wxkj2sRE23rrOoiNdI699ejTjJyzyTOo1+sz5t/Z1aOExEYRd8JinnoSWsYVJa5V+zLS3iu818tZ4jFNp9+nS3rEef6L0mMN9fy27fNLUcmW8zJF9K7JEaIdjo5ioQnJSds1knwur7/U6XheemO8xadb01OLx2tWJjySpHo3MVAAAAAAAAAAAAAAAAaW2JQVGo5yUYpXbe5O6t87GHiK82OYZcMTOSIrG0VjVUopxd09U0ecyx01Lqams9WKRpyuQJrJKstxNkQ0qyKQyQtnvYgRTbmKzYpR66lQWHgpp1rOMp1Lq6V1fLBP9463DYtYN8s25510+Ef5n7NLNfeTW9ajfX1aEMTWryhONPrJU6jlTq0KTow6u/uZ6lo5ZK9/e3+ZnmmPFExNtRMdYmdzv46jruPLsxc17TvW9T3jp9//AF0q2atOlHESo04QqxcaNFupN1I+6pVNEktdEuD5GtWIxUtOKJmZjraeka9IZbbvMc8xqJ7R8UqSOXpusqLqEyEwpNlVoSLovjpScqUndJXjfhra3zO54VnvaZx2ncRG4c/jMVa6tCRHaaAAAAAAAAAAAAAAABxOmGGjUwlVSmqSVpKT3Jxkmk1xvu8zHlpz102OFzexyxfW3lOxdrVoTahFzjp1lN9l637Sb3PR+hycnDzbpMO7fLw2Wu+bU/H/ACmlJ5oRmk0pK6zK252fzTOblwTXv0adbxPadqxVjBy6XXMShp10UXhZPexHZLgbV7VSahTpyrRglTcqanUTk1aeZ6KCu9/FPXQ6GCNUiZtMVmevXp8vjtrZOtukdWX7BUqtyq6LM3BSeeyarblwt1kF+DwK+3pj9z/fd++p+qeS1u7Zo7Ipq2a87O8c1lltPOrW5SuzFbibz26f819l4xR5unEwMjImXVI0pT92LlbfZN2EYr3nVYmfkjnivfo4+O23Si0oPrHrfI00vFmSnC3nv0bePBaes9Pm1qHSCpGWaDdJripXb7mt1vE3eGxzhtNole3CVmNW6vWtl1pTo05zWWUoRclus2k2d6szNYmXmctYreYr2iW0WUAAAAAAAAAAAAAAQP2nYySVKmt1pTa5u6jH0u/UpeeiaxuUIwMVRj107vNFS0s197Kk+bUloa1onfybFdTD1fo5hnPBYeNZaumm09Gr3aty0aM04q3x8t4YpvNb7q0to7InTvKPbj3b14r8zicVwF8f5q9Y/dvYuIrfpPSXNObLZa1cxrwwzerLQKXJBMK7VuRKzbw2zq0/dhLxayr1Zs4uFzZPdrP2Yr5qV7y7+B6OJa1Xmfwx0Xm97+R1sHhkR1yzv0hpZOLmfcXdKNqRwOGcqcYqTeSlG1lmabzNckk3/wAnRmK4qarDWjd7dXlmydmOrXz1M9VSlN1pyk7Oo4uVt909b6aaeBj9jWY3bu2o8QzU/LS2oj9XonRPYOESlUVKLlGdk5XnlaSema+va+RbHhpHXSmTjc+SNWt0+n2S1GdqgAAAAAAAAAAAAAAHE6T9HoYyCTlknG+SVsy1tdNcVoitq7TE6RjY/s4y1IyxNRVIRd4045nF8dc25c0lrzKRj33W5vg9BSMqioHL2hseE7yj2Jd25+K/M5/E+HY8vWvSWxi4m1Ok9YQvHVoRnKk5wzxdpRU4t35bzz+Th747TFodekTasWiJ1Po0a2NhHWT05kVxWt2X5JtPR1tkbMqYmKqU8vVvdNyVnbforv5G1i8PzZPLUerVzZa4p5bd/g72G6KwWtSbl3RSivXVnQx+E1j37TPy6NO3GT/LDqYbZFCFnGnG/N9t+rN3HweHH7tf7sFs2S3eW8bTEARj2gbKqV6EHSi5yp1FNxW+UbNSsuL1Tt3Mx5I3pas6QDZ1Wvf7PTpuU87cd6abt70e63Hz3BXUvVej+zfs9CFJvNLWU5c5yd5fp5F4gdEkAAAAAAAAAAAAAAAAAAAAsrJuLS0dnZ8nwZEpjv1eEbR2dVw9VxqXhUi73d9dbqaf3k3fXxOPakxutnscWamWm6dY/wB6ejVr1J1Wotuo/uxir690UtWUpWK+7C9a1xxuI16/9esezjZNbD4efWxcHOeaMJaOKypXa4N23HT4alq1nm83nPFM9MuWOXrqNb/VLDZc0AAAAFFFbwKgAAAAAAAAAAAAAAAAAAAAAa+0cUqVKdWW6EW7c7bl5sDxLbVWWJrxqTWepKcfwxUk2lyilfQx633TGSa9pT/olCH2hqyTjTclZJW1Ubv1foyKRCbXtPeU2MqoAAAAAAAAAAAAAAAAAAAAAAAAAAAABy+k2DnWwtalD3nFZVzcZKVvO1vMiR5BSxMqU6kZQbcuzZtwkmm9N114dxXyV83pPQPYtSjTlXrK1Wrl7O7JTiuxG3B/y4lohZKiQAAAAAAAAAAAAAAAAAAAAAAAAAAAAAARHaP/AHKj5fQqhLUWSqAAAAAAAAAAAAAAAAAAP//Z"/>
          <p:cNvSpPr>
            <a:spLocks noChangeAspect="1" noChangeArrowheads="1"/>
          </p:cNvSpPr>
          <p:nvPr/>
        </p:nvSpPr>
        <p:spPr bwMode="auto">
          <a:xfrm>
            <a:off x="0" y="-3841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7174" name="AutoShape 6" descr="data:image/jpeg;base64,/9j/4AAQSkZJRgABAQAAAQABAAD/2wCEAAkGBxQQEBUPEBAUEBUQFBQUEA8QFBUQFBQVFBUWFhQUFRQYHCggGBolHBQUITEhJSkrLi4uFx8zODMtNygtLisBCgoKDg0OGxAQGiwkICQsLCwsLCwsLCwsLCwsLCwsLCwsLCwsLCwsLCwsLCwsLCwsLCwsLCwsLCwsLCwsLCwsLP/AABEIALwBDAMBEQACEQEDEQH/xAAbAAABBQEBAAAAAAAAAAAAAAACAQMEBQYAB//EAEgQAAIBAgMECAMEBwUFCQAAAAECAAMRBBIhBTFBYQYTIjJRcYGRB6HBI0JSsRQzYnKSotFzwsPw8RYkQ7PhFSU0U2NkdIOj/8QAGgEBAAIDAQAAAAAAAAAAAAAAAAECAwQFBv/EADoRAAIBAgQCCAUCBQMFAAAAAAABAgMRBBIhMQVBEyIyUWFxgbGRocHR8BRCIzNS4fEVJJIGNGKy0v/aAAwDAQACEQMRAD8A0aypYMQSGoggMQAhBIYEAMCAHaCBQIAtoAoEAK0EnWgC2gHWgC2gg60AW0AS0A60A60EiQBIAloAhEAEiADaACRABMAEwACIABEAbYQAIBywAxADWCBwQDqlRUGZ2Cgb2YhQPMmQ2lqy0YuTtFXY4hBAINwdQRqCPEQQ1bRjokkBQBRACgkWALAFgHQBbQBYIOgFH0yo1mwpOHYgoc1Smu+ogBzKCNb8bDfa0x1U3HQ28FUhCqnNXXt4jPQ3bgxNIU2a7oLgne6bg3MjQH0PGUo1Mys9zPxDCdFLPDsv5Pu+39jRTOc0SCRIAkAS0A6ACRAAIgAmAAYBFxuNp0Req4QHdfj6b+IkSko6tmWlRqVXaCuO3kmIFoA2YAFoAggBiAGIIHBAK3pHss4mgURsroc9I3sCwBFm5EE68NDKThmVjZwtd0amZFJ0L22Qf0StdSCQgbQo4Papn1vbnceEw0pWeVm/jqCqR6aHr9/ubYTZOOEIAQgCwSEIAtoAsA6ALBB0AWAdAPPOkuCOzcQMZROSi7Zifu0qh3qf2Gufcj8M1qkGpZonawuJhVoujWfLf85o2+ydoJiqCYimbrUF/Gx3Mp5ggg+U2DjPfQlSSDoJEtAEgCGAIYAJEAEiAAwgGa6bbN6yiK6jtYe5IHGmbZx6WDeh8ZhrQzROjw3EdFVs9mL0R2h1tHqibtSsBzQ9323e3jK4ed45XyMnFcP0dXpI7S9+f3LxpsHKGzAAgCCAEIAYggMQBwQSZHppsFif0zDqS6j7dF3uqjR1A3uLcNSLcRrhqU82qOhg8X0fVnsWnQvpCuOoXDXqU7LUB0JBvke3gwB9Qw4TKk7amlVcHNuG3I0QkmMIQBYJCEAKAdAFgCwQdAOgCwBnF4ZKtNqVRQ6VFKuh3EEWIgGE6AqcFjcVsouXWmyvSLb7MgZPUpof7MeMA39oB0EiQBIAhgCGAJABMAEiANsP9IB5vi8QuycYA5K02b7I2JBpMQHBNvuX/lXxmqqUo1Lx2O3PGUquEy1X1uXmuf53s9C+fgZtHEG2EAbIgAiAGIAYgBiCAxBIYgHnRUbP28q0+xSxqglPu3qkqQvD9YqHlc+MEHpQgBCCQoAQgCwBYAsAWCDoAsA6AdAPPtonqukdI7hWoISeBP2lED+YfKOQPQTAEgCQSJAEMAQwATAEvABMAbaAZX4kbKGIwFRvv4YGtTbwyDtj1W/rbwkohj/QrE9ZgqWubqwEBO/LlV6YPMI6D0kEouWgAGANCAGDADWAGIAYMAMQDAfFmiU/RcYmjUqrJfm4DIT5FD7wiGegYWuKiLUXdUVXXyYXH5wSPiALACgCiAFAOgCwBYIOEAWAdAPPPiG3VbS2dX4EurHlTenU+pgHoRgCQSdAEgCGAIYAJgAmACYABgFP0s/8Biv/AI1b/ltJBQfC9r4E/wBoB7UKMBGsJkACANrACEANYAYkANZIHBIBnfiHguu2bXA301FVT4dUwY/yhveSiGOfDzG9ds6ieKA0z5ISF/lywSaYQBYAUAWAKIAsAoOkm3Hw7FKYBPVZ8x1sc9t3G4BmvVquOiOvw3h8MRaU9s1vlcqx0gxP46Xso+s1/wBRUO1/o2D7pfFgnpFifx0/ZY/UVCf9Gwnc/ixP9o8T/wCZT9kkfqKneP8AR8H/AEv4sYbpbiEfVkcWPZAX3uBwvf0llXnzMNThOFatFNbc33g/F9b4XDVl4YgLccBVpvr8hN5O6PKSjaTXcbyhVzor/jVW/iF/rJIDgHQBIBxgDbuBvNuHqd0w1sRSopOpJK/f+f4Lwpyn2VcUjlMcMdhp9moviS6U1ugTNlNPVFGrAGSQAYBVdJxfBYkf+3rf8toBm/hUb4Fv7X/BowEa8iAAYJGlkEBiSArgC5IAG8nQQCNV2vRUXNUH9y7/ADW4Eyxw9WWy+hR1IrmVWL6aUKfdGc+GYf3M3zm1Dh9SW+n56GGWKgimxfTqs36qmqDxYa+7G3ym1DhsF2ncwSxj5IqH6YYpS3WVUrI6lWpOq5SraEAqAQ1m36iWqYKlslYiGInz1Lf4RY1aaVcI9QZi61KQJsWuuVgo42CLu8Zza+FnS13XebdKtGenM9JE1jMFACEAWAKIAQgGF6Y1h+lMCQLUkAv45w1ppV+2/I9TwpWw8H3zf/q0ZMYi1x7e81rHdU7DrYkakfh+gixDnoQ6mIuQP87zLJGGU2xdmOA12IHZexJtclGCjzJIHrJRjmrJecfdGn+I+PU7Lw1AdqvXOHNGkNWJUC7W8LnL5tOhTfUXkeMxkcuIqL/yfub7AUOro06RNzTpohPNVA+ksa49JB0ASADOXxPicMHG283svq/D3NihQdR+Ai2zgkXygny3D+s8TLESrzc6zvf8+B1VDLC0Ry45jyMtGK5aeosxL8/cAzJCc4u8ZNfD6BxvugGA/Z+azZhxHFQ2n8W/qY3Qpv8AaMEgmwB973m0uOYqK1s/P+1irwVNlV0jN8HieP2FYXH9m1/nPT4XEOvRVVxtfby5P1ObUgoSy3uZn4Tn/cnHhXI//GjNpGI2DGAATBIypkEDimAeSbf2jV/SmRq7P+jVKi03NgbZu0DbyIB4fKdnD2jFNK1zQqtuVmPYaga9mJU3Ns1RmqEHmOE3ekUTXUHIljZIGa7ElbaKAoN9P6yOmfIt0K5jj4Skh0UEFbgnU+5lOkk+ZdU4rkZXbVbPUIH3bqD42JF5S9yeZApVytiDu1HCx8QeBkqYcT1DoP03ZyuHxRLZiFpYi2tzoFqeP73v4zTxGDTTqU/VGaliLPJM9FE5htiyCRYAQMkgYx+fqn6r9Zkbq9w7Vjl1Om+VlezsZaDgqkXUXVur+XM816S4ZqDUndS710aoUqAFkdLBgCN9800Z03FJt6s9dhMdGtOVOMVlj2WvzQpkx1yQcKBpfdvtw7sx5fE3VUk3ZxFpY+5IOFAsCRcb7cO7Iy+IU23ZxsLSx1yQcKFsCQbX1HDuw1puIyblZxsFQxJZrHDqo3g24jdIasty0ZNys46G+2D0HoYat+lOzYmvvFSpYKnD7NBu00FybcJ1IqyseBq1HUm5y3buai8sYzrwBLwAGb18pycZja8Jyp4enmaSbfJXvy57G1RowaUpysmIKgPdIPkZ4evOpVm6lTVvc6sYKCsMVA1ybbwALa+N/wA5VJaIypxsgxU01089JlzWVhl10ANWSpE5QVud3Ey8ezcPQkqmUfmZryld6GJu5mNo1P8Au+uTxpYg++e35z33DX/tIruujjV/5jKP4VqRgWJ+/XcjyCU1/NTOgjAa8tJJAzQBoGQQOKYB4ttbXEVj41qp/nadqn2F5I5tTtMHB4tqTBlO4jyPmJlTKljX2rUN2VSQ43jXd4/P3kuEuSuT0q5kVqlapbhYW8dN3CXVGb30KOtHlqRamFVDmq1LX0te1/QXMlxp09ZyGapLsxBarTpsFRM5PEWIHrqYdWEGoxjcdFOSblIuehtVqm08OuUFcxYo1geyrHNx3Wv5ia2LrzcWr2VvXcz4ejBNO12e3AziG+FeCTrwBbwDmcAXJAA3k6AesBJvRHnvxGxdKsaHVVErZBWDik6uRcIRe17d0+01q8k7WZ6Dg9KcHLPFq9t9O8xFJQGPZcdk77fLTfNdvQ7MElLZ7HULZjpU7p71vlzh7Cmlmej2Cw4Gc9l+6e9u9Och7E00s+zJGz0ArA5GXTVidN45SHsSlaTduTPY8HtnD1my0cRSqn8KVFZvYG86d0eGdOcVdpk28koJeAJmgCXlVGN3JLV8+ZN3axRkgMTlYa6P4+k8BWSztJt6vfffn4np4NuKHKWJIY2qnRu619OQ3zG46J2JcU90PpjHub5GF9LakDmAd8rKEd7FejiGcT2rNStrYHx57pRwW9yFB8mWNOmBewlFtYwSk2Q9s1np0Kr0lzuqMaafia3ZHvaZMLh3Vrwp97/yVnPLBs82eltLGU1wr0lwtKwFSoeyWA8RmLHxsAPOe/w9DooZFtr8zjznmdzY7MwSYailCn3aYsPEneWPMkkzaMZILQQDngDYMgkcUwDz7p90eWmy4yl2Q7ZatMX1dszZweF9xHlzm5hZtz1fI160Uo6GStOkaY9UrkU7DQr3GBI1NtD7cpkzvLZblVFX1Im0qpKgVHNr91dT63Mw4h6dZ/AzUV3IGuL2IUvY6tUJCr+7qBFRXasr68xDs6nVms6gtk/YQHXm24fnEn/ESbt5Bdlmi+HdPNtSkcrMAtQh72OiG193Z1+Ymviuy34b+uxlo7ntd5yzaFvBIt4B14B5109xZq1nw7VCqKAAoPHKrFrcdTbWalWTzeCPR8OoQ6BP90r687J2MJs1rk6XsN437jKTN3CyzMkU3GbfU3HQ+W8drfKPY2I9rmdRqdo9qruOjeW8dqHsKbWf93qFQcZzrUOh0bd5jtSHsWp2z8/UcoEZybP3T3rWkPYlaSe+zKvY6XJe9jTAK+fj8pszdtDh0YZouT2R7b0TxbVMHTaoxZhmUs2pOVyBc8TYDWZ6bvE5OMpqFZpeHsW2eXNUQtJJG6+IVFLuwVRvZjYCQ2krstCEpyyxV2U5qDOxDEZtcw7pB3ETwmIeapJp31fg9z0lKLUEmuQue7HVW13aBh57rzBbqlwytmJNMi7d4HRue6R+30JHFYBzYsvaNwd3prulX2RbwL4Hf5/QTFHY0iHtB7J5kTscEp3xSfcm/p9TXxbtSKsvPZnKBLQAC8AEtACEqA1kgpum1HNganipRh6OL29CZloSUZpspODmrRV2eVdaPGdaMrmlKDR1RrjgdRvl0UtYaxT2FwRTue8NWb+Eae8rXdudtS9Neo3iLErvqEfhsAnnYG8irrJaX1+BMNIvkc5s4tlTkbFjzvw9xDdqi1t4D9r5lj0e2scJi1xANrdl6hF1KtvGXj7zUxqeWTS101NzAKm6qjU7Ov8Ak9c2b00wtWmWeoKJU5Sr/evuanbvKfccQJoU4yqdkz16fRSd9lz71yZoKVUMoZWDKwuGU3BHiDIaadmYk09UFeCQK9UqjMFLFVJCjQtYXsOZgHmPSqqDiOvKWzHtFXzCxpjLYm176HUCaVR3lJHq8DSy4elUSb3vr3372lvYy+Hw4Q3BZ+FgApHMWY3kSafMyUoSpPst/wDH/wCh5bg3zVTyIPhvHalbeRmVSzu1P4X9mcpYG96x36Ect/ei3kI1LO9p/wDFiqWBv9sRqLEfPvQ15Exm1K9pv0FUNmPZqEEEEuVAHOxeLLvQcp3doS9WvrIYwOEC9i985XRsqiwvcaMSd8vKfM06WGaWR82u7ZeTZ6x0WqkUlpZQFyl1cNmJu5BDLlGXUG2pvbhNig7wRxeKRy4qa8vZF3mmU541VxSqbMcvYZySDlCpbMS1rDvDS9z6Ga2KxSw8MzTd3ZJc2ZaNJ1ZWR5z0r6QHEi9MN1RHYB011u7W8QRYHdbhczDOpKbs1bwO/gcG6EHUvfN3ckXewcSOopC7L9knZfUbt/r5TzOKg+ll5szFmtS5Oitu1U2bdxAP0mtl0AYYBjoyEnzB8t0rbqoEjre0RnvY91gdOW6Ua6osXNSrYb/86TVv3GvGJhOm3SRqVRaNF7Mur2s2p7qkG+trn1E9DwalOCdXa+i8uZtKhSlD+Ir9wfRralWvdaqgEC4YDLfxuJ3VjYxko1ObsvM5mN4Z0dPpIX8n9C5JnQOMATABvAJIEqCv6R458PhXq0wMwygE6gZmAvbjvmbD01UqKLMdWbjBtHlW0qlXEVTVasahP3KhIK8l4W9pgq0p09KkX58ju0FGq74eaa/p2a+/mV+KwboM5U5TvYageZG6bmExKksjeqOfxHh9Wk+ly6P1sxunUJ0tedKLOO0HXOgICj9qp/dDH6SKr7rb8yYCYltVDMeSpu5Zrn6StR9ZXvvy+oitGDVezg2FvF+8fTw9JEpqM03b6kpXQowj1TcKQDbtP2VFvC+s5+JxUJbHUwnDq89VGy73p+eiJuMrLRpikFvmNwAToQRY3Ot926006Ccp5ludPHONCiqNrp308vF3fwsbPor086q1HEIChJIdAAyliSbjc2p8+Znbr4SNV5ouz+TPLwrShpLVHpWFxC1UFSmwdW1Vh/nQ8pyZwlB5ZKzN2MlJXQ7KknmXSbCZaj0h3QWUcgQCo9tPSc+rpUZ7jhzVTBxS7rGbD9kE8jIsZc3VTDW0gnQMAQDi4EWGZIYrYrgPWSomGpW5I7Z6FqnPS31ky0RWis07nq/R3ClaYdrdpVCgfhDO1zzJqH0Am3QVoI8zxWSli5teHySRbqtzaRiMRChTdSey/LGlTg5yyoXFIOrZd9wQfWeGxXEauKqqUnZLZLl934nbw1CNPY8q2jgwtRly2txHZNjzGs71CtJwTudinTjNXa179n8VqJhMRVoWWnWJQf8ACqAOvkCRcS04Uqus46960McsI12ZfHX7fUsaO3T9+ipPFqblTYbrgggzC8BFrqz+KMUqdVcr+T+9iZT6Q0he71Kd/uuCUHkVP0mCWArcrPyZjbtumvR/4LOntam5utek4J0BKq3rexvNSWFqRVnBoRnF7MTpR0i6sClQIeo4BLL3UW3Ft1/yEYPAObzVFZL5lo02uRR9H9k1qzL2GCFi1Ss6lesJuSUBNze/eNhadLF4qlSjZPrbJLl58vQz/qejilFebf23+NjejBU8NTIAAZgQLcxNLh9GtisRGctVFps5ONxjlF5nuVpWe0OGCVgCZYBNCSoG8dgFr0mo1L5XFjbQjiCOYIBloTcJKSIlFSVmeT9INk/o1dqJObLYq1rXVgCDb5ek7dGsqkNUc6cHTn1WQ8MXCPhrhkrsnZe+pBNgDcW1PuBNSpw+EpqUJZTqUeL1Y0nSqxzrx+99PmRf+xCtQoWsFJBVwcwINtCBlYc7j0mqsTKjJwmr28fz2NpcOjWSnSk1F96d/l1fW68hGwQZsudSF4sfLUKP6yZ8QUv2kQ4NNt2kkvn8Ff3JdLBUVHad6n7KjIPcWv6zWnjasvA3afB6Me1Jv5fcfDIulOkqc7An/Wa0pSluzpUcPRpdiK8938RrEV7C5MhIzVKuVXZRYqtnqDlOhhYdY8xxGs5u4+DO4cQ3fwv20y1zhmN0q3sPBgpIb2Uj28Jq4yCnSzc4+xkoyyzy8n7nqJM45vGQ6dYcIFxI3swp1F4MLEq3Ii1vbwmvXgnqd3g2KlCTp8tzCvhLj7M5h+E2DD6H0mt5nfaVuqQSWpmzKV8MwI/OWtc1lNx0YXXgxlLOqhtql9BFjG5N7EvCbHrPrkKA/eqdgel9T6RKSRanRlJmk2BslFqpTJuXPabkATYDhumKL6SajyM+IawtCVSOrt/Y9GRQAANANAOU6i00PDSk5Nt7sdo7z5aTz3/UTfRQXK79jewK1b8gag0nkludaO55x0m7OJbmq/WekwWtFHSoPQribibXM2txlhLorYS0m4sC6DiAfMAyVJorOMWtUW3RrYTYypkseqX9abnLyW24k+Hr4TWxmO6CF95Pb7mlXVOlHb01t6paHpmMoVVYPRqdxQOoYLkex17WXMrEaA3sLC4M4dJ01pUjvz5r6Nel/E5MrvVfAhV8SKxzre1rEEWZSO8rDgQbgiev4VRdLDpPm2/t8jmYmWaY0UnTMAJSABlgE9UlQOBIB5x8TKajEU2UgsaeV1GpBBJF/C4b5Tfwc3ZxRq14q92ZKnTuQTe4Nwb7jwm6oqLvzMF21YeqoSxdiWJ3sbknz8YxGHp4mNnpJbP7mxgsdUwc7rrRe6+xFqizZraHQ/ScStgq1HtLTvWq/PM9NQ4jh68k4S1fJ6P88gg4mmdG6AqV7SyRSVVRK3F4m+kzxjY5OJxLloiGvem5hl1jkYhkwG+g1J4CdW90aFjd/DbY7HECqSB1Nncce0GVFH8xJ5WmDFzVOlk5y+hkoRzTzckeoM04xvGZ6fn/AHMn8NSmfc2+spUWhvcOnlrr1MEDrb1E1j0qZLw9Q7r6eHCUZkuSloId9NDzKKfpKsuoruXwJNJQvdAX90BfylWzNGNgatW2sxMy3SQ50bq5sbS5Zyf4GmxRjapE4fE6uahL090egh50TyxzvbUbxunJ41TjLCtvk018bG5gX/Ft3ndfnGmh8P6GeKyWZ2Y6PU8+6YUmWvmZSoKjtEEDeeM9FgP5VvE3aEk72KanV5zccTajI7ODFi9yfg9i4isbU6FRueUqv8TWEwyxFKO8l7/JGGdenDtSRptk9AWLZsU4VR/w6Zux82tp6e80avEHa1Ja97+33saNXHr9i+JsSKWEpWVRTRdAFGpJ4AcSZqUqE6s7vVv89DRWetLXUHDsXQVAMucXsddOEpWgozce4tJZXYpkwz9e9Vsqh7hlQk5yCMjtcCzAC2m/TwE9xhKfR0YQ7kjh1ZZpt+JJKzZMYBWADaATlEqA1EAxnT/YqrheuTN2auZgWLKOtvmIB4lsus28JLr27zBXXVuYvYVVUrA1FDqbghgGGvGzaeHEeYmxjqU50Wqcmpcmr/T+/kYsPOKmsyui+2nsmmENegeyO/T1YAcbE6qf2W9JysBxKt0ioYha8novjbR+cfVG3iMNDL0lPbmvz2ZQVMML9nT5j2noo1GjmSppkFgCbFAeeqn5f0lZ0KM+1Be3sZqeMxNPszfrr73G6mCU7w6+TA/mJh/QYd7XXr90ZnxPEta2YA2NTP3n91/pJ/QUu9/IxPGVHyQ9Q2LSBuczci2nyAMyU8LThqr/AJ6FJ4ic97E16S0xamipfTQanzY3PzmyklsY73epr/hqe1iPKj/iTmcRVlD1+ht4Z3bNm5nLNozvTpb4Cry6s+1RZWWxs4R2qo86qPYKf87pr2PRQlYmYV5Ro2kWSNMbM8UP30lGZUQMS+tpWO5hrS0JnRk5cUp8Ef8Ap9ZtU/5hxuI6UH5o26Ymbh56w8Kt5zeL/wDaT9PdG1gv5y9fYQGzees8ZujtPYlLUI4y60MLFSkt75Ev45FJ/KHOT5v4k3JdFLbgo8lA/KY3d7shkh6lhv8AKS+qiiimxymdJmo7FJLUqdr4bO6lrsFFggG9idd+lt3tr4Ho4erli7fE2KM8sdCeDZfIefCadOHSVox72l8zBUdk2V5E94cQAyQARAEywCWolQOrAK/pNhutwdenvPVlgOadsfNZloyyzTKVFeLR43hnysCOHjqPWdicc0WmaEXZ3LRsYCtlUqSCrKCctj+HiNfu7uU0oYZqd5O/NO2vr3+D38TYdVONkre354bDFI62m4zCiFl7VptQ1Rry0YUxtWZa4oMuirHqbS1hcaxbQ9i8TYfDffiPKj/iTmcT/b6/Q28JzNjUaco3Ci6VHNg64/8ATJ9tfpIlsZqH8yPmecVh2AfKa56Ik4Iykjag9C0pzEzZiOsdJVlyBU3yIrUw1NhExnU1Fb8XZ8r8flNil2zkcT0pLzNDh8eZs3ODYt8BiszATn8Vf+0n6e6NjCL+KvX2LN+96Txy2OxyHgYuYyVQEo5CxMQSUVbGa79sL4Ss2WitCau4Tap9kwPcj16wDKPxXtysLzLFXi2W20BxLWWbXCYZ8XHwuzDinamyHmnsTkiEyQCWgCXgEkSAFeALcHQ7jofWCDw7FUeqqvTO+m7L/CSJ24yzRTOc1Z2J9Sj9krC11tmtv7Wov6FfnNaFX+M4vnt6ae9/kZ5Q6ia/LkbB1LgE77a+YNj9Zs8jEhmsLP6zYpPQ16i1BrHtS0twgRJRVj1KWJQOK4SHsXTNj8PDY4j/AOr/ABJyuJ7x9fobmE2Zq6rTlm4VG2kzUKq+NNx/KYexkpu00/E88OtMeQmqel5DuDEozPTLSnMbNuI626VLkFt8mK1MNQiY6mGZATYBgTbjodPnM1N2bOPxTWEUu/6F1hZmucaxebK/WL5/SaPE9cLP090ZsMrVV+ci+fvCePWx1R8SCpLoTGwTElkY2Qyb1PWQ9zItiwZrDyF5tR0iYUrsq3pF6ytuFMWub9omx0H15keMzqajRtzZDV53D2hVAst+ZH5Tp8Ap3nOp4JfnwNXGy0USJ1k9Mc8XPAOzQBQZJBIzSCBC8AaetBJ5R02K08bUuwHWBagvp3hY/wAytOlh60cii2adWm8zaGMNjiFyntqQbAndcb1PDf5S06EZSzrR9/f5kKo0sr2I+EaxYfhdv5rN/embvKdwuI715sUmYKoFbhLyIQIMIhj1IyxCFxA/IyGXNV0FqW67n1f9+criW8fU3sHszTPWnMNwh4k5gV8QR7yCyPL8HjgzjD5bHtLmJ07IJv8AKUdHxOlDiadk4/MtMKJryVnY7NGSlFSRYU5iZuRHTukFym2hjhSu1s2W1wNN5AmWnDMzmY3Gxou1r2I+BxvXknLly243+kyShkORUxf6jlaxocGIuYWi8wDhWDMQADqToB6zUxycsPNJci1Kymmy/JuRPIWsjpJ6EkSrIJVCYmCWhl0UZCo6vKmR7E7EHQ8wB76TbfYMUNzOdMsf1dBlWqaLOCesQjOiKCzuL8hb1nU4ZhVWq9ZXivh+czWxNTJDTcz3QCgwwnWuSzV6jOWclmNgE7ROp1Uz1aioqy2OXe+rNKBACEkBJAHwsEBMYIGajSQRKrwDz34k0QGo4krmAOSoLaEA5lueG9x6yUVZSMAjFRuHd8uE3qFZJZWYKlN3ugaFX7VxyQ+trH6TZv1mYeRIrndM9IxVAa3CZZbFEhsGQgx6mZcqhNo1CtIsu8ajjzPpMNeeSDkZoRu0iX0Dx9VqjA1BlNuspFbncQHB4a/6Th1JyqO8nc6NNKOiN7VBEw2MxGerpp6SC1zJ46iy4VboqulQZgNdDmBseOhEu9ilO+cq9nlg1gpN/DSa845jsYbEdFfTcvUpNa9jMLpSOlHiNLnf89SJjsaUFsjeZ0EjonzE+JR/aviVA7VgAD20J8gwJ/KZYLranEraxdi7xGHtWJAAUom78QZ7/IiWrbowUHoy1wFAsbATCZrj/STZ+egKRqGmGJNTKLllUbjyuQfSZqatqYKrurFb8Ls32zZyaS5FRSTa5zEkA93TL7zlcZw+ennS1W/kZsDOza5Ho08ozpkmiZiZJILWEm5WxFwZu0m2xLehI2gTlstr3BAO7TXW3MCdfC4N4jTZd/0NeVXozC7Q6OV671DWqKeuVlZwTdQQQAq23C+6eowtJUVlWxzazc9TQ4DBLRprSQWWmoVRyA485suSMNmSOrkXJsKKUXA/ToSUQPijLEDLJJKjFSnAIVZIBT7XwS1qZpVFzK28HlqJNiDPN0cS5ZmZuWijy0EsQDitmIRZUFNtLMBrpuB8RM1Oq4spOCkikxlFqY+0AXUgG4IPMf8AWb1PEU77mrOlK2xCrYxe6Dc6bpeWLp7LUqqExUeZYTUldGOUWtx+k0y3KWLJMJVyOOrJWrTamy7iA1u0OegnNxlZS6sTew9Nx1ZA6IbJrpiwxQqoBVmIKggjnvnP2NhHsNHDXAFrypkHf+xEbetvLSLC5G/2SpZr3JB1yk3hiOjuS12BSAsqAc7aytjKpsbbYQG6QWU2MVOj6nvAH0EixbOyK3ROlwTL+7pBVybFpdFUG+7eZlZK5WLsS6exsndFpGUtmKfpXst2pdlSTZlsoue0N/ylloikusUHRXo7iKFIKQafazknidLaeQE0MTGVW6exs0WoKxs6GMt2XGvIXH/SeerYCcX1HddzN+M0ybSrjxHzmi8LV/oL5l3i1A7HhlHhxnSwnD0kpTWvc+RjnUR5diukm0adU1A3UrXuaNMLTfKNAFW4JzDMt78TO8+FYWSTlDbzXsct4mrfRnrRXx18TJpxUFaKsjNJ3BNOZbmJnClLplWGKMsio4lCXRVj60pYgLq5YgjmnJKANQgEethZIK7EYKSCurYW3CSQRKmDBkgzfTLZZGGNW9xTZSfJjl/NhD2II3RzZlCph1rhbMAVqXNyWvY6eY084iCUNlU2a5XlxEzRqygrRZVwjJ3aLnD7Gyi9Omo5gAH3lZVZS3ZMYRWyLPB7Jb71h85iMli5wmzwvOQSXFCnbhIBJVZACywSEKcgkU05BNweqgm4ooyBcIUh4QRcIURAuKaA8JBNxtsGp4SjiiVKxCxGxUbUaGYJ4eMjNGu0VGO2bUTVBeadTCyWxswrp7lbiMZVFN0K95GXiDqCNJFHPGaT2uRUacXYyuEwFSvtLDEqTSoUxUZiOyGDk2v+IlaYt4Tsz7JzYdo9MBLbhNXKbOYdWl4yVEq2OBJZIrcNUlkio6qS6KhWliDrSQRxLFBYALCANNTB4SQR6mFB4QCFX2WDygFZjtgGojU96uCCpNgQYuCm2N0NqYZOqzBgSTcnXXx0hMWL7CbAVNW1PgN0m4LNMKBwgEmnh5BJJp0rSAPqsAcAkEhiAEJBIsA68gkIGALIAsA68A4SCRbSBcBlkWJuMVcMp3qD5gGMqGZkVNmovdRV42UAS99Cg8KMq0WuF1ciwucEiwuGFlrEXCtLEHWgg60kEISxUK8A6AdaACRAAIgCZYB2WSBcogBKsAcAkEhAQAxIAUEhCALeAdIB0EhQBZAFvAOvIAogkKQBDABgCWgCWggSAJJJFgg6SQcZIBgH/9k="/>
          <p:cNvSpPr>
            <a:spLocks noChangeAspect="1" noChangeArrowheads="1"/>
          </p:cNvSpPr>
          <p:nvPr/>
        </p:nvSpPr>
        <p:spPr bwMode="auto">
          <a:xfrm>
            <a:off x="0" y="-3841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Tree>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Default Design">
      <a:majorFont>
        <a:latin typeface="GillSans"/>
        <a:ea typeface=""/>
        <a:cs typeface=""/>
      </a:majorFont>
      <a:minorFont>
        <a:latin typeface="Gill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12621</TotalTime>
  <Words>2513</Words>
  <Application>Microsoft Office PowerPoint</Application>
  <PresentationFormat>On-screen Show (4:3)</PresentationFormat>
  <Paragraphs>589</Paragraphs>
  <Slides>32</Slides>
  <Notes>32</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32</vt:i4>
      </vt:variant>
    </vt:vector>
  </HeadingPairs>
  <TitlesOfParts>
    <vt:vector size="42" baseType="lpstr">
      <vt:lpstr>Arial</vt:lpstr>
      <vt:lpstr>Times New Roman</vt:lpstr>
      <vt:lpstr>GillSans</vt:lpstr>
      <vt:lpstr>Gill Sans</vt:lpstr>
      <vt:lpstr>Times</vt:lpstr>
      <vt:lpstr>Wingdings</vt:lpstr>
      <vt:lpstr>ＭＳ Ｐゴシック</vt:lpstr>
      <vt:lpstr>Gill Sans Light</vt:lpstr>
      <vt:lpstr>Default Design</vt:lpstr>
      <vt:lpstr>Photo Editor Photo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RSA</dc:title>
  <dc:creator>Richard Smyth - forest</dc:creator>
  <cp:lastModifiedBy>Kelly,Jason</cp:lastModifiedBy>
  <cp:revision>1059</cp:revision>
  <dcterms:created xsi:type="dcterms:W3CDTF">2011-08-09T14:49:02Z</dcterms:created>
  <dcterms:modified xsi:type="dcterms:W3CDTF">2014-11-11T12:22:00Z</dcterms:modified>
</cp:coreProperties>
</file>