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1" r:id="rId2"/>
  </p:sldMasterIdLst>
  <p:notesMasterIdLst>
    <p:notesMasterId r:id="rId25"/>
  </p:notesMasterIdLst>
  <p:handoutMasterIdLst>
    <p:handoutMasterId r:id="rId26"/>
  </p:handoutMasterIdLst>
  <p:sldIdLst>
    <p:sldId id="353" r:id="rId3"/>
    <p:sldId id="355" r:id="rId4"/>
    <p:sldId id="354" r:id="rId5"/>
    <p:sldId id="356" r:id="rId6"/>
    <p:sldId id="357" r:id="rId7"/>
    <p:sldId id="335" r:id="rId8"/>
    <p:sldId id="350" r:id="rId9"/>
    <p:sldId id="358" r:id="rId10"/>
    <p:sldId id="359" r:id="rId11"/>
    <p:sldId id="360" r:id="rId12"/>
    <p:sldId id="336" r:id="rId13"/>
    <p:sldId id="361" r:id="rId14"/>
    <p:sldId id="362" r:id="rId15"/>
    <p:sldId id="341" r:id="rId16"/>
    <p:sldId id="363" r:id="rId17"/>
    <p:sldId id="364" r:id="rId18"/>
    <p:sldId id="351" r:id="rId19"/>
    <p:sldId id="369" r:id="rId20"/>
    <p:sldId id="368" r:id="rId21"/>
    <p:sldId id="366" r:id="rId22"/>
    <p:sldId id="367" r:id="rId23"/>
    <p:sldId id="349"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pitchFamily="18" charset="0"/>
        <a:ea typeface="+mn-ea"/>
        <a:cs typeface="Arial" pitchFamily="34" charset="0"/>
      </a:defRPr>
    </a:lvl1pPr>
    <a:lvl2pPr marL="457200" algn="l" rtl="0" fontAlgn="base">
      <a:spcBef>
        <a:spcPct val="0"/>
      </a:spcBef>
      <a:spcAft>
        <a:spcPct val="0"/>
      </a:spcAft>
      <a:defRPr sz="2400" kern="1200">
        <a:solidFill>
          <a:schemeClr val="tx1"/>
        </a:solidFill>
        <a:latin typeface="Times" pitchFamily="18" charset="0"/>
        <a:ea typeface="+mn-ea"/>
        <a:cs typeface="Arial" pitchFamily="34" charset="0"/>
      </a:defRPr>
    </a:lvl2pPr>
    <a:lvl3pPr marL="914400" algn="l" rtl="0" fontAlgn="base">
      <a:spcBef>
        <a:spcPct val="0"/>
      </a:spcBef>
      <a:spcAft>
        <a:spcPct val="0"/>
      </a:spcAft>
      <a:defRPr sz="2400" kern="1200">
        <a:solidFill>
          <a:schemeClr val="tx1"/>
        </a:solidFill>
        <a:latin typeface="Times" pitchFamily="18" charset="0"/>
        <a:ea typeface="+mn-ea"/>
        <a:cs typeface="Arial" pitchFamily="34" charset="0"/>
      </a:defRPr>
    </a:lvl3pPr>
    <a:lvl4pPr marL="1371600" algn="l" rtl="0" fontAlgn="base">
      <a:spcBef>
        <a:spcPct val="0"/>
      </a:spcBef>
      <a:spcAft>
        <a:spcPct val="0"/>
      </a:spcAft>
      <a:defRPr sz="2400" kern="1200">
        <a:solidFill>
          <a:schemeClr val="tx1"/>
        </a:solidFill>
        <a:latin typeface="Times" pitchFamily="18" charset="0"/>
        <a:ea typeface="+mn-ea"/>
        <a:cs typeface="Arial" pitchFamily="34" charset="0"/>
      </a:defRPr>
    </a:lvl4pPr>
    <a:lvl5pPr marL="1828800" algn="l" rtl="0" fontAlgn="base">
      <a:spcBef>
        <a:spcPct val="0"/>
      </a:spcBef>
      <a:spcAft>
        <a:spcPct val="0"/>
      </a:spcAft>
      <a:defRPr sz="2400" kern="1200">
        <a:solidFill>
          <a:schemeClr val="tx1"/>
        </a:solidFill>
        <a:latin typeface="Times" pitchFamily="18" charset="0"/>
        <a:ea typeface="+mn-ea"/>
        <a:cs typeface="Arial" pitchFamily="34" charset="0"/>
      </a:defRPr>
    </a:lvl5pPr>
    <a:lvl6pPr marL="2286000" algn="l" defTabSz="914400" rtl="0" eaLnBrk="1" latinLnBrk="0" hangingPunct="1">
      <a:defRPr sz="2400" kern="1200">
        <a:solidFill>
          <a:schemeClr val="tx1"/>
        </a:solidFill>
        <a:latin typeface="Times" pitchFamily="18" charset="0"/>
        <a:ea typeface="+mn-ea"/>
        <a:cs typeface="Arial" pitchFamily="34" charset="0"/>
      </a:defRPr>
    </a:lvl6pPr>
    <a:lvl7pPr marL="2743200" algn="l" defTabSz="914400" rtl="0" eaLnBrk="1" latinLnBrk="0" hangingPunct="1">
      <a:defRPr sz="2400" kern="1200">
        <a:solidFill>
          <a:schemeClr val="tx1"/>
        </a:solidFill>
        <a:latin typeface="Times" pitchFamily="18" charset="0"/>
        <a:ea typeface="+mn-ea"/>
        <a:cs typeface="Arial" pitchFamily="34" charset="0"/>
      </a:defRPr>
    </a:lvl7pPr>
    <a:lvl8pPr marL="3200400" algn="l" defTabSz="914400" rtl="0" eaLnBrk="1" latinLnBrk="0" hangingPunct="1">
      <a:defRPr sz="2400" kern="1200">
        <a:solidFill>
          <a:schemeClr val="tx1"/>
        </a:solidFill>
        <a:latin typeface="Times" pitchFamily="18" charset="0"/>
        <a:ea typeface="+mn-ea"/>
        <a:cs typeface="Arial" pitchFamily="34" charset="0"/>
      </a:defRPr>
    </a:lvl8pPr>
    <a:lvl9pPr marL="3657600" algn="l" defTabSz="914400" rtl="0" eaLnBrk="1" latinLnBrk="0" hangingPunct="1">
      <a:defRPr sz="2400" kern="1200">
        <a:solidFill>
          <a:schemeClr val="tx1"/>
        </a:solidFill>
        <a:latin typeface="Times" pitchFamily="18"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FFCC99"/>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09" autoAdjust="0"/>
  </p:normalViewPr>
  <p:slideViewPr>
    <p:cSldViewPr>
      <p:cViewPr>
        <p:scale>
          <a:sx n="70" d="100"/>
          <a:sy n="70" d="100"/>
        </p:scale>
        <p:origin x="-13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US"/>
          </a:p>
        </p:txBody>
      </p:sp>
      <p:sp>
        <p:nvSpPr>
          <p:cNvPr id="819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US"/>
          </a:p>
        </p:txBody>
      </p:sp>
      <p:sp>
        <p:nvSpPr>
          <p:cNvPr id="819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US"/>
          </a:p>
        </p:txBody>
      </p:sp>
      <p:sp>
        <p:nvSpPr>
          <p:cNvPr id="819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B17F614A-81AB-4A6F-AFF8-2C6C7CCED5AB}" type="slidenum">
              <a:rPr lang="en-US"/>
              <a:pPr>
                <a:defRPr/>
              </a:pPr>
              <a:t>‹#›</a:t>
            </a:fld>
            <a:endParaRPr lang="en-US"/>
          </a:p>
        </p:txBody>
      </p:sp>
    </p:spTree>
    <p:extLst>
      <p:ext uri="{BB962C8B-B14F-4D97-AF65-F5344CB8AC3E}">
        <p14:creationId xmlns:p14="http://schemas.microsoft.com/office/powerpoint/2010/main" val="890301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58A645-A95F-476C-9641-8A5166B331C0}" type="datetimeFigureOut">
              <a:rPr lang="en-IE" smtClean="0"/>
              <a:t>11/04/2016</a:t>
            </a:fld>
            <a:endParaRPr lang="en-I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DB5F63-7F52-4162-BF09-82EFA9AED893}" type="slidenum">
              <a:rPr lang="en-IE" smtClean="0"/>
              <a:t>‹#›</a:t>
            </a:fld>
            <a:endParaRPr lang="en-IE"/>
          </a:p>
        </p:txBody>
      </p:sp>
    </p:spTree>
    <p:extLst>
      <p:ext uri="{BB962C8B-B14F-4D97-AF65-F5344CB8AC3E}">
        <p14:creationId xmlns:p14="http://schemas.microsoft.com/office/powerpoint/2010/main" val="445162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5417DAF8-027B-4943-AABE-EDDA39A8543D}" type="slidenum">
              <a:rPr lang="en-IE" smtClean="0"/>
              <a:t>5</a:t>
            </a:fld>
            <a:endParaRPr lang="en-IE"/>
          </a:p>
        </p:txBody>
      </p:sp>
    </p:spTree>
    <p:extLst>
      <p:ext uri="{BB962C8B-B14F-4D97-AF65-F5344CB8AC3E}">
        <p14:creationId xmlns:p14="http://schemas.microsoft.com/office/powerpoint/2010/main" val="1795422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547E46F-2E0B-461F-954D-FF6B1FE51198}"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275522D-BBDB-4261-AB61-0C8695BAC9A5}"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47545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076950" cy="4754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DE3D696-EDDD-45DE-864D-0F0006B0CA8B}"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martArt Placeholder 2"/>
          <p:cNvSpPr>
            <a:spLocks noGrp="1"/>
          </p:cNvSpPr>
          <p:nvPr>
            <p:ph type="dgm" idx="1"/>
          </p:nvPr>
        </p:nvSpPr>
        <p:spPr>
          <a:xfrm>
            <a:off x="381000" y="9144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98FFC97-1504-4F35-9FD6-E41DEE559197}"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solidFill>
                <a:prstClr val="white"/>
              </a:solidFill>
              <a:latin typeface=""/>
            </a:endParaRPr>
          </a:p>
        </p:txBody>
      </p:sp>
      <p:sp>
        <p:nvSpPr>
          <p:cNvPr id="5" name="Freeform 4"/>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solidFill>
                <a:prstClr val="white"/>
              </a:solidFill>
              <a:latin typeface=""/>
            </a:endParaRPr>
          </a:p>
        </p:txBody>
      </p:sp>
      <p:grpSp>
        <p:nvGrpSpPr>
          <p:cNvPr id="6" name="Group 8"/>
          <p:cNvGrpSpPr>
            <a:grpSpLocks/>
          </p:cNvGrpSpPr>
          <p:nvPr/>
        </p:nvGrpSpPr>
        <p:grpSpPr bwMode="auto">
          <a:xfrm>
            <a:off x="-19050" y="203200"/>
            <a:ext cx="9180513" cy="647700"/>
            <a:chOff x="-19045" y="216550"/>
            <a:chExt cx="9180548" cy="649224"/>
          </a:xfrm>
        </p:grpSpPr>
        <p:sp>
          <p:nvSpPr>
            <p:cNvPr id="7" name="Freeform 6"/>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solidFill>
                  <a:prstClr val="white"/>
                </a:solidFill>
                <a:latin typeface="Arial" charset="0"/>
              </a:endParaRPr>
            </a:p>
          </p:txBody>
        </p:sp>
        <p:sp>
          <p:nvSpPr>
            <p:cNvPr id="8" name="Freeform 7"/>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solidFill>
                  <a:prstClr val="white"/>
                </a:solidFill>
                <a:latin typeface="Arial" charset="0"/>
              </a:endParaRPr>
            </a:p>
          </p:txBody>
        </p:sp>
      </p:grpSp>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9"/>
          <p:cNvSpPr>
            <a:spLocks noGrp="1"/>
          </p:cNvSpPr>
          <p:nvPr>
            <p:ph type="dt" sz="half" idx="10"/>
          </p:nvPr>
        </p:nvSpPr>
        <p:spPr/>
        <p:txBody>
          <a:bodyPr/>
          <a:lstStyle>
            <a:lvl1pPr>
              <a:defRPr/>
            </a:lvl1pPr>
          </a:lstStyle>
          <a:p>
            <a:pPr>
              <a:defRPr/>
            </a:pPr>
            <a:endParaRPr lang="en-IE">
              <a:solidFill>
                <a:srgbClr val="DBF5F9">
                  <a:shade val="90000"/>
                </a:srgbClr>
              </a:solidFill>
            </a:endParaRPr>
          </a:p>
        </p:txBody>
      </p:sp>
      <p:sp>
        <p:nvSpPr>
          <p:cNvPr id="11" name="Footer Placeholder 18"/>
          <p:cNvSpPr>
            <a:spLocks noGrp="1"/>
          </p:cNvSpPr>
          <p:nvPr>
            <p:ph type="ftr" sz="quarter" idx="11"/>
          </p:nvPr>
        </p:nvSpPr>
        <p:spPr/>
        <p:txBody>
          <a:bodyPr/>
          <a:lstStyle>
            <a:lvl1pPr>
              <a:defRPr/>
            </a:lvl1pPr>
          </a:lstStyle>
          <a:p>
            <a:pPr>
              <a:defRPr/>
            </a:pPr>
            <a:endParaRPr lang="en-IE">
              <a:solidFill>
                <a:srgbClr val="DBF5F9">
                  <a:shade val="90000"/>
                </a:srgbClr>
              </a:solidFill>
            </a:endParaRPr>
          </a:p>
        </p:txBody>
      </p:sp>
      <p:sp>
        <p:nvSpPr>
          <p:cNvPr id="12" name="Slide Number Placeholder 26"/>
          <p:cNvSpPr>
            <a:spLocks noGrp="1"/>
          </p:cNvSpPr>
          <p:nvPr>
            <p:ph type="sldNum" sz="quarter" idx="12"/>
          </p:nvPr>
        </p:nvSpPr>
        <p:spPr>
          <a:xfrm>
            <a:off x="7924800" y="6356350"/>
            <a:ext cx="762000" cy="365125"/>
          </a:xfrm>
        </p:spPr>
        <p:txBody>
          <a:bodyPr/>
          <a:lstStyle>
            <a:lvl1pPr>
              <a:defRPr/>
            </a:lvl1pPr>
          </a:lstStyle>
          <a:p>
            <a:pPr>
              <a:defRPr/>
            </a:pPr>
            <a:fld id="{6B99D03C-BACC-47A8-BE40-6C97B3CBAB16}" type="slidenum">
              <a:rPr lang="en-IE">
                <a:solidFill>
                  <a:srgbClr val="DBF5F9">
                    <a:shade val="90000"/>
                  </a:srgbClr>
                </a:solidFill>
              </a:rPr>
              <a:pPr>
                <a:defRPr/>
              </a:pPr>
              <a:t>‹#›</a:t>
            </a:fld>
            <a:endParaRPr lang="en-IE">
              <a:solidFill>
                <a:srgbClr val="DBF5F9">
                  <a:shade val="90000"/>
                </a:srgbClr>
              </a:solidFill>
            </a:endParaRPr>
          </a:p>
        </p:txBody>
      </p:sp>
    </p:spTree>
    <p:extLst>
      <p:ext uri="{BB962C8B-B14F-4D97-AF65-F5344CB8AC3E}">
        <p14:creationId xmlns:p14="http://schemas.microsoft.com/office/powerpoint/2010/main" val="150139156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solidFill>
                <a:prstClr val="white"/>
              </a:solidFill>
              <a:latin typeface=""/>
            </a:endParaRPr>
          </a:p>
        </p:txBody>
      </p:sp>
      <p:sp>
        <p:nvSpPr>
          <p:cNvPr id="5" name="Freeform 4"/>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solidFill>
                <a:prstClr val="white"/>
              </a:solidFill>
              <a:latin typeface=""/>
            </a:endParaRPr>
          </a:p>
        </p:txBody>
      </p:sp>
      <p:grpSp>
        <p:nvGrpSpPr>
          <p:cNvPr id="6" name="Group 1"/>
          <p:cNvGrpSpPr>
            <a:grpSpLocks/>
          </p:cNvGrpSpPr>
          <p:nvPr/>
        </p:nvGrpSpPr>
        <p:grpSpPr bwMode="auto">
          <a:xfrm>
            <a:off x="-19050" y="203200"/>
            <a:ext cx="9180513" cy="647700"/>
            <a:chOff x="-19045" y="216550"/>
            <a:chExt cx="9180548" cy="649224"/>
          </a:xfrm>
        </p:grpSpPr>
        <p:sp>
          <p:nvSpPr>
            <p:cNvPr id="7" name="Freeform 6"/>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solidFill>
                  <a:prstClr val="white"/>
                </a:solidFill>
                <a:latin typeface="Arial" charset="0"/>
              </a:endParaRPr>
            </a:p>
          </p:txBody>
        </p:sp>
        <p:sp>
          <p:nvSpPr>
            <p:cNvPr id="8" name="Freeform 7"/>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solidFill>
                  <a:prstClr val="white"/>
                </a:solidFill>
                <a:latin typeface="Arial" charset="0"/>
              </a:endParaRPr>
            </a:p>
          </p:txBody>
        </p:sp>
      </p:grpSp>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endParaRPr lang="en-IE">
              <a:solidFill>
                <a:srgbClr val="DBF5F9">
                  <a:shade val="90000"/>
                </a:srgbClr>
              </a:solidFill>
            </a:endParaRPr>
          </a:p>
        </p:txBody>
      </p:sp>
      <p:sp>
        <p:nvSpPr>
          <p:cNvPr id="10" name="Footer Placeholder 4"/>
          <p:cNvSpPr>
            <a:spLocks noGrp="1"/>
          </p:cNvSpPr>
          <p:nvPr>
            <p:ph type="ftr" sz="quarter" idx="11"/>
          </p:nvPr>
        </p:nvSpPr>
        <p:spPr/>
        <p:txBody>
          <a:bodyPr/>
          <a:lstStyle>
            <a:lvl1pPr>
              <a:defRPr/>
            </a:lvl1pPr>
          </a:lstStyle>
          <a:p>
            <a:pPr>
              <a:defRPr/>
            </a:pPr>
            <a:endParaRPr lang="en-IE">
              <a:solidFill>
                <a:srgbClr val="DBF5F9">
                  <a:shade val="90000"/>
                </a:srgbClr>
              </a:solidFill>
            </a:endParaRPr>
          </a:p>
        </p:txBody>
      </p:sp>
      <p:sp>
        <p:nvSpPr>
          <p:cNvPr id="11" name="Slide Number Placeholder 5"/>
          <p:cNvSpPr>
            <a:spLocks noGrp="1"/>
          </p:cNvSpPr>
          <p:nvPr>
            <p:ph type="sldNum" sz="quarter" idx="12"/>
          </p:nvPr>
        </p:nvSpPr>
        <p:spPr>
          <a:xfrm>
            <a:off x="7924800" y="6356350"/>
            <a:ext cx="762000" cy="365125"/>
          </a:xfrm>
        </p:spPr>
        <p:txBody>
          <a:bodyPr/>
          <a:lstStyle>
            <a:lvl1pPr>
              <a:defRPr/>
            </a:lvl1pPr>
          </a:lstStyle>
          <a:p>
            <a:pPr>
              <a:defRPr/>
            </a:pPr>
            <a:fld id="{1389D31A-C0F2-48A8-8287-21A1EE7013E5}" type="slidenum">
              <a:rPr lang="en-IE">
                <a:solidFill>
                  <a:srgbClr val="DBF5F9">
                    <a:shade val="90000"/>
                  </a:srgbClr>
                </a:solidFill>
              </a:rPr>
              <a:pPr>
                <a:defRPr/>
              </a:pPr>
              <a:t>‹#›</a:t>
            </a:fld>
            <a:endParaRPr lang="en-IE">
              <a:solidFill>
                <a:srgbClr val="DBF5F9">
                  <a:shade val="90000"/>
                </a:srgbClr>
              </a:solidFill>
            </a:endParaRPr>
          </a:p>
        </p:txBody>
      </p:sp>
    </p:spTree>
    <p:extLst>
      <p:ext uri="{BB962C8B-B14F-4D97-AF65-F5344CB8AC3E}">
        <p14:creationId xmlns:p14="http://schemas.microsoft.com/office/powerpoint/2010/main" val="17502840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solidFill>
                <a:prstClr val="black"/>
              </a:solidFill>
              <a:latin typeface=""/>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solidFill>
                <a:prstClr val="black"/>
              </a:solidFill>
              <a:latin typeface=""/>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IE">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IE">
              <a:solidFill>
                <a:srgbClr val="04617B">
                  <a:shade val="90000"/>
                </a:srgbClr>
              </a:solidFill>
            </a:endParaRPr>
          </a:p>
        </p:txBody>
      </p:sp>
      <p:sp>
        <p:nvSpPr>
          <p:cNvPr id="11" name="Slide Number Placeholder 6"/>
          <p:cNvSpPr>
            <a:spLocks noGrp="1"/>
          </p:cNvSpPr>
          <p:nvPr>
            <p:ph type="sldNum" sz="quarter" idx="12"/>
          </p:nvPr>
        </p:nvSpPr>
        <p:spPr/>
        <p:txBody>
          <a:bodyPr/>
          <a:lstStyle>
            <a:lvl1pPr>
              <a:defRPr/>
            </a:lvl1pPr>
          </a:lstStyle>
          <a:p>
            <a:pPr>
              <a:defRPr/>
            </a:pPr>
            <a:fld id="{0141BC72-1912-4036-A2C8-E2A439E9AEB2}" type="slidenum">
              <a:rPr lang="en-IE">
                <a:solidFill>
                  <a:srgbClr val="04617B">
                    <a:shade val="90000"/>
                  </a:srgbClr>
                </a:solidFill>
              </a:rPr>
              <a:pPr>
                <a:defRPr/>
              </a:pPr>
              <a:t>‹#›</a:t>
            </a:fld>
            <a:endParaRPr lang="en-IE">
              <a:solidFill>
                <a:srgbClr val="04617B">
                  <a:shade val="90000"/>
                </a:srgbClr>
              </a:solidFill>
            </a:endParaRPr>
          </a:p>
        </p:txBody>
      </p:sp>
    </p:spTree>
    <p:extLst>
      <p:ext uri="{BB962C8B-B14F-4D97-AF65-F5344CB8AC3E}">
        <p14:creationId xmlns:p14="http://schemas.microsoft.com/office/powerpoint/2010/main" val="420319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6"/>
          <p:cNvSpPr>
            <a:spLocks noGrp="1" noChangeArrowheads="1"/>
          </p:cNvSpPr>
          <p:nvPr>
            <p:ph type="ftr" sz="quarter" idx="10"/>
          </p:nvPr>
        </p:nvSpPr>
        <p:spPr/>
        <p:txBody>
          <a:bodyPr/>
          <a:lstStyle>
            <a:lvl1pPr>
              <a:defRPr/>
            </a:lvl1pPr>
          </a:lstStyle>
          <a:p>
            <a:pPr>
              <a:defRPr/>
            </a:pPr>
            <a:endParaRPr lang="en-US">
              <a:solidFill>
                <a:srgbClr val="04617B">
                  <a:shade val="90000"/>
                </a:srgbClr>
              </a:solidFill>
            </a:endParaRPr>
          </a:p>
        </p:txBody>
      </p:sp>
      <p:sp>
        <p:nvSpPr>
          <p:cNvPr id="5" name="Rectangle 27"/>
          <p:cNvSpPr>
            <a:spLocks noGrp="1" noChangeArrowheads="1"/>
          </p:cNvSpPr>
          <p:nvPr>
            <p:ph type="sldNum" sz="quarter" idx="11"/>
          </p:nvPr>
        </p:nvSpPr>
        <p:spPr/>
        <p:txBody>
          <a:bodyPr/>
          <a:lstStyle>
            <a:lvl1pPr>
              <a:defRPr/>
            </a:lvl1pPr>
          </a:lstStyle>
          <a:p>
            <a:pPr>
              <a:defRPr/>
            </a:pPr>
            <a:fld id="{CD6603B7-3366-4657-B422-609715A0BC78}" type="slidenum">
              <a:rPr lang="en-US">
                <a:solidFill>
                  <a:srgbClr val="04617B">
                    <a:shade val="90000"/>
                  </a:srgbClr>
                </a:solidFill>
              </a:rPr>
              <a:pPr>
                <a:defRPr/>
              </a:pPr>
              <a:t>‹#›</a:t>
            </a:fld>
            <a:endParaRPr lang="en-US">
              <a:solidFill>
                <a:srgbClr val="04617B">
                  <a:shade val="90000"/>
                </a:srgbClr>
              </a:solidFill>
            </a:endParaRPr>
          </a:p>
        </p:txBody>
      </p:sp>
      <p:sp>
        <p:nvSpPr>
          <p:cNvPr id="6" name="Rectangle 28"/>
          <p:cNvSpPr>
            <a:spLocks noGrp="1" noChangeArrowheads="1"/>
          </p:cNvSpPr>
          <p:nvPr>
            <p:ph type="dt" sz="half" idx="12"/>
          </p:nvPr>
        </p:nvSpPr>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4138941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martArt Placeholder 2"/>
          <p:cNvSpPr>
            <a:spLocks noGrp="1"/>
          </p:cNvSpPr>
          <p:nvPr>
            <p:ph type="dgm" idx="1"/>
          </p:nvPr>
        </p:nvSpPr>
        <p:spPr>
          <a:xfrm>
            <a:off x="381000" y="9144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98FFC97-1504-4F35-9FD6-E41DEE559197}" type="slidenum">
              <a:rPr lang="en-US" altLang="en-US"/>
              <a:pPr>
                <a:defRPr/>
              </a:pPr>
              <a:t>‹#›</a:t>
            </a:fld>
            <a:endParaRPr lang="en-US" altLang="en-US"/>
          </a:p>
        </p:txBody>
      </p:sp>
    </p:spTree>
    <p:extLst>
      <p:ext uri="{BB962C8B-B14F-4D97-AF65-F5344CB8AC3E}">
        <p14:creationId xmlns:p14="http://schemas.microsoft.com/office/powerpoint/2010/main" val="3429361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A72970-F53B-43E2-AA30-63F42AA7CC6D}"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3A2B31A-DC35-4B1F-BD0C-0E0536F6C71A}"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34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EF7DED2-DF44-43B7-AA6B-005E0241F3D4}"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793DC417-9F91-40E0-8908-10FB733C5034}"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334EF1E2-1931-43B7-9978-636DF6B21EBF}"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E85F886-CE6D-4C85-90D7-84EE1BB0B07B}"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BE92490-5042-4649-9E07-A8BF5BE828EE}"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9B4C6F0-4964-418A-91AD-2955084C4481}"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C99">
            <a:alpha val="22000"/>
          </a:srgbClr>
        </a:solidFill>
        <a:effectLst/>
      </p:bgPr>
    </p:bg>
    <p:spTree>
      <p:nvGrpSpPr>
        <p:cNvPr id="1" name=""/>
        <p:cNvGrpSpPr/>
        <p:nvPr/>
      </p:nvGrpSpPr>
      <p:grpSpPr>
        <a:xfrm>
          <a:off x="0" y="0"/>
          <a:ext cx="0" cy="0"/>
          <a:chOff x="0" y="0"/>
          <a:chExt cx="0" cy="0"/>
        </a:xfrm>
      </p:grpSpPr>
      <p:pic>
        <p:nvPicPr>
          <p:cNvPr id="2050" name="Picture 8"/>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381000" y="914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cs typeface="+mn-cs"/>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cs typeface="+mn-cs"/>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cs typeface="+mn-cs"/>
              </a:defRPr>
            </a:lvl1pPr>
          </a:lstStyle>
          <a:p>
            <a:pPr>
              <a:defRPr/>
            </a:pPr>
            <a:fld id="{BB8B370A-5CB1-43CD-9EE0-2083221AF89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18" charset="0"/>
        </a:defRPr>
      </a:lvl2pPr>
      <a:lvl3pPr algn="ctr" rtl="0" eaLnBrk="0" fontAlgn="base" hangingPunct="0">
        <a:spcBef>
          <a:spcPct val="0"/>
        </a:spcBef>
        <a:spcAft>
          <a:spcPct val="0"/>
        </a:spcAft>
        <a:defRPr sz="4400">
          <a:solidFill>
            <a:schemeClr val="tx2"/>
          </a:solidFill>
          <a:latin typeface="Times" pitchFamily="18" charset="0"/>
        </a:defRPr>
      </a:lvl3pPr>
      <a:lvl4pPr algn="ctr" rtl="0" eaLnBrk="0" fontAlgn="base" hangingPunct="0">
        <a:spcBef>
          <a:spcPct val="0"/>
        </a:spcBef>
        <a:spcAft>
          <a:spcPct val="0"/>
        </a:spcAft>
        <a:defRPr sz="4400">
          <a:solidFill>
            <a:schemeClr val="tx2"/>
          </a:solidFill>
          <a:latin typeface="Times" pitchFamily="18" charset="0"/>
        </a:defRPr>
      </a:lvl4pPr>
      <a:lvl5pPr algn="ctr" rtl="0" eaLnBrk="0" fontAlgn="base" hangingPunct="0">
        <a:spcBef>
          <a:spcPct val="0"/>
        </a:spcBef>
        <a:spcAft>
          <a:spcPct val="0"/>
        </a:spcAft>
        <a:defRPr sz="4400">
          <a:solidFill>
            <a:schemeClr val="tx2"/>
          </a:solidFill>
          <a:latin typeface="Times" pitchFamily="18" charset="0"/>
        </a:defRPr>
      </a:lvl5pPr>
      <a:lvl6pPr marL="457200" algn="ctr" rtl="0" eaLnBrk="0" fontAlgn="base" hangingPunct="0">
        <a:spcBef>
          <a:spcPct val="0"/>
        </a:spcBef>
        <a:spcAft>
          <a:spcPct val="0"/>
        </a:spcAft>
        <a:defRPr sz="4400">
          <a:solidFill>
            <a:schemeClr val="tx2"/>
          </a:solidFill>
          <a:latin typeface="Times" pitchFamily="18" charset="0"/>
        </a:defRPr>
      </a:lvl6pPr>
      <a:lvl7pPr marL="914400" algn="ctr" rtl="0" eaLnBrk="0" fontAlgn="base" hangingPunct="0">
        <a:spcBef>
          <a:spcPct val="0"/>
        </a:spcBef>
        <a:spcAft>
          <a:spcPct val="0"/>
        </a:spcAft>
        <a:defRPr sz="4400">
          <a:solidFill>
            <a:schemeClr val="tx2"/>
          </a:solidFill>
          <a:latin typeface="Times" pitchFamily="18" charset="0"/>
        </a:defRPr>
      </a:lvl7pPr>
      <a:lvl8pPr marL="1371600" algn="ctr" rtl="0" eaLnBrk="0" fontAlgn="base" hangingPunct="0">
        <a:spcBef>
          <a:spcPct val="0"/>
        </a:spcBef>
        <a:spcAft>
          <a:spcPct val="0"/>
        </a:spcAft>
        <a:defRPr sz="4400">
          <a:solidFill>
            <a:schemeClr val="tx2"/>
          </a:solidFill>
          <a:latin typeface="Times" pitchFamily="18" charset="0"/>
        </a:defRPr>
      </a:lvl8pPr>
      <a:lvl9pPr marL="1828800" algn="ctr" rtl="0" eaLnBrk="0" fontAlgn="base" hangingPunct="0">
        <a:spcBef>
          <a:spcPct val="0"/>
        </a:spcBef>
        <a:spcAft>
          <a:spcPct val="0"/>
        </a:spcAft>
        <a:defRPr sz="4400">
          <a:solidFill>
            <a:schemeClr val="tx2"/>
          </a:solidFill>
          <a:latin typeface="Times" pitchFamily="18" charset="0"/>
        </a:defRPr>
      </a:lvl9pPr>
    </p:titleStyle>
    <p:bodyStyle>
      <a:lvl1pPr marL="342900" indent="-342900" algn="l" rtl="0" eaLnBrk="0" fontAlgn="base" hangingPunct="0">
        <a:spcBef>
          <a:spcPct val="20000"/>
        </a:spcBef>
        <a:spcAft>
          <a:spcPct val="0"/>
        </a:spcAft>
        <a:buClr>
          <a:srgbClr val="336699"/>
        </a:buClr>
        <a:buSzPct val="75000"/>
        <a:buFont typeface="Monotype Sorts"/>
        <a:buChar char="n"/>
        <a:defRPr sz="2100">
          <a:solidFill>
            <a:schemeClr val="tx1"/>
          </a:solidFill>
          <a:latin typeface="+mn-lt"/>
          <a:ea typeface="+mn-ea"/>
          <a:cs typeface="+mn-cs"/>
        </a:defRPr>
      </a:lvl1pPr>
      <a:lvl2pPr marL="742950" indent="-285750" algn="l" rtl="0" eaLnBrk="0" fontAlgn="base" hangingPunct="0">
        <a:spcBef>
          <a:spcPct val="20000"/>
        </a:spcBef>
        <a:spcAft>
          <a:spcPct val="0"/>
        </a:spcAft>
        <a:buClr>
          <a:srgbClr val="336699"/>
        </a:buClr>
        <a:buSzPct val="75000"/>
        <a:buFont typeface="Wingdings" pitchFamily="2" charset="2"/>
        <a:buChar char="¨"/>
        <a:defRPr sz="2100">
          <a:solidFill>
            <a:schemeClr val="tx1"/>
          </a:solidFill>
          <a:latin typeface="+mn-lt"/>
        </a:defRPr>
      </a:lvl2pPr>
      <a:lvl3pPr marL="1143000" indent="-228600" algn="l" rtl="0" eaLnBrk="0" fontAlgn="base" hangingPunct="0">
        <a:spcBef>
          <a:spcPct val="20000"/>
        </a:spcBef>
        <a:spcAft>
          <a:spcPct val="0"/>
        </a:spcAft>
        <a:buClr>
          <a:srgbClr val="336699"/>
        </a:buClr>
        <a:buSzPct val="80000"/>
        <a:buFont typeface="Wingdings" pitchFamily="2" charset="2"/>
        <a:buChar char="l"/>
        <a:defRPr sz="2100">
          <a:solidFill>
            <a:schemeClr val="tx1"/>
          </a:solidFill>
          <a:latin typeface="+mn-lt"/>
        </a:defRPr>
      </a:lvl3pPr>
      <a:lvl4pPr marL="1600200" indent="-228600" algn="l" rtl="0" eaLnBrk="0" fontAlgn="base" hangingPunct="0">
        <a:spcBef>
          <a:spcPct val="20000"/>
        </a:spcBef>
        <a:spcAft>
          <a:spcPct val="0"/>
        </a:spcAft>
        <a:buClr>
          <a:srgbClr val="336699"/>
        </a:buClr>
        <a:buSzPct val="80000"/>
        <a:buFont typeface="Wingdings" pitchFamily="2" charset="2"/>
        <a:buChar char="¡"/>
        <a:defRPr sz="2100">
          <a:solidFill>
            <a:schemeClr val="tx1"/>
          </a:solidFill>
          <a:latin typeface="+mn-lt"/>
        </a:defRPr>
      </a:lvl4pPr>
      <a:lvl5pPr marL="20574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5pPr>
      <a:lvl6pPr marL="25146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6pPr>
      <a:lvl7pPr marL="29718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7pPr>
      <a:lvl8pPr marL="34290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8pPr>
      <a:lvl9pPr marL="38862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CC99">
            <a:alpha val="22000"/>
          </a:srgbClr>
        </a:solidFill>
        <a:effectLst/>
      </p:bgPr>
    </p:bg>
    <p:spTree>
      <p:nvGrpSpPr>
        <p:cNvPr id="1" name=""/>
        <p:cNvGrpSpPr/>
        <p:nvPr/>
      </p:nvGrpSpPr>
      <p:grpSpPr>
        <a:xfrm>
          <a:off x="0" y="0"/>
          <a:ext cx="0" cy="0"/>
          <a:chOff x="0" y="0"/>
          <a:chExt cx="0" cy="0"/>
        </a:xfrm>
      </p:grpSpPr>
      <p:sp>
        <p:nvSpPr>
          <p:cNvPr id="12290"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2291"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 name="Date Placeholder 4"/>
          <p:cNvSpPr>
            <a:spLocks noGrp="1"/>
          </p:cNvSpPr>
          <p:nvPr>
            <p:ph type="dt" sz="half" idx="2"/>
          </p:nvPr>
        </p:nvSpPr>
        <p:spPr>
          <a:xfrm>
            <a:off x="457200" y="6356350"/>
            <a:ext cx="2133600" cy="365125"/>
          </a:xfrm>
          <a:prstGeom prst="rect">
            <a:avLst/>
          </a:prstGeom>
        </p:spPr>
        <p:txBody>
          <a:bodyPr vert="horz" lIns="0" tIns="0" rIns="0" bIns="0" anchor="b"/>
          <a:lstStyle>
            <a:lvl1pPr>
              <a:defRPr sz="1200" b="0">
                <a:solidFill>
                  <a:schemeClr val="tx2">
                    <a:shade val="90000"/>
                  </a:schemeClr>
                </a:solidFill>
              </a:defRPr>
            </a:lvl1pPr>
          </a:lstStyle>
          <a:p>
            <a:pPr>
              <a:defRPr/>
            </a:pPr>
            <a:endParaRPr lang="en-IE">
              <a:solidFill>
                <a:srgbClr val="04617B">
                  <a:shade val="90000"/>
                </a:srgbClr>
              </a:solidFill>
              <a:latin typeface="Arial" charset="0"/>
            </a:endParaRPr>
          </a:p>
        </p:txBody>
      </p:sp>
      <p:sp>
        <p:nvSpPr>
          <p:cNvPr id="20" name="Footer Placeholder 5"/>
          <p:cNvSpPr>
            <a:spLocks noGrp="1"/>
          </p:cNvSpPr>
          <p:nvPr>
            <p:ph type="ftr" sz="quarter" idx="3"/>
          </p:nvPr>
        </p:nvSpPr>
        <p:spPr>
          <a:xfrm>
            <a:off x="2667000" y="6356350"/>
            <a:ext cx="3352800" cy="365125"/>
          </a:xfrm>
          <a:prstGeom prst="rect">
            <a:avLst/>
          </a:prstGeom>
        </p:spPr>
        <p:txBody>
          <a:bodyPr vert="horz" lIns="0" tIns="0" rIns="0" bIns="0" anchor="b"/>
          <a:lstStyle>
            <a:lvl1pPr>
              <a:defRPr sz="1200" b="0">
                <a:solidFill>
                  <a:schemeClr val="tx2">
                    <a:shade val="90000"/>
                  </a:schemeClr>
                </a:solidFill>
              </a:defRPr>
            </a:lvl1pPr>
          </a:lstStyle>
          <a:p>
            <a:pPr>
              <a:defRPr/>
            </a:pPr>
            <a:endParaRPr lang="en-IE">
              <a:solidFill>
                <a:srgbClr val="04617B">
                  <a:shade val="90000"/>
                </a:srgbClr>
              </a:solidFill>
              <a:latin typeface="Arial" charset="0"/>
            </a:endParaRPr>
          </a:p>
        </p:txBody>
      </p:sp>
      <p:sp>
        <p:nvSpPr>
          <p:cNvPr id="21" name="Slide Number Placeholder 6"/>
          <p:cNvSpPr>
            <a:spLocks noGrp="1"/>
          </p:cNvSpPr>
          <p:nvPr>
            <p:ph type="sldNum" sz="quarter" idx="4"/>
          </p:nvPr>
        </p:nvSpPr>
        <p:spPr>
          <a:xfrm>
            <a:off x="8077200" y="6356350"/>
            <a:ext cx="609600" cy="365125"/>
          </a:xfrm>
          <a:prstGeom prst="rect">
            <a:avLst/>
          </a:prstGeom>
        </p:spPr>
        <p:txBody>
          <a:bodyPr vert="horz" lIns="0" tIns="0" rIns="0" bIns="0" anchor="b"/>
          <a:lstStyle>
            <a:lvl1pPr algn="r">
              <a:defRPr sz="1200" b="0">
                <a:solidFill>
                  <a:schemeClr val="tx2">
                    <a:shade val="90000"/>
                  </a:schemeClr>
                </a:solidFill>
              </a:defRPr>
            </a:lvl1pPr>
          </a:lstStyle>
          <a:p>
            <a:pPr>
              <a:defRPr/>
            </a:pPr>
            <a:fld id="{853477A3-31C8-4722-92D7-6B47CFE45457}" type="slidenum">
              <a:rPr lang="en-IE">
                <a:solidFill>
                  <a:srgbClr val="04617B">
                    <a:shade val="90000"/>
                  </a:srgbClr>
                </a:solidFill>
                <a:latin typeface="Arial" charset="0"/>
              </a:rPr>
              <a:pPr>
                <a:defRPr/>
              </a:pPr>
              <a:t>‹#›</a:t>
            </a:fld>
            <a:endParaRPr lang="en-IE">
              <a:solidFill>
                <a:srgbClr val="04617B">
                  <a:shade val="90000"/>
                </a:srgbClr>
              </a:solidFill>
              <a:latin typeface="Arial" charset="0"/>
            </a:endParaRPr>
          </a:p>
        </p:txBody>
      </p:sp>
    </p:spTree>
    <p:extLst>
      <p:ext uri="{BB962C8B-B14F-4D97-AF65-F5344CB8AC3E}">
        <p14:creationId xmlns:p14="http://schemas.microsoft.com/office/powerpoint/2010/main" val="254525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lgn="l" rtl="0" eaLnBrk="0" fontAlgn="base" hangingPunct="0">
        <a:spcBef>
          <a:spcPct val="0"/>
        </a:spcBef>
        <a:spcAft>
          <a:spcPct val="0"/>
        </a:spcAft>
        <a:defRPr sz="5000" kern="1200">
          <a:solidFill>
            <a:schemeClr val="tx2"/>
          </a:solidFill>
          <a:latin typeface="Arial" charset="0"/>
          <a:ea typeface="+mj-ea"/>
          <a:cs typeface="+mj-cs"/>
        </a:defRPr>
      </a:lvl1pPr>
      <a:lvl2pPr algn="l" rtl="0" eaLnBrk="0" fontAlgn="base" hangingPunct="0">
        <a:spcBef>
          <a:spcPct val="0"/>
        </a:spcBef>
        <a:spcAft>
          <a:spcPct val="0"/>
        </a:spcAft>
        <a:defRPr sz="5000">
          <a:solidFill>
            <a:schemeClr val="tx2"/>
          </a:solidFill>
          <a:latin typeface="Arial" charset="0"/>
        </a:defRPr>
      </a:lvl2pPr>
      <a:lvl3pPr algn="l" rtl="0" eaLnBrk="0" fontAlgn="base" hangingPunct="0">
        <a:spcBef>
          <a:spcPct val="0"/>
        </a:spcBef>
        <a:spcAft>
          <a:spcPct val="0"/>
        </a:spcAft>
        <a:defRPr sz="5000">
          <a:solidFill>
            <a:schemeClr val="tx2"/>
          </a:solidFill>
          <a:latin typeface="Arial" charset="0"/>
        </a:defRPr>
      </a:lvl3pPr>
      <a:lvl4pPr algn="l" rtl="0" eaLnBrk="0" fontAlgn="base" hangingPunct="0">
        <a:spcBef>
          <a:spcPct val="0"/>
        </a:spcBef>
        <a:spcAft>
          <a:spcPct val="0"/>
        </a:spcAft>
        <a:defRPr sz="5000">
          <a:solidFill>
            <a:schemeClr val="tx2"/>
          </a:solidFill>
          <a:latin typeface="Arial" charset="0"/>
        </a:defRPr>
      </a:lvl4pPr>
      <a:lvl5pPr algn="l" rtl="0" eaLnBrk="0" fontAlgn="base" hangingPunct="0">
        <a:spcBef>
          <a:spcPct val="0"/>
        </a:spcBef>
        <a:spcAft>
          <a:spcPct val="0"/>
        </a:spcAft>
        <a:defRPr sz="5000">
          <a:solidFill>
            <a:schemeClr val="tx2"/>
          </a:solidFill>
          <a:latin typeface="Arial"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Arial" charset="0"/>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Arial" charset="0"/>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Arial" charset="0"/>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Arial" charset="0"/>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Arial" charset="0"/>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cd.ie/" TargetMode="External"/><Relationship Id="rId2" Type="http://schemas.openxmlformats.org/officeDocument/2006/relationships/image" Target="../media/image3.jpeg"/><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0.png"/><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ctr"/>
            <a:r>
              <a:rPr lang="en-US" dirty="0"/>
              <a:t>Stress &amp; Workplace Stress Management</a:t>
            </a:r>
            <a:endParaRPr lang="en-IE" dirty="0" smtClean="0"/>
          </a:p>
        </p:txBody>
      </p:sp>
      <p:sp>
        <p:nvSpPr>
          <p:cNvPr id="83970" name="Content Placeholder 2"/>
          <p:cNvSpPr>
            <a:spLocks noGrp="1"/>
          </p:cNvSpPr>
          <p:nvPr>
            <p:ph idx="1"/>
          </p:nvPr>
        </p:nvSpPr>
        <p:spPr/>
        <p:txBody>
          <a:bodyPr/>
          <a:lstStyle/>
          <a:p>
            <a:pPr marL="0" indent="0" algn="ctr">
              <a:buNone/>
            </a:pPr>
            <a:r>
              <a:rPr lang="en-US" sz="3600" dirty="0">
                <a:solidFill>
                  <a:srgbClr val="C00000"/>
                </a:solidFill>
              </a:rPr>
              <a:t>AIRM April </a:t>
            </a:r>
            <a:r>
              <a:rPr lang="en-US" sz="3600" dirty="0" smtClean="0">
                <a:solidFill>
                  <a:srgbClr val="C00000"/>
                </a:solidFill>
              </a:rPr>
              <a:t>Seminar 2016</a:t>
            </a:r>
          </a:p>
          <a:p>
            <a:pPr marL="0" indent="0" algn="ctr">
              <a:buNone/>
            </a:pPr>
            <a:endParaRPr lang="en-US" dirty="0" smtClean="0">
              <a:solidFill>
                <a:srgbClr val="C00000"/>
              </a:solidFill>
            </a:endParaRPr>
          </a:p>
          <a:p>
            <a:pPr algn="ctr">
              <a:buFont typeface="Wingdings 2" pitchFamily="18" charset="2"/>
              <a:buNone/>
            </a:pPr>
            <a:r>
              <a:rPr lang="en-IE" dirty="0" err="1" smtClean="0"/>
              <a:t>Dr.</a:t>
            </a:r>
            <a:r>
              <a:rPr lang="en-IE" dirty="0" smtClean="0"/>
              <a:t> Jan de Vries, Trinity College Dublin</a:t>
            </a:r>
          </a:p>
          <a:p>
            <a:pPr algn="ctr">
              <a:buFont typeface="Wingdings 2" pitchFamily="18" charset="2"/>
              <a:buNone/>
            </a:pPr>
            <a:endParaRPr lang="en-IE" dirty="0" smtClean="0"/>
          </a:p>
          <a:p>
            <a:pPr algn="ctr">
              <a:buNone/>
            </a:pPr>
            <a:r>
              <a:rPr lang="en-US" dirty="0"/>
              <a:t>Camden Court Hotel </a:t>
            </a:r>
            <a:endParaRPr lang="en-US" dirty="0" smtClean="0"/>
          </a:p>
          <a:p>
            <a:pPr algn="ctr">
              <a:buNone/>
            </a:pPr>
            <a:endParaRPr lang="en-US" dirty="0"/>
          </a:p>
          <a:p>
            <a:pPr algn="ctr">
              <a:buNone/>
            </a:pPr>
            <a:r>
              <a:rPr lang="en-US" dirty="0" smtClean="0"/>
              <a:t>Wednesday </a:t>
            </a:r>
            <a:r>
              <a:rPr lang="en-US" dirty="0"/>
              <a:t>20th April 2016</a:t>
            </a:r>
            <a:endParaRPr lang="en-IE" dirty="0" smtClean="0"/>
          </a:p>
          <a:p>
            <a:pPr>
              <a:buFont typeface="Wingdings 2" pitchFamily="18" charset="2"/>
              <a:buNone/>
            </a:pPr>
            <a:endParaRPr lang="en-IE" dirty="0" smtClean="0"/>
          </a:p>
        </p:txBody>
      </p:sp>
      <p:pic>
        <p:nvPicPr>
          <p:cNvPr id="83971" name="Picture 8" descr="logo"/>
          <p:cNvPicPr>
            <a:picLocks noChangeAspect="1" noChangeArrowheads="1"/>
          </p:cNvPicPr>
          <p:nvPr/>
        </p:nvPicPr>
        <p:blipFill>
          <a:blip r:embed="rId2"/>
          <a:srcRect/>
          <a:stretch>
            <a:fillRect/>
          </a:stretch>
        </p:blipFill>
        <p:spPr bwMode="auto">
          <a:xfrm>
            <a:off x="6659563" y="5805488"/>
            <a:ext cx="1060450" cy="847725"/>
          </a:xfrm>
          <a:prstGeom prst="rect">
            <a:avLst/>
          </a:prstGeom>
          <a:noFill/>
          <a:ln w="9525">
            <a:noFill/>
            <a:miter lim="800000"/>
            <a:headEnd/>
            <a:tailEnd/>
          </a:ln>
        </p:spPr>
      </p:pic>
      <p:pic>
        <p:nvPicPr>
          <p:cNvPr id="83972" name="Picture 7" descr="Trinity College">
            <a:hlinkClick r:id="rId3"/>
          </p:cNvPr>
          <p:cNvPicPr>
            <a:picLocks noChangeAspect="1" noChangeArrowheads="1"/>
          </p:cNvPicPr>
          <p:nvPr/>
        </p:nvPicPr>
        <p:blipFill>
          <a:blip r:embed="rId4"/>
          <a:srcRect/>
          <a:stretch>
            <a:fillRect/>
          </a:stretch>
        </p:blipFill>
        <p:spPr bwMode="auto">
          <a:xfrm>
            <a:off x="8027988" y="5805488"/>
            <a:ext cx="841375" cy="784225"/>
          </a:xfrm>
          <a:prstGeom prst="rect">
            <a:avLst/>
          </a:prstGeom>
          <a:noFill/>
          <a:ln w="9525">
            <a:noFill/>
            <a:miter lim="800000"/>
            <a:headEnd/>
            <a:tailEnd/>
          </a:ln>
        </p:spPr>
      </p:pic>
      <p:pic>
        <p:nvPicPr>
          <p:cNvPr id="1027" name="Picture 3" descr="14597936145702aece66cf8541539448@air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5631657"/>
            <a:ext cx="14287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691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336699"/>
                </a:solidFill>
                <a:latin typeface="+mn-lt"/>
              </a:rPr>
              <a:t>so far we’ve emphasised the physical side … but there is more to it</a:t>
            </a:r>
            <a:endParaRPr lang="en-IE" dirty="0">
              <a:solidFill>
                <a:srgbClr val="336699"/>
              </a:solidFill>
              <a:latin typeface="+mn-lt"/>
            </a:endParaRPr>
          </a:p>
        </p:txBody>
      </p:sp>
      <p:sp>
        <p:nvSpPr>
          <p:cNvPr id="4" name="TextBox 3"/>
          <p:cNvSpPr txBox="1"/>
          <p:nvPr/>
        </p:nvSpPr>
        <p:spPr>
          <a:xfrm>
            <a:off x="914400" y="2667000"/>
            <a:ext cx="7239000" cy="4154984"/>
          </a:xfrm>
          <a:prstGeom prst="rect">
            <a:avLst/>
          </a:prstGeom>
          <a:noFill/>
        </p:spPr>
        <p:txBody>
          <a:bodyPr wrap="square" rtlCol="0">
            <a:spAutoFit/>
          </a:bodyPr>
          <a:lstStyle/>
          <a:p>
            <a:pPr marL="342900" indent="-342900">
              <a:buFont typeface="Arial" panose="020B0604020202020204" pitchFamily="34" charset="0"/>
              <a:buChar char="•"/>
            </a:pPr>
            <a:r>
              <a:rPr lang="en-IE" sz="3200" dirty="0" smtClean="0"/>
              <a:t>How we think about or</a:t>
            </a:r>
            <a:r>
              <a:rPr lang="en-IE" sz="3200" dirty="0" smtClean="0">
                <a:solidFill>
                  <a:srgbClr val="C00000"/>
                </a:solidFill>
              </a:rPr>
              <a:t> appraise </a:t>
            </a:r>
            <a:r>
              <a:rPr lang="en-IE" sz="3200" dirty="0" smtClean="0"/>
              <a:t>events</a:t>
            </a:r>
          </a:p>
          <a:p>
            <a:pPr marL="342900" indent="-342900">
              <a:buFont typeface="Arial" panose="020B0604020202020204" pitchFamily="34" charset="0"/>
              <a:buChar char="•"/>
            </a:pPr>
            <a:r>
              <a:rPr lang="en-IE" sz="3200" dirty="0" smtClean="0"/>
              <a:t>How well we’ve learned to </a:t>
            </a:r>
            <a:r>
              <a:rPr lang="en-IE" sz="3200" dirty="0" smtClean="0">
                <a:solidFill>
                  <a:srgbClr val="C00000"/>
                </a:solidFill>
              </a:rPr>
              <a:t>cope</a:t>
            </a:r>
            <a:r>
              <a:rPr lang="en-IE" sz="3200" dirty="0" smtClean="0"/>
              <a:t> with stress provoking situations</a:t>
            </a:r>
          </a:p>
          <a:p>
            <a:pPr marL="342900" indent="-342900">
              <a:buFont typeface="Arial" panose="020B0604020202020204" pitchFamily="34" charset="0"/>
              <a:buChar char="•"/>
            </a:pPr>
            <a:r>
              <a:rPr lang="en-IE" sz="3200" dirty="0" smtClean="0"/>
              <a:t>Our </a:t>
            </a:r>
            <a:r>
              <a:rPr lang="en-IE" sz="3200" dirty="0" smtClean="0">
                <a:solidFill>
                  <a:srgbClr val="C00000"/>
                </a:solidFill>
              </a:rPr>
              <a:t>personality</a:t>
            </a:r>
            <a:r>
              <a:rPr lang="en-IE" sz="3200" dirty="0" smtClean="0"/>
              <a:t> and </a:t>
            </a:r>
            <a:r>
              <a:rPr lang="en-IE" sz="3200" dirty="0" smtClean="0">
                <a:solidFill>
                  <a:srgbClr val="C00000"/>
                </a:solidFill>
              </a:rPr>
              <a:t>resilience</a:t>
            </a:r>
          </a:p>
          <a:p>
            <a:pPr marL="342900" indent="-342900">
              <a:buFont typeface="Arial" panose="020B0604020202020204" pitchFamily="34" charset="0"/>
              <a:buChar char="•"/>
            </a:pPr>
            <a:r>
              <a:rPr lang="en-IE" sz="3200" dirty="0" smtClean="0"/>
              <a:t>Our</a:t>
            </a:r>
            <a:r>
              <a:rPr lang="en-IE" sz="3200" dirty="0" smtClean="0">
                <a:solidFill>
                  <a:srgbClr val="C00000"/>
                </a:solidFill>
              </a:rPr>
              <a:t> personal habits</a:t>
            </a:r>
          </a:p>
          <a:p>
            <a:pPr marL="342900" indent="-342900">
              <a:buFont typeface="Arial" panose="020B0604020202020204" pitchFamily="34" charset="0"/>
              <a:buChar char="•"/>
            </a:pPr>
            <a:r>
              <a:rPr lang="en-IE" sz="3200" dirty="0" smtClean="0"/>
              <a:t>Our</a:t>
            </a:r>
            <a:r>
              <a:rPr lang="en-IE" sz="3200" dirty="0" smtClean="0">
                <a:solidFill>
                  <a:srgbClr val="C00000"/>
                </a:solidFill>
              </a:rPr>
              <a:t> social support</a:t>
            </a:r>
            <a:endParaRPr lang="en-IE" sz="3200" dirty="0" smtClean="0"/>
          </a:p>
          <a:p>
            <a:pPr marL="342900" indent="-342900">
              <a:buFont typeface="Arial" panose="020B0604020202020204" pitchFamily="34" charset="0"/>
              <a:buChar char="•"/>
            </a:pPr>
            <a:endParaRPr lang="en-IE" dirty="0" smtClean="0">
              <a:solidFill>
                <a:srgbClr val="C00000"/>
              </a:solidFill>
            </a:endParaRPr>
          </a:p>
          <a:p>
            <a:endParaRPr lang="en-IE" dirty="0" smtClean="0"/>
          </a:p>
          <a:p>
            <a:pPr marL="342900" indent="-342900">
              <a:buFont typeface="Arial" panose="020B0604020202020204" pitchFamily="34" charset="0"/>
              <a:buChar char="•"/>
            </a:pPr>
            <a:endParaRPr lang="en-IE" dirty="0"/>
          </a:p>
        </p:txBody>
      </p:sp>
    </p:spTree>
    <p:extLst>
      <p:ext uri="{BB962C8B-B14F-4D97-AF65-F5344CB8AC3E}">
        <p14:creationId xmlns:p14="http://schemas.microsoft.com/office/powerpoint/2010/main" val="300432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6" name="Object 7"/>
          <p:cNvGraphicFramePr>
            <a:graphicFrameLocks noGrp="1" noChangeAspect="1"/>
          </p:cNvGraphicFramePr>
          <p:nvPr>
            <p:ph type="dgm" idx="1"/>
          </p:nvPr>
        </p:nvGraphicFramePr>
        <p:xfrm>
          <a:off x="2743200" y="33338"/>
          <a:ext cx="4267200" cy="6672262"/>
        </p:xfrm>
        <a:graphic>
          <a:graphicData uri="http://schemas.openxmlformats.org/presentationml/2006/ole">
            <mc:AlternateContent xmlns:mc="http://schemas.openxmlformats.org/markup-compatibility/2006">
              <mc:Choice xmlns:v="urn:schemas-microsoft-com:vml" Requires="v">
                <p:oleObj spid="_x0000_s1040" name="Organigram" r:id="rId3" imgW="1790640" imgH="3136680" progId="">
                  <p:embed followColorScheme="full"/>
                </p:oleObj>
              </mc:Choice>
              <mc:Fallback>
                <p:oleObj name="Organigram" r:id="rId3" imgW="1790640" imgH="3136680" progId="">
                  <p:embed followColorScheme="full"/>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3338"/>
                        <a:ext cx="4267200" cy="6672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7" name="Text Box 8"/>
          <p:cNvSpPr txBox="1">
            <a:spLocks noChangeArrowheads="1"/>
          </p:cNvSpPr>
          <p:nvPr/>
        </p:nvSpPr>
        <p:spPr bwMode="auto">
          <a:xfrm>
            <a:off x="35257" y="838200"/>
            <a:ext cx="2383987" cy="2308324"/>
          </a:xfrm>
          <a:prstGeom prst="rect">
            <a:avLst/>
          </a:prstGeom>
          <a:noFill/>
          <a:ln w="9525">
            <a:noFill/>
            <a:miter lim="800000"/>
            <a:headEnd/>
            <a:tailEnd/>
          </a:ln>
        </p:spPr>
        <p:txBody>
          <a:bodyPr wrap="none">
            <a:spAutoFit/>
          </a:bodyPr>
          <a:lstStyle/>
          <a:p>
            <a:pPr algn="ctr" eaLnBrk="0" hangingPunct="0"/>
            <a:r>
              <a:rPr lang="en-US" sz="2800" b="1" dirty="0" smtClean="0">
                <a:latin typeface="+mn-lt"/>
              </a:rPr>
              <a:t>Model 2:</a:t>
            </a:r>
          </a:p>
          <a:p>
            <a:pPr algn="ctr" eaLnBrk="0" hangingPunct="0"/>
            <a:r>
              <a:rPr lang="en-US" sz="2800" b="1" dirty="0" smtClean="0">
                <a:latin typeface="+mn-lt"/>
              </a:rPr>
              <a:t>Stress</a:t>
            </a:r>
            <a:endParaRPr lang="en-US" sz="2800" b="1" dirty="0">
              <a:latin typeface="+mn-lt"/>
            </a:endParaRPr>
          </a:p>
          <a:p>
            <a:pPr algn="ctr" eaLnBrk="0" hangingPunct="0"/>
            <a:r>
              <a:rPr lang="en-US" sz="2800" b="1" dirty="0">
                <a:latin typeface="+mn-lt"/>
              </a:rPr>
              <a:t>Management</a:t>
            </a:r>
          </a:p>
          <a:p>
            <a:pPr algn="ctr" eaLnBrk="0" hangingPunct="0"/>
            <a:r>
              <a:rPr lang="en-US" sz="2000" dirty="0" smtClean="0">
                <a:latin typeface="+mn-lt"/>
              </a:rPr>
              <a:t>(Lazarus and </a:t>
            </a:r>
          </a:p>
          <a:p>
            <a:pPr algn="ctr" eaLnBrk="0" hangingPunct="0"/>
            <a:r>
              <a:rPr lang="en-US" sz="2000" dirty="0" err="1" smtClean="0">
                <a:latin typeface="+mn-lt"/>
              </a:rPr>
              <a:t>Folkman</a:t>
            </a:r>
            <a:r>
              <a:rPr lang="en-US" sz="2000" dirty="0" smtClean="0">
                <a:latin typeface="+mn-lt"/>
              </a:rPr>
              <a:t> 1984; </a:t>
            </a:r>
          </a:p>
          <a:p>
            <a:pPr algn="ctr" eaLnBrk="0" hangingPunct="0"/>
            <a:r>
              <a:rPr lang="en-US" sz="2000" dirty="0" smtClean="0">
                <a:latin typeface="+mn-lt"/>
              </a:rPr>
              <a:t>Myers</a:t>
            </a:r>
            <a:r>
              <a:rPr lang="en-US" sz="2000" dirty="0">
                <a:latin typeface="+mn-lt"/>
              </a:rPr>
              <a:t>, 2004)</a:t>
            </a:r>
            <a:endParaRPr lang="nl-NL" sz="2000" dirty="0">
              <a:latin typeface="+mn-lt"/>
            </a:endParaRPr>
          </a:p>
        </p:txBody>
      </p:sp>
      <p:pic>
        <p:nvPicPr>
          <p:cNvPr id="4" name="Picture 3"/>
          <p:cNvPicPr>
            <a:picLocks noChangeAspect="1"/>
          </p:cNvPicPr>
          <p:nvPr/>
        </p:nvPicPr>
        <p:blipFill>
          <a:blip r:embed="rId5"/>
          <a:stretch>
            <a:fillRect/>
          </a:stretch>
        </p:blipFill>
        <p:spPr>
          <a:xfrm>
            <a:off x="66622" y="5261404"/>
            <a:ext cx="2514600" cy="144419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382588" y="140494"/>
            <a:ext cx="8609012"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solidFill>
                  <a:srgbClr val="C00000"/>
                </a:solidFill>
                <a:latin typeface="+mn-lt"/>
              </a:rPr>
              <a:t>Apply model 2: which person’s health is most at risk?  </a:t>
            </a:r>
            <a:endParaRPr lang="en-US" b="1" dirty="0">
              <a:solidFill>
                <a:srgbClr val="C00000"/>
              </a:solidFill>
              <a:latin typeface="+mn-lt"/>
            </a:endParaRPr>
          </a:p>
        </p:txBody>
      </p:sp>
      <p:sp>
        <p:nvSpPr>
          <p:cNvPr id="6" name="Text Placeholder 5"/>
          <p:cNvSpPr>
            <a:spLocks noGrp="1"/>
          </p:cNvSpPr>
          <p:nvPr>
            <p:ph type="body" idx="1"/>
          </p:nvPr>
        </p:nvSpPr>
        <p:spPr>
          <a:xfrm>
            <a:off x="457200" y="1555325"/>
            <a:ext cx="4040188" cy="639762"/>
          </a:xfrm>
        </p:spPr>
        <p:txBody>
          <a:bodyPr/>
          <a:lstStyle/>
          <a:p>
            <a:r>
              <a:rPr lang="en-IE" sz="2000" dirty="0" smtClean="0"/>
              <a:t>Anne (38) mother of 5 children</a:t>
            </a:r>
            <a:endParaRPr lang="en-IE" sz="2000" dirty="0"/>
          </a:p>
        </p:txBody>
      </p:sp>
      <p:sp>
        <p:nvSpPr>
          <p:cNvPr id="7" name="Content Placeholder 6"/>
          <p:cNvSpPr>
            <a:spLocks noGrp="1"/>
          </p:cNvSpPr>
          <p:nvPr>
            <p:ph sz="half" idx="2"/>
          </p:nvPr>
        </p:nvSpPr>
        <p:spPr/>
        <p:txBody>
          <a:bodyPr/>
          <a:lstStyle/>
          <a:p>
            <a:pPr marL="0" indent="0">
              <a:buNone/>
            </a:pPr>
            <a:r>
              <a:rPr lang="en-IE" dirty="0" smtClean="0"/>
              <a:t>Anne is optimistic and feels  that she can cope with most of the problems  of running a household. Nonetheless, she has been putting on weight lately and does not have time to exercise. She misses her sister who helped out, but moved abroad. Her husband is busy and away a lot. </a:t>
            </a:r>
            <a:endParaRPr lang="en-IE" dirty="0"/>
          </a:p>
        </p:txBody>
      </p:sp>
      <p:sp>
        <p:nvSpPr>
          <p:cNvPr id="8" name="Text Placeholder 7"/>
          <p:cNvSpPr>
            <a:spLocks noGrp="1"/>
          </p:cNvSpPr>
          <p:nvPr>
            <p:ph type="body" sz="quarter" idx="3"/>
          </p:nvPr>
        </p:nvSpPr>
        <p:spPr/>
        <p:txBody>
          <a:bodyPr/>
          <a:lstStyle/>
          <a:p>
            <a:r>
              <a:rPr lang="en-IE" sz="2000" dirty="0" smtClean="0"/>
              <a:t>John (46) risk / safety manager</a:t>
            </a:r>
            <a:endParaRPr lang="en-IE" sz="2000" dirty="0"/>
          </a:p>
        </p:txBody>
      </p:sp>
      <p:sp>
        <p:nvSpPr>
          <p:cNvPr id="9" name="Content Placeholder 8"/>
          <p:cNvSpPr>
            <a:spLocks noGrp="1"/>
          </p:cNvSpPr>
          <p:nvPr>
            <p:ph sz="quarter" idx="4"/>
          </p:nvPr>
        </p:nvSpPr>
        <p:spPr/>
        <p:txBody>
          <a:bodyPr/>
          <a:lstStyle/>
          <a:p>
            <a:pPr marL="0" indent="0">
              <a:buNone/>
            </a:pPr>
            <a:r>
              <a:rPr lang="en-IE" dirty="0" smtClean="0"/>
              <a:t>John tends to worry that he will misjudge an inspection and overall feels he can barely cope with the pressure. He worries a lot and drinks more than is good for him. He has a few good friends and plays soccer with them twice a week. </a:t>
            </a:r>
            <a:r>
              <a:rPr lang="en-IE" dirty="0"/>
              <a:t>H</a:t>
            </a:r>
            <a:r>
              <a:rPr lang="en-IE" dirty="0" smtClean="0"/>
              <a:t>is colleagues describe him as easy going</a:t>
            </a:r>
            <a:endParaRPr lang="en-IE" dirty="0"/>
          </a:p>
        </p:txBody>
      </p:sp>
    </p:spTree>
    <p:extLst>
      <p:ext uri="{BB962C8B-B14F-4D97-AF65-F5344CB8AC3E}">
        <p14:creationId xmlns:p14="http://schemas.microsoft.com/office/powerpoint/2010/main" val="3537072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336699"/>
                </a:solidFill>
                <a:latin typeface="+mn-lt"/>
              </a:rPr>
              <a:t>We could also emphasise that stress is the result of how hard it is for us to fulfil our needs </a:t>
            </a:r>
            <a:endParaRPr lang="en-IE" dirty="0">
              <a:solidFill>
                <a:srgbClr val="336699"/>
              </a:solidFill>
              <a:latin typeface="+mn-lt"/>
            </a:endParaRPr>
          </a:p>
        </p:txBody>
      </p:sp>
      <p:sp>
        <p:nvSpPr>
          <p:cNvPr id="4" name="TextBox 3"/>
          <p:cNvSpPr txBox="1"/>
          <p:nvPr/>
        </p:nvSpPr>
        <p:spPr>
          <a:xfrm>
            <a:off x="914400" y="2667000"/>
            <a:ext cx="7239000" cy="4647426"/>
          </a:xfrm>
          <a:prstGeom prst="rect">
            <a:avLst/>
          </a:prstGeom>
          <a:noFill/>
        </p:spPr>
        <p:txBody>
          <a:bodyPr wrap="square" rtlCol="0">
            <a:spAutoFit/>
          </a:bodyPr>
          <a:lstStyle/>
          <a:p>
            <a:pPr marL="342900" indent="-342900">
              <a:buFont typeface="Arial" panose="020B0604020202020204" pitchFamily="34" charset="0"/>
              <a:buChar char="•"/>
            </a:pPr>
            <a:r>
              <a:rPr lang="en-IE" sz="3200" dirty="0" smtClean="0"/>
              <a:t>Basic needs (air, water, food, sleep, sex)</a:t>
            </a:r>
          </a:p>
          <a:p>
            <a:pPr marL="342900" indent="-342900">
              <a:buFont typeface="Arial" panose="020B0604020202020204" pitchFamily="34" charset="0"/>
              <a:buChar char="•"/>
            </a:pPr>
            <a:r>
              <a:rPr lang="en-IE" sz="3200" dirty="0" smtClean="0"/>
              <a:t>Safety and security</a:t>
            </a:r>
          </a:p>
          <a:p>
            <a:pPr marL="342900" indent="-342900">
              <a:buFont typeface="Arial" panose="020B0604020202020204" pitchFamily="34" charset="0"/>
              <a:buChar char="•"/>
            </a:pPr>
            <a:r>
              <a:rPr lang="en-IE" sz="3200" dirty="0" smtClean="0"/>
              <a:t>Love and belonging</a:t>
            </a:r>
            <a:endParaRPr lang="en-IE" sz="3200" dirty="0" smtClean="0">
              <a:solidFill>
                <a:srgbClr val="C00000"/>
              </a:solidFill>
            </a:endParaRPr>
          </a:p>
          <a:p>
            <a:pPr marL="342900" indent="-342900">
              <a:buFont typeface="Arial" panose="020B0604020202020204" pitchFamily="34" charset="0"/>
              <a:buChar char="•"/>
            </a:pPr>
            <a:r>
              <a:rPr lang="en-IE" sz="3200" dirty="0" smtClean="0"/>
              <a:t>Esteem and self-esteem</a:t>
            </a:r>
            <a:endParaRPr lang="en-IE" sz="3200" dirty="0" smtClean="0">
              <a:solidFill>
                <a:srgbClr val="C00000"/>
              </a:solidFill>
            </a:endParaRPr>
          </a:p>
          <a:p>
            <a:pPr marL="342900" indent="-342900">
              <a:buFont typeface="Arial" panose="020B0604020202020204" pitchFamily="34" charset="0"/>
              <a:buChar char="•"/>
            </a:pPr>
            <a:r>
              <a:rPr lang="en-IE" sz="3200" dirty="0" smtClean="0"/>
              <a:t>Self-actualisation (making a difference, using your talents, growing as a person etc.)</a:t>
            </a:r>
          </a:p>
          <a:p>
            <a:pPr marL="342900" indent="-342900">
              <a:buFont typeface="Arial" panose="020B0604020202020204" pitchFamily="34" charset="0"/>
              <a:buChar char="•"/>
            </a:pPr>
            <a:endParaRPr lang="en-IE" dirty="0" smtClean="0">
              <a:solidFill>
                <a:srgbClr val="C00000"/>
              </a:solidFill>
            </a:endParaRPr>
          </a:p>
          <a:p>
            <a:endParaRPr lang="en-IE" dirty="0" smtClean="0"/>
          </a:p>
          <a:p>
            <a:pPr marL="342900" indent="-342900">
              <a:buFont typeface="Arial" panose="020B0604020202020204" pitchFamily="34" charset="0"/>
              <a:buChar char="•"/>
            </a:pPr>
            <a:endParaRPr lang="en-IE" dirty="0"/>
          </a:p>
        </p:txBody>
      </p:sp>
    </p:spTree>
    <p:extLst>
      <p:ext uri="{BB962C8B-B14F-4D97-AF65-F5344CB8AC3E}">
        <p14:creationId xmlns:p14="http://schemas.microsoft.com/office/powerpoint/2010/main" val="833806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endParaRPr lang="en-GB" smtClean="0"/>
          </a:p>
        </p:txBody>
      </p:sp>
      <p:pic>
        <p:nvPicPr>
          <p:cNvPr id="15363" name="Picture 2"/>
          <p:cNvPicPr>
            <a:picLocks noGrp="1" noChangeAspect="1" noChangeArrowheads="1"/>
          </p:cNvPicPr>
          <p:nvPr>
            <p:ph idx="1"/>
          </p:nvPr>
        </p:nvPicPr>
        <p:blipFill>
          <a:blip r:embed="rId2" cstate="print"/>
          <a:srcRect/>
          <a:stretch>
            <a:fillRect/>
          </a:stretch>
        </p:blipFill>
        <p:spPr>
          <a:xfrm>
            <a:off x="-381000" y="0"/>
            <a:ext cx="10152063" cy="7004050"/>
          </a:xfrm>
        </p:spPr>
      </p:pic>
      <p:sp>
        <p:nvSpPr>
          <p:cNvPr id="15364" name="TextBox 4"/>
          <p:cNvSpPr txBox="1">
            <a:spLocks noChangeArrowheads="1"/>
          </p:cNvSpPr>
          <p:nvPr/>
        </p:nvSpPr>
        <p:spPr bwMode="auto">
          <a:xfrm>
            <a:off x="0" y="533400"/>
            <a:ext cx="5669822" cy="461665"/>
          </a:xfrm>
          <a:prstGeom prst="rect">
            <a:avLst/>
          </a:prstGeom>
          <a:noFill/>
          <a:ln w="9525">
            <a:noFill/>
            <a:miter lim="800000"/>
            <a:headEnd/>
            <a:tailEnd/>
          </a:ln>
        </p:spPr>
        <p:txBody>
          <a:bodyPr wrap="none">
            <a:spAutoFit/>
          </a:bodyPr>
          <a:lstStyle/>
          <a:p>
            <a:pPr eaLnBrk="0" hangingPunct="0"/>
            <a:r>
              <a:rPr lang="en-US" dirty="0" smtClean="0"/>
              <a:t>Model 3: A holistic way of looking at stress</a:t>
            </a:r>
            <a:endParaRPr lang="en-US" dirty="0"/>
          </a:p>
        </p:txBody>
      </p:sp>
      <p:pic>
        <p:nvPicPr>
          <p:cNvPr id="5" name="Picture 4"/>
          <p:cNvPicPr>
            <a:picLocks noChangeAspect="1"/>
          </p:cNvPicPr>
          <p:nvPr/>
        </p:nvPicPr>
        <p:blipFill>
          <a:blip r:embed="rId3"/>
          <a:stretch>
            <a:fillRect/>
          </a:stretch>
        </p:blipFill>
        <p:spPr>
          <a:xfrm>
            <a:off x="152400" y="995065"/>
            <a:ext cx="1752600" cy="100656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800894" y="1981200"/>
            <a:ext cx="7772400" cy="4114800"/>
          </a:xfrm>
        </p:spPr>
        <p:txBody>
          <a:bodyPr/>
          <a:lstStyle/>
          <a:p>
            <a:pPr>
              <a:buFont typeface="Monotype Sorts"/>
              <a:buNone/>
            </a:pPr>
            <a:r>
              <a:rPr lang="en-US" dirty="0" smtClean="0"/>
              <a:t>At a building site inspection you find very few hazards. However when you are talking with some workers, they point out several aspects of the work that makes them feel unsafe. They also complain that they keep coughing when they get home, even though they wear safety masks when performing tasks that generate dust. One of the supervisors complains that the workers are lazy and accident prone unless they are closely supervised. When you confront him with the complaints you heard, he says that there is no merit to them. In turn he complains  that the company does not take him seriously. He has not had a raise in years and there is no chance of promotion.</a:t>
            </a:r>
          </a:p>
        </p:txBody>
      </p:sp>
      <p:sp>
        <p:nvSpPr>
          <p:cNvPr id="5" name="Title 1"/>
          <p:cNvSpPr>
            <a:spLocks noGrp="1"/>
          </p:cNvSpPr>
          <p:nvPr>
            <p:ph type="title"/>
          </p:nvPr>
        </p:nvSpPr>
        <p:spPr bwMode="auto">
          <a:xfrm>
            <a:off x="382588" y="304800"/>
            <a:ext cx="8609012"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solidFill>
                  <a:srgbClr val="C00000"/>
                </a:solidFill>
                <a:latin typeface="+mn-lt"/>
              </a:rPr>
              <a:t>Apply model 3: which factors could contribute to stress?  </a:t>
            </a:r>
            <a:endParaRPr lang="en-US" b="1" dirty="0">
              <a:solidFill>
                <a:srgbClr val="C00000"/>
              </a:solidFill>
              <a:latin typeface="+mn-lt"/>
            </a:endParaRPr>
          </a:p>
        </p:txBody>
      </p:sp>
    </p:spTree>
    <p:extLst>
      <p:ext uri="{BB962C8B-B14F-4D97-AF65-F5344CB8AC3E}">
        <p14:creationId xmlns:p14="http://schemas.microsoft.com/office/powerpoint/2010/main" val="33743661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336699"/>
                </a:solidFill>
                <a:latin typeface="+mn-lt"/>
              </a:rPr>
              <a:t>At its most basic, stress is the result of demands that are higher than the resources</a:t>
            </a:r>
            <a:endParaRPr lang="en-IE" dirty="0">
              <a:solidFill>
                <a:srgbClr val="336699"/>
              </a:solidFill>
              <a:latin typeface="+mn-lt"/>
            </a:endParaRPr>
          </a:p>
        </p:txBody>
      </p:sp>
      <p:sp>
        <p:nvSpPr>
          <p:cNvPr id="8" name="Content Placeholder 7"/>
          <p:cNvSpPr>
            <a:spLocks noGrp="1"/>
          </p:cNvSpPr>
          <p:nvPr>
            <p:ph sz="half" idx="1"/>
          </p:nvPr>
        </p:nvSpPr>
        <p:spPr>
          <a:xfrm>
            <a:off x="457200" y="2514600"/>
            <a:ext cx="3810000" cy="4114800"/>
          </a:xfrm>
        </p:spPr>
        <p:txBody>
          <a:bodyPr/>
          <a:lstStyle/>
          <a:p>
            <a:pPr marL="0" indent="0">
              <a:buNone/>
            </a:pPr>
            <a:r>
              <a:rPr lang="en-IE" dirty="0" smtClean="0">
                <a:solidFill>
                  <a:srgbClr val="C00000"/>
                </a:solidFill>
              </a:rPr>
              <a:t>Resources</a:t>
            </a:r>
          </a:p>
          <a:p>
            <a:pPr>
              <a:buFontTx/>
              <a:buChar char="-"/>
            </a:pPr>
            <a:r>
              <a:rPr lang="en-IE" dirty="0" smtClean="0"/>
              <a:t>health</a:t>
            </a:r>
          </a:p>
          <a:p>
            <a:pPr>
              <a:buFontTx/>
              <a:buChar char="-"/>
            </a:pPr>
            <a:r>
              <a:rPr lang="en-IE" dirty="0" smtClean="0"/>
              <a:t>education/training</a:t>
            </a:r>
          </a:p>
          <a:p>
            <a:pPr>
              <a:buFontTx/>
              <a:buChar char="-"/>
            </a:pPr>
            <a:r>
              <a:rPr lang="en-IE" dirty="0"/>
              <a:t>f</a:t>
            </a:r>
            <a:r>
              <a:rPr lang="en-IE" dirty="0" smtClean="0"/>
              <a:t>inances</a:t>
            </a:r>
          </a:p>
          <a:p>
            <a:pPr>
              <a:buFontTx/>
              <a:buChar char="-"/>
            </a:pPr>
            <a:r>
              <a:rPr lang="en-IE" dirty="0"/>
              <a:t>e</a:t>
            </a:r>
            <a:r>
              <a:rPr lang="en-IE" dirty="0" smtClean="0"/>
              <a:t>nough staff</a:t>
            </a:r>
          </a:p>
          <a:p>
            <a:pPr>
              <a:buFontTx/>
              <a:buChar char="-"/>
            </a:pPr>
            <a:r>
              <a:rPr lang="en-IE" dirty="0"/>
              <a:t>c</a:t>
            </a:r>
            <a:r>
              <a:rPr lang="en-IE" dirty="0" smtClean="0"/>
              <a:t>ompany safety culture</a:t>
            </a:r>
          </a:p>
          <a:p>
            <a:pPr>
              <a:buFontTx/>
              <a:buChar char="-"/>
            </a:pPr>
            <a:endParaRPr lang="en-IE" dirty="0"/>
          </a:p>
        </p:txBody>
      </p:sp>
      <p:sp>
        <p:nvSpPr>
          <p:cNvPr id="9" name="Content Placeholder 8"/>
          <p:cNvSpPr>
            <a:spLocks noGrp="1"/>
          </p:cNvSpPr>
          <p:nvPr>
            <p:ph sz="half" idx="2"/>
          </p:nvPr>
        </p:nvSpPr>
        <p:spPr>
          <a:xfrm>
            <a:off x="4800600" y="2514600"/>
            <a:ext cx="4267200" cy="4114800"/>
          </a:xfrm>
        </p:spPr>
        <p:txBody>
          <a:bodyPr/>
          <a:lstStyle/>
          <a:p>
            <a:pPr marL="0" indent="0">
              <a:buNone/>
            </a:pPr>
            <a:r>
              <a:rPr lang="en-IE" dirty="0" smtClean="0">
                <a:solidFill>
                  <a:srgbClr val="C00000"/>
                </a:solidFill>
              </a:rPr>
              <a:t>Demands</a:t>
            </a:r>
          </a:p>
          <a:p>
            <a:pPr>
              <a:buFontTx/>
              <a:buChar char="-"/>
            </a:pPr>
            <a:r>
              <a:rPr lang="en-IE" dirty="0"/>
              <a:t>w</a:t>
            </a:r>
            <a:r>
              <a:rPr lang="en-IE" dirty="0" smtClean="0"/>
              <a:t>ork pressures</a:t>
            </a:r>
          </a:p>
          <a:p>
            <a:pPr>
              <a:buFontTx/>
              <a:buChar char="-"/>
            </a:pPr>
            <a:r>
              <a:rPr lang="en-IE" dirty="0"/>
              <a:t>d</a:t>
            </a:r>
            <a:r>
              <a:rPr lang="en-IE" dirty="0" smtClean="0"/>
              <a:t>eadlines</a:t>
            </a:r>
          </a:p>
          <a:p>
            <a:pPr>
              <a:buFontTx/>
              <a:buChar char="-"/>
            </a:pPr>
            <a:r>
              <a:rPr lang="en-IE" dirty="0"/>
              <a:t>h</a:t>
            </a:r>
            <a:r>
              <a:rPr lang="en-IE" dirty="0" smtClean="0"/>
              <a:t>ome pressures</a:t>
            </a:r>
          </a:p>
          <a:p>
            <a:pPr>
              <a:buFontTx/>
              <a:buChar char="-"/>
            </a:pPr>
            <a:r>
              <a:rPr lang="en-IE" dirty="0" smtClean="0"/>
              <a:t>crises, threats, conflict</a:t>
            </a:r>
          </a:p>
          <a:p>
            <a:pPr>
              <a:buFontTx/>
              <a:buChar char="-"/>
            </a:pPr>
            <a:r>
              <a:rPr lang="en-IE" dirty="0"/>
              <a:t>c</a:t>
            </a:r>
            <a:r>
              <a:rPr lang="en-IE" dirty="0" smtClean="0"/>
              <a:t>hange</a:t>
            </a:r>
          </a:p>
          <a:p>
            <a:pPr>
              <a:buFontTx/>
              <a:buChar char="-"/>
            </a:pPr>
            <a:r>
              <a:rPr lang="en-IE" dirty="0" smtClean="0"/>
              <a:t>threats</a:t>
            </a:r>
          </a:p>
          <a:p>
            <a:pPr>
              <a:buFontTx/>
              <a:buChar char="-"/>
            </a:pPr>
            <a:endParaRPr lang="en-IE" dirty="0"/>
          </a:p>
        </p:txBody>
      </p:sp>
    </p:spTree>
    <p:extLst>
      <p:ext uri="{BB962C8B-B14F-4D97-AF65-F5344CB8AC3E}">
        <p14:creationId xmlns:p14="http://schemas.microsoft.com/office/powerpoint/2010/main" val="3426129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mtClean="0"/>
          </a:p>
        </p:txBody>
      </p:sp>
      <p:sp>
        <p:nvSpPr>
          <p:cNvPr id="9219" name="Rectangle 3"/>
          <p:cNvSpPr>
            <a:spLocks noGrp="1" noChangeArrowheads="1"/>
          </p:cNvSpPr>
          <p:nvPr>
            <p:ph type="body" idx="1"/>
          </p:nvPr>
        </p:nvSpPr>
        <p:spPr/>
        <p:txBody>
          <a:bodyPr/>
          <a:lstStyle/>
          <a:p>
            <a:endParaRPr lang="en-GB" smtClean="0"/>
          </a:p>
        </p:txBody>
      </p:sp>
      <p:pic>
        <p:nvPicPr>
          <p:cNvPr id="9220" name="Picture 4" descr="balance"/>
          <p:cNvPicPr>
            <a:picLocks noChangeAspect="1" noChangeArrowheads="1"/>
          </p:cNvPicPr>
          <p:nvPr/>
        </p:nvPicPr>
        <p:blipFill>
          <a:blip r:embed="rId2" cstate="print"/>
          <a:srcRect/>
          <a:stretch>
            <a:fillRect/>
          </a:stretch>
        </p:blipFill>
        <p:spPr bwMode="auto">
          <a:xfrm>
            <a:off x="0" y="-68263"/>
            <a:ext cx="9144000" cy="6926263"/>
          </a:xfrm>
          <a:prstGeom prst="rect">
            <a:avLst/>
          </a:prstGeom>
          <a:noFill/>
          <a:ln w="9525">
            <a:noFill/>
            <a:miter lim="800000"/>
            <a:headEnd/>
            <a:tailEnd/>
          </a:ln>
        </p:spPr>
      </p:pic>
      <p:sp>
        <p:nvSpPr>
          <p:cNvPr id="9221" name="Text Box 5"/>
          <p:cNvSpPr txBox="1">
            <a:spLocks noChangeArrowheads="1"/>
          </p:cNvSpPr>
          <p:nvPr/>
        </p:nvSpPr>
        <p:spPr bwMode="auto">
          <a:xfrm>
            <a:off x="1066800" y="3429000"/>
            <a:ext cx="2133600" cy="457200"/>
          </a:xfrm>
          <a:prstGeom prst="rect">
            <a:avLst/>
          </a:prstGeom>
          <a:solidFill>
            <a:schemeClr val="bg2"/>
          </a:solidFill>
          <a:ln w="12700">
            <a:noFill/>
            <a:miter lim="800000"/>
            <a:headEnd type="none" w="sm" len="sm"/>
            <a:tailEnd type="none" w="sm" len="sm"/>
          </a:ln>
        </p:spPr>
        <p:txBody>
          <a:bodyPr>
            <a:spAutoFit/>
          </a:bodyPr>
          <a:lstStyle/>
          <a:p>
            <a:pPr algn="ctr" eaLnBrk="0" hangingPunct="0">
              <a:spcBef>
                <a:spcPct val="50000"/>
              </a:spcBef>
            </a:pPr>
            <a:r>
              <a:rPr lang="en-IE" b="1">
                <a:solidFill>
                  <a:srgbClr val="FFFFFF"/>
                </a:solidFill>
                <a:latin typeface="Arial" pitchFamily="34" charset="0"/>
              </a:rPr>
              <a:t>Resources</a:t>
            </a:r>
            <a:endParaRPr lang="en-GB" b="1">
              <a:solidFill>
                <a:srgbClr val="FFFFFF"/>
              </a:solidFill>
              <a:latin typeface="Arial" pitchFamily="34" charset="0"/>
            </a:endParaRPr>
          </a:p>
        </p:txBody>
      </p:sp>
      <p:sp>
        <p:nvSpPr>
          <p:cNvPr id="9222" name="Rectangle 6"/>
          <p:cNvSpPr>
            <a:spLocks noChangeArrowheads="1"/>
          </p:cNvSpPr>
          <p:nvPr/>
        </p:nvSpPr>
        <p:spPr bwMode="auto">
          <a:xfrm>
            <a:off x="5943600" y="3810000"/>
            <a:ext cx="2362200" cy="457200"/>
          </a:xfrm>
          <a:prstGeom prst="rect">
            <a:avLst/>
          </a:prstGeom>
          <a:solidFill>
            <a:schemeClr val="bg2"/>
          </a:solidFill>
          <a:ln w="12700">
            <a:noFill/>
            <a:miter lim="800000"/>
            <a:headEnd type="none" w="sm" len="sm"/>
            <a:tailEnd type="none" w="sm" len="sm"/>
          </a:ln>
        </p:spPr>
        <p:txBody>
          <a:bodyPr>
            <a:spAutoFit/>
          </a:bodyPr>
          <a:lstStyle/>
          <a:p>
            <a:pPr algn="ctr" eaLnBrk="0" hangingPunct="0">
              <a:spcBef>
                <a:spcPct val="50000"/>
              </a:spcBef>
            </a:pPr>
            <a:r>
              <a:rPr lang="en-IE" b="1">
                <a:solidFill>
                  <a:srgbClr val="FFFFFF"/>
                </a:solidFill>
                <a:latin typeface="Arial" pitchFamily="34" charset="0"/>
              </a:rPr>
              <a:t>Demands</a:t>
            </a:r>
            <a:endParaRPr lang="en-GB" b="1">
              <a:solidFill>
                <a:srgbClr val="FFFFFF"/>
              </a:solidFill>
              <a:latin typeface="Arial" pitchFamily="34" charset="0"/>
            </a:endParaRPr>
          </a:p>
        </p:txBody>
      </p:sp>
      <p:sp>
        <p:nvSpPr>
          <p:cNvPr id="9223" name="Text Box 7"/>
          <p:cNvSpPr txBox="1">
            <a:spLocks noChangeArrowheads="1"/>
          </p:cNvSpPr>
          <p:nvPr/>
        </p:nvSpPr>
        <p:spPr bwMode="auto">
          <a:xfrm>
            <a:off x="4648200" y="0"/>
            <a:ext cx="4613275" cy="1039813"/>
          </a:xfrm>
          <a:prstGeom prst="rect">
            <a:avLst/>
          </a:prstGeom>
          <a:noFill/>
          <a:ln w="9525" algn="ctr">
            <a:noFill/>
            <a:miter lim="800000"/>
            <a:headEnd/>
            <a:tailEnd/>
          </a:ln>
        </p:spPr>
        <p:txBody>
          <a:bodyPr>
            <a:spAutoFit/>
          </a:bodyPr>
          <a:lstStyle/>
          <a:p>
            <a:pPr marL="742950" indent="-285750" algn="ctr" eaLnBrk="0" hangingPunct="0">
              <a:spcBef>
                <a:spcPct val="20000"/>
              </a:spcBef>
            </a:pPr>
            <a:r>
              <a:rPr lang="en-IE" sz="2800" b="1" dirty="0">
                <a:solidFill>
                  <a:srgbClr val="FF0000"/>
                </a:solidFill>
                <a:latin typeface="Times New Roman" pitchFamily="18" charset="0"/>
              </a:rPr>
              <a:t>Model </a:t>
            </a:r>
            <a:r>
              <a:rPr lang="en-IE" sz="2800" b="1" dirty="0" smtClean="0">
                <a:solidFill>
                  <a:srgbClr val="FF0000"/>
                </a:solidFill>
                <a:latin typeface="Times New Roman" pitchFamily="18" charset="0"/>
              </a:rPr>
              <a:t>4: </a:t>
            </a:r>
            <a:r>
              <a:rPr lang="en-IE" sz="2800" b="1" dirty="0">
                <a:solidFill>
                  <a:srgbClr val="FF0000"/>
                </a:solidFill>
                <a:latin typeface="Times New Roman" pitchFamily="18" charset="0"/>
              </a:rPr>
              <a:t>Stress and </a:t>
            </a:r>
          </a:p>
          <a:p>
            <a:pPr marL="742950" indent="-285750" algn="ctr" eaLnBrk="0" hangingPunct="0">
              <a:spcBef>
                <a:spcPct val="20000"/>
              </a:spcBef>
            </a:pPr>
            <a:r>
              <a:rPr lang="en-IE" sz="2800" b="1" dirty="0">
                <a:solidFill>
                  <a:srgbClr val="FF0000"/>
                </a:solidFill>
                <a:latin typeface="Times New Roman" pitchFamily="18" charset="0"/>
              </a:rPr>
              <a:t>Balance (Cannon, 1924)</a:t>
            </a:r>
            <a:endParaRPr lang="en-GB" sz="2800" b="1" dirty="0">
              <a:solidFill>
                <a:srgbClr val="FF0000"/>
              </a:solidFill>
              <a:latin typeface="Times New Roman" pitchFamily="18" charset="0"/>
            </a:endParaRPr>
          </a:p>
        </p:txBody>
      </p:sp>
      <p:pic>
        <p:nvPicPr>
          <p:cNvPr id="8" name="Picture 7"/>
          <p:cNvPicPr>
            <a:picLocks noChangeAspect="1"/>
          </p:cNvPicPr>
          <p:nvPr/>
        </p:nvPicPr>
        <p:blipFill>
          <a:blip r:embed="rId3"/>
          <a:stretch>
            <a:fillRect/>
          </a:stretch>
        </p:blipFill>
        <p:spPr>
          <a:xfrm>
            <a:off x="227131" y="78882"/>
            <a:ext cx="1752600" cy="100656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600" b="1" dirty="0" smtClean="0">
                <a:solidFill>
                  <a:srgbClr val="C00000"/>
                </a:solidFill>
                <a:latin typeface="+mn-lt"/>
              </a:rPr>
              <a:t>Apply model 4 to your own work: are resources/demands in balance?</a:t>
            </a:r>
            <a:endParaRPr lang="en-US" sz="3600" b="1" dirty="0">
              <a:solidFill>
                <a:srgbClr val="C00000"/>
              </a:solidFill>
              <a:latin typeface="+mn-lt"/>
            </a:endParaRPr>
          </a:p>
        </p:txBody>
      </p:sp>
      <p:sp>
        <p:nvSpPr>
          <p:cNvPr id="2" name="Text Placeholder 1"/>
          <p:cNvSpPr>
            <a:spLocks noGrp="1"/>
          </p:cNvSpPr>
          <p:nvPr>
            <p:ph type="body" idx="1"/>
          </p:nvPr>
        </p:nvSpPr>
        <p:spPr/>
        <p:txBody>
          <a:bodyPr/>
          <a:lstStyle/>
          <a:p>
            <a:r>
              <a:rPr lang="en-IE" dirty="0" smtClean="0"/>
              <a:t>Your resources</a:t>
            </a:r>
            <a:endParaRPr lang="en-IE" dirty="0"/>
          </a:p>
        </p:txBody>
      </p:sp>
      <p:sp>
        <p:nvSpPr>
          <p:cNvPr id="11267" name="Content Placeholder 2"/>
          <p:cNvSpPr>
            <a:spLocks noGrp="1"/>
          </p:cNvSpPr>
          <p:nvPr>
            <p:ph sz="half" idx="2"/>
          </p:nvPr>
        </p:nvSpPr>
        <p:spPr>
          <a:ln>
            <a:solidFill>
              <a:srgbClr val="336699"/>
            </a:solidFill>
          </a:ln>
        </p:spPr>
        <p:txBody>
          <a:bodyPr/>
          <a:lstStyle/>
          <a:p>
            <a:pPr>
              <a:buFont typeface="Monotype Sorts"/>
              <a:buNone/>
            </a:pPr>
            <a:r>
              <a:rPr lang="en-US" dirty="0" smtClean="0"/>
              <a:t> </a:t>
            </a:r>
          </a:p>
        </p:txBody>
      </p:sp>
      <p:sp>
        <p:nvSpPr>
          <p:cNvPr id="3" name="Text Placeholder 2"/>
          <p:cNvSpPr>
            <a:spLocks noGrp="1"/>
          </p:cNvSpPr>
          <p:nvPr>
            <p:ph type="body" sz="quarter" idx="3"/>
          </p:nvPr>
        </p:nvSpPr>
        <p:spPr/>
        <p:txBody>
          <a:bodyPr/>
          <a:lstStyle/>
          <a:p>
            <a:r>
              <a:rPr lang="en-IE" dirty="0" smtClean="0"/>
              <a:t>Your demands</a:t>
            </a:r>
            <a:endParaRPr lang="en-IE" dirty="0"/>
          </a:p>
        </p:txBody>
      </p:sp>
      <p:sp>
        <p:nvSpPr>
          <p:cNvPr id="4" name="Content Placeholder 3"/>
          <p:cNvSpPr>
            <a:spLocks noGrp="1"/>
          </p:cNvSpPr>
          <p:nvPr>
            <p:ph sz="quarter" idx="4"/>
          </p:nvPr>
        </p:nvSpPr>
        <p:spPr>
          <a:ln>
            <a:solidFill>
              <a:srgbClr val="002060"/>
            </a:solidFill>
          </a:ln>
        </p:spPr>
        <p:txBody>
          <a:bodyPr/>
          <a:lstStyle/>
          <a:p>
            <a:pPr marL="0" indent="0">
              <a:buNone/>
            </a:pPr>
            <a:r>
              <a:rPr lang="en-IE" dirty="0" smtClean="0"/>
              <a:t> </a:t>
            </a:r>
            <a:endParaRPr lang="en-IE" dirty="0"/>
          </a:p>
        </p:txBody>
      </p:sp>
    </p:spTree>
    <p:extLst>
      <p:ext uri="{BB962C8B-B14F-4D97-AF65-F5344CB8AC3E}">
        <p14:creationId xmlns:p14="http://schemas.microsoft.com/office/powerpoint/2010/main" val="1732059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152400" y="321860"/>
            <a:ext cx="8991600" cy="1143000"/>
          </a:xfrm>
          <a:noFill/>
          <a:ln>
            <a:miter lim="800000"/>
            <a:headEnd/>
            <a:tailEnd/>
          </a:ln>
        </p:spPr>
        <p:txBody>
          <a:bodyPr vert="horz" wrap="square" lIns="91440" tIns="45720" rIns="91440" bIns="45720" numCol="1" anchor="t" anchorCtr="0" compatLnSpc="1">
            <a:prstTxWarp prst="textNoShape">
              <a:avLst/>
            </a:prstTxWarp>
          </a:bodyPr>
          <a:lstStyle/>
          <a:p>
            <a:r>
              <a:rPr lang="en-US" sz="4400" dirty="0" smtClean="0">
                <a:latin typeface="Arial" pitchFamily="34" charset="0"/>
              </a:rPr>
              <a:t>Implications for stress management in the workplace</a:t>
            </a:r>
          </a:p>
        </p:txBody>
      </p:sp>
      <p:sp>
        <p:nvSpPr>
          <p:cNvPr id="9219" name="Rectangle 3"/>
          <p:cNvSpPr>
            <a:spLocks noGrp="1" noChangeArrowheads="1"/>
          </p:cNvSpPr>
          <p:nvPr>
            <p:ph type="body" idx="1"/>
          </p:nvPr>
        </p:nvSpPr>
        <p:spPr>
          <a:xfrm>
            <a:off x="685800" y="1828800"/>
            <a:ext cx="7772400" cy="3581400"/>
          </a:xfrm>
        </p:spPr>
        <p:txBody>
          <a:bodyPr/>
          <a:lstStyle/>
          <a:p>
            <a:pPr>
              <a:spcAft>
                <a:spcPts val="1200"/>
              </a:spcAft>
            </a:pPr>
            <a:r>
              <a:rPr lang="en-US" altLang="en-US" dirty="0" smtClean="0"/>
              <a:t>Model 1: </a:t>
            </a:r>
            <a:r>
              <a:rPr lang="en-US" altLang="en-US" dirty="0" err="1" smtClean="0"/>
              <a:t>realise</a:t>
            </a:r>
            <a:r>
              <a:rPr lang="en-US" altLang="en-US" dirty="0" smtClean="0"/>
              <a:t> that prolonged stress will translate into increased absence from work and possible burnout: avoid the domino effect </a:t>
            </a:r>
          </a:p>
          <a:p>
            <a:pPr>
              <a:spcAft>
                <a:spcPts val="1200"/>
              </a:spcAft>
            </a:pPr>
            <a:r>
              <a:rPr lang="en-US" altLang="en-US" dirty="0" smtClean="0"/>
              <a:t>Model 2: people have an individual responsibility to managing their stress but the company can facilitate this or make it hard</a:t>
            </a:r>
          </a:p>
          <a:p>
            <a:pPr>
              <a:spcAft>
                <a:spcPts val="1200"/>
              </a:spcAft>
            </a:pPr>
            <a:r>
              <a:rPr lang="en-US" altLang="en-US" dirty="0" smtClean="0"/>
              <a:t>Model 3: consider worker’s basic needs, but also belonging, respect, and long term satisfaction</a:t>
            </a:r>
          </a:p>
          <a:p>
            <a:pPr>
              <a:spcAft>
                <a:spcPts val="1200"/>
              </a:spcAft>
            </a:pPr>
            <a:r>
              <a:rPr lang="en-US" altLang="en-US" dirty="0" smtClean="0"/>
              <a:t>Model 4: consider how to balance or rebalance resources and demands</a:t>
            </a:r>
            <a:endParaRPr lang="en-US" altLang="en-US" b="1" dirty="0" smtClean="0">
              <a:solidFill>
                <a:srgbClr val="990000"/>
              </a:solidFill>
            </a:endParaRPr>
          </a:p>
          <a:p>
            <a:pPr>
              <a:buFont typeface="Monotype Sorts"/>
              <a:buNone/>
            </a:pPr>
            <a:endParaRPr lang="en-US" altLang="en-US" dirty="0" smtClean="0"/>
          </a:p>
        </p:txBody>
      </p:sp>
    </p:spTree>
    <p:extLst>
      <p:ext uri="{BB962C8B-B14F-4D97-AF65-F5344CB8AC3E}">
        <p14:creationId xmlns:p14="http://schemas.microsoft.com/office/powerpoint/2010/main" val="2777599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Image result for coloured glasses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26"/>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coloured glasses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7775" y="3505200"/>
            <a:ext cx="4086225" cy="35408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coloured glasses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4840" y="9526"/>
            <a:ext cx="2052441" cy="357366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coloured glasses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257549"/>
            <a:ext cx="5057775" cy="37884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6"/>
          <a:stretch>
            <a:fillRect/>
          </a:stretch>
        </p:blipFill>
        <p:spPr>
          <a:xfrm>
            <a:off x="2355948" y="1997301"/>
            <a:ext cx="4708891" cy="2704431"/>
          </a:xfrm>
          <a:prstGeom prst="rect">
            <a:avLst/>
          </a:prstGeom>
        </p:spPr>
      </p:pic>
      <p:pic>
        <p:nvPicPr>
          <p:cNvPr id="2062" name="Picture 14" descr="Image result for coloured glasses phot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3554" y="9526"/>
            <a:ext cx="4004359" cy="2129480"/>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p:cNvSpPr/>
          <p:nvPr/>
        </p:nvSpPr>
        <p:spPr bwMode="auto">
          <a:xfrm>
            <a:off x="685800" y="1458213"/>
            <a:ext cx="7779215" cy="388208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4400" b="0" i="0" u="none" strike="noStrike" cap="none" normalizeH="0" baseline="0" dirty="0" smtClean="0">
                <a:ln>
                  <a:noFill/>
                </a:ln>
                <a:effectLst/>
                <a:latin typeface="+mn-lt"/>
              </a:rPr>
              <a:t>How we understand stress</a:t>
            </a:r>
            <a:r>
              <a:rPr kumimoji="0" lang="en-IE" sz="4400" b="0" i="0" u="none" strike="noStrike" cap="none" normalizeH="0" dirty="0" smtClean="0">
                <a:ln>
                  <a:noFill/>
                </a:ln>
                <a:effectLst/>
                <a:latin typeface="+mn-lt"/>
              </a:rPr>
              <a:t> depends on the glasses through which we see it.</a:t>
            </a:r>
            <a:endParaRPr kumimoji="0" lang="en-IE" sz="4400" b="0" i="0" u="none" strike="noStrike" cap="none" normalizeH="0" baseline="0" dirty="0" smtClean="0">
              <a:ln>
                <a:noFill/>
              </a:ln>
              <a:effectLst/>
              <a:latin typeface="+mn-lt"/>
            </a:endParaRPr>
          </a:p>
        </p:txBody>
      </p:sp>
    </p:spTree>
    <p:extLst>
      <p:ext uri="{BB962C8B-B14F-4D97-AF65-F5344CB8AC3E}">
        <p14:creationId xmlns:p14="http://schemas.microsoft.com/office/powerpoint/2010/main" val="1701126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228600" y="321860"/>
            <a:ext cx="8915400" cy="1143000"/>
          </a:xfrm>
          <a:noFill/>
          <a:ln>
            <a:miter lim="800000"/>
            <a:headEnd/>
            <a:tailEnd/>
          </a:ln>
        </p:spPr>
        <p:txBody>
          <a:bodyPr vert="horz" wrap="square" lIns="91440" tIns="45720" rIns="91440" bIns="45720" numCol="1" anchor="t" anchorCtr="0" compatLnSpc="1">
            <a:prstTxWarp prst="textNoShape">
              <a:avLst/>
            </a:prstTxWarp>
          </a:bodyPr>
          <a:lstStyle/>
          <a:p>
            <a:r>
              <a:rPr lang="en-US" sz="4400" dirty="0" smtClean="0">
                <a:latin typeface="Arial" pitchFamily="34" charset="0"/>
              </a:rPr>
              <a:t>Implications for risk management</a:t>
            </a:r>
          </a:p>
        </p:txBody>
      </p:sp>
      <p:sp>
        <p:nvSpPr>
          <p:cNvPr id="9219" name="Rectangle 3"/>
          <p:cNvSpPr>
            <a:spLocks noGrp="1" noChangeArrowheads="1"/>
          </p:cNvSpPr>
          <p:nvPr>
            <p:ph type="body" idx="1"/>
          </p:nvPr>
        </p:nvSpPr>
        <p:spPr>
          <a:xfrm>
            <a:off x="457200" y="1484194"/>
            <a:ext cx="7772400" cy="3581400"/>
          </a:xfrm>
        </p:spPr>
        <p:txBody>
          <a:bodyPr/>
          <a:lstStyle/>
          <a:p>
            <a:pPr>
              <a:spcAft>
                <a:spcPts val="1200"/>
              </a:spcAft>
            </a:pPr>
            <a:r>
              <a:rPr lang="en-US" altLang="en-US" dirty="0"/>
              <a:t>e</a:t>
            </a:r>
            <a:r>
              <a:rPr lang="en-US" altLang="en-US" dirty="0" smtClean="0"/>
              <a:t>stablish contributing factors to stress levels at an individual and organizational level</a:t>
            </a:r>
          </a:p>
          <a:p>
            <a:pPr>
              <a:spcAft>
                <a:spcPts val="1200"/>
              </a:spcAft>
            </a:pPr>
            <a:r>
              <a:rPr lang="en-US" altLang="en-US" dirty="0"/>
              <a:t>e</a:t>
            </a:r>
            <a:r>
              <a:rPr lang="en-US" altLang="en-US" dirty="0" smtClean="0"/>
              <a:t>stablish possible impacts of stress on health, performance and risk of accidents</a:t>
            </a:r>
          </a:p>
          <a:p>
            <a:pPr>
              <a:spcAft>
                <a:spcPts val="1200"/>
              </a:spcAft>
            </a:pPr>
            <a:r>
              <a:rPr lang="en-US" altLang="en-US" dirty="0" smtClean="0"/>
              <a:t>ask questions and read between the lines</a:t>
            </a:r>
          </a:p>
          <a:p>
            <a:pPr>
              <a:spcAft>
                <a:spcPts val="1200"/>
              </a:spcAft>
            </a:pPr>
            <a:r>
              <a:rPr lang="en-US" altLang="en-US" dirty="0"/>
              <a:t>u</a:t>
            </a:r>
            <a:r>
              <a:rPr lang="en-US" altLang="en-US" dirty="0" smtClean="0"/>
              <a:t>se these four models to look at stress impact from a variety of perspectives</a:t>
            </a:r>
          </a:p>
          <a:p>
            <a:pPr>
              <a:spcAft>
                <a:spcPts val="1200"/>
              </a:spcAft>
            </a:pPr>
            <a:r>
              <a:rPr lang="en-US" altLang="en-US" dirty="0" err="1"/>
              <a:t>r</a:t>
            </a:r>
            <a:r>
              <a:rPr lang="en-US" altLang="en-US" dirty="0" err="1" smtClean="0"/>
              <a:t>ealise</a:t>
            </a:r>
            <a:r>
              <a:rPr lang="en-US" altLang="en-US" dirty="0" smtClean="0"/>
              <a:t> that intense long term stress can have very costly implications for an </a:t>
            </a:r>
            <a:r>
              <a:rPr lang="en-US" altLang="en-US" dirty="0" err="1" smtClean="0"/>
              <a:t>organisation</a:t>
            </a:r>
            <a:endParaRPr lang="en-US" altLang="en-US" dirty="0" smtClean="0"/>
          </a:p>
          <a:p>
            <a:endParaRPr lang="en-US" altLang="en-US" b="1" dirty="0" smtClean="0">
              <a:solidFill>
                <a:srgbClr val="990000"/>
              </a:solidFill>
            </a:endParaRPr>
          </a:p>
          <a:p>
            <a:pPr>
              <a:buFont typeface="Monotype Sorts"/>
              <a:buNone/>
            </a:pPr>
            <a:endParaRPr lang="en-US" altLang="en-US" dirty="0" smtClean="0"/>
          </a:p>
        </p:txBody>
      </p:sp>
    </p:spTree>
    <p:extLst>
      <p:ext uri="{BB962C8B-B14F-4D97-AF65-F5344CB8AC3E}">
        <p14:creationId xmlns:p14="http://schemas.microsoft.com/office/powerpoint/2010/main" val="25127316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304800" y="2275"/>
            <a:ext cx="83058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3200" b="1" dirty="0" smtClean="0">
                <a:solidFill>
                  <a:srgbClr val="C00000"/>
                </a:solidFill>
                <a:latin typeface="+mn-lt"/>
              </a:rPr>
              <a:t>Apply all four models to the following scenario? Outline stress and cost.  </a:t>
            </a:r>
            <a:endParaRPr lang="en-US" sz="3200" b="1" dirty="0">
              <a:solidFill>
                <a:srgbClr val="C00000"/>
              </a:solidFill>
              <a:latin typeface="+mn-lt"/>
            </a:endParaRPr>
          </a:p>
        </p:txBody>
      </p:sp>
      <p:sp>
        <p:nvSpPr>
          <p:cNvPr id="20483" name="TextBox 5"/>
          <p:cNvSpPr txBox="1">
            <a:spLocks noChangeArrowheads="1"/>
          </p:cNvSpPr>
          <p:nvPr/>
        </p:nvSpPr>
        <p:spPr bwMode="auto">
          <a:xfrm>
            <a:off x="495300" y="1232513"/>
            <a:ext cx="7924800" cy="5632311"/>
          </a:xfrm>
          <a:prstGeom prst="rect">
            <a:avLst/>
          </a:prstGeom>
          <a:noFill/>
          <a:ln w="9525">
            <a:noFill/>
            <a:miter lim="800000"/>
            <a:headEnd/>
            <a:tailEnd/>
          </a:ln>
        </p:spPr>
        <p:txBody>
          <a:bodyPr wrap="square">
            <a:spAutoFit/>
          </a:bodyPr>
          <a:lstStyle/>
          <a:p>
            <a:pPr algn="just"/>
            <a:r>
              <a:rPr lang="en-IE" dirty="0" smtClean="0"/>
              <a:t>Jack (32) and Jill (29) are working together. Jill is always punctual and ensures that the work gets completed. Jack is often sick and seems hardly able to complete any work without Jill’s support. Recently Jack received a raise in salary but Jill did not. She has not complained about this. However, both Jack and Jill complain about other things. In the mean time the company is undergoing significant changes after it has been taken over by a multinational. They have appointed a new manager who takes Jill to task over the limited output of their joint activities. At this point in time a major order was missed because of this. Jill and the manager have a conflict which leads to a shouting match and Jill refuses to taking orders from him. The company dismisses Jill who takes the company to court for unfair dismissal.  She is not replaced. Jack is given another raise as an incentive, but no other co-worker.</a:t>
            </a:r>
          </a:p>
        </p:txBody>
      </p:sp>
    </p:spTree>
    <p:extLst>
      <p:ext uri="{BB962C8B-B14F-4D97-AF65-F5344CB8AC3E}">
        <p14:creationId xmlns:p14="http://schemas.microsoft.com/office/powerpoint/2010/main" val="42133089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7362"/>
          </a:xfrm>
        </p:spPr>
        <p:txBody>
          <a:bodyPr/>
          <a:lstStyle/>
          <a:p>
            <a:r>
              <a:rPr lang="en-IE" sz="2000" dirty="0" smtClean="0"/>
              <a:t>references</a:t>
            </a:r>
            <a:endParaRPr lang="en-IE" sz="2000" dirty="0"/>
          </a:p>
        </p:txBody>
      </p:sp>
      <p:sp>
        <p:nvSpPr>
          <p:cNvPr id="3" name="Content Placeholder 2"/>
          <p:cNvSpPr>
            <a:spLocks noGrp="1"/>
          </p:cNvSpPr>
          <p:nvPr>
            <p:ph idx="1"/>
          </p:nvPr>
        </p:nvSpPr>
        <p:spPr>
          <a:xfrm>
            <a:off x="152400" y="457200"/>
            <a:ext cx="8839200" cy="4114800"/>
          </a:xfrm>
        </p:spPr>
        <p:txBody>
          <a:bodyPr/>
          <a:lstStyle/>
          <a:p>
            <a:pPr>
              <a:buNone/>
            </a:pPr>
            <a:endParaRPr lang="en-IE" sz="1400" dirty="0" smtClean="0"/>
          </a:p>
          <a:p>
            <a:pPr>
              <a:buFont typeface="Arial" pitchFamily="34" charset="0"/>
              <a:buChar char="•"/>
            </a:pPr>
            <a:r>
              <a:rPr lang="en-US" sz="1400" dirty="0" smtClean="0">
                <a:latin typeface="Geneva"/>
                <a:ea typeface="Times New Roman"/>
                <a:cs typeface="Times New Roman"/>
              </a:rPr>
              <a:t>Benson, K. (1975) </a:t>
            </a:r>
            <a:r>
              <a:rPr lang="en-US" sz="1400" i="1" dirty="0" smtClean="0">
                <a:latin typeface="Geneva"/>
                <a:ea typeface="Times New Roman"/>
                <a:cs typeface="Times New Roman"/>
              </a:rPr>
              <a:t>The relaxation response</a:t>
            </a:r>
            <a:r>
              <a:rPr lang="en-US" sz="1400" dirty="0" smtClean="0">
                <a:latin typeface="Geneva"/>
                <a:ea typeface="Times New Roman"/>
                <a:cs typeface="Times New Roman"/>
              </a:rPr>
              <a:t>. New York: Morrow books.</a:t>
            </a:r>
          </a:p>
          <a:p>
            <a:pPr>
              <a:buFont typeface="Arial" pitchFamily="34" charset="0"/>
              <a:buChar char="•"/>
            </a:pPr>
            <a:r>
              <a:rPr lang="en-US" sz="1400" dirty="0" smtClean="0">
                <a:latin typeface="Geneva"/>
                <a:ea typeface="Times New Roman"/>
                <a:cs typeface="Times New Roman"/>
              </a:rPr>
              <a:t>Cannon, Walter (1932). </a:t>
            </a:r>
            <a:r>
              <a:rPr lang="en-US" sz="1400" i="1" dirty="0" smtClean="0">
                <a:latin typeface="Geneva"/>
                <a:ea typeface="Times New Roman"/>
                <a:cs typeface="Times New Roman"/>
              </a:rPr>
              <a:t>Wisdom of the Body. </a:t>
            </a:r>
            <a:r>
              <a:rPr lang="en-US" sz="1400" dirty="0" smtClean="0">
                <a:latin typeface="Geneva"/>
                <a:ea typeface="Times New Roman"/>
                <a:cs typeface="Times New Roman"/>
              </a:rPr>
              <a:t>United States: W.W. Norton &amp; Company. ISBN 0393002055.</a:t>
            </a:r>
          </a:p>
          <a:p>
            <a:pPr>
              <a:buFont typeface="Arial" pitchFamily="34" charset="0"/>
              <a:buChar char="•"/>
            </a:pPr>
            <a:r>
              <a:rPr lang="en-US" sz="1400" dirty="0" smtClean="0">
                <a:latin typeface="Geneva"/>
                <a:ea typeface="Times New Roman"/>
                <a:cs typeface="Times New Roman"/>
              </a:rPr>
              <a:t>Davis, M. Robbins </a:t>
            </a:r>
            <a:r>
              <a:rPr lang="en-US" sz="1400" dirty="0" err="1" smtClean="0">
                <a:latin typeface="Geneva"/>
                <a:ea typeface="Times New Roman"/>
                <a:cs typeface="Times New Roman"/>
              </a:rPr>
              <a:t>Eshelman</a:t>
            </a:r>
            <a:r>
              <a:rPr lang="en-US" sz="1400" dirty="0" smtClean="0">
                <a:latin typeface="Geneva"/>
                <a:ea typeface="Times New Roman"/>
                <a:cs typeface="Times New Roman"/>
              </a:rPr>
              <a:t>, E. &amp; McKay, M. (1995) </a:t>
            </a:r>
            <a:r>
              <a:rPr lang="en-US" sz="1400" i="1" dirty="0" smtClean="0">
                <a:latin typeface="Geneva"/>
                <a:ea typeface="Times New Roman"/>
                <a:cs typeface="Times New Roman"/>
              </a:rPr>
              <a:t>The Relaxation and Stress Reduction Workbook. </a:t>
            </a:r>
            <a:r>
              <a:rPr lang="en-US" sz="1400" dirty="0" smtClean="0">
                <a:latin typeface="Geneva"/>
                <a:ea typeface="Times New Roman"/>
                <a:cs typeface="Times New Roman"/>
              </a:rPr>
              <a:t>Oakland CA, New Harbinger Publ.</a:t>
            </a:r>
            <a:endParaRPr lang="en-IE" sz="1400" dirty="0" smtClean="0">
              <a:latin typeface="Geneva"/>
              <a:ea typeface="Times New Roman"/>
              <a:cs typeface="Times New Roman"/>
            </a:endParaRPr>
          </a:p>
          <a:p>
            <a:pPr>
              <a:buFont typeface="Arial" pitchFamily="34" charset="0"/>
              <a:buChar char="•"/>
            </a:pPr>
            <a:r>
              <a:rPr lang="fr-FR" sz="1400" dirty="0" smtClean="0">
                <a:latin typeface="Geneva"/>
              </a:rPr>
              <a:t>Ellis, A. (1977) </a:t>
            </a:r>
            <a:r>
              <a:rPr lang="fr-FR" sz="1400" i="1" dirty="0" err="1" smtClean="0">
                <a:latin typeface="Geneva"/>
              </a:rPr>
              <a:t>Reason</a:t>
            </a:r>
            <a:r>
              <a:rPr lang="fr-FR" sz="1400" i="1" dirty="0" smtClean="0">
                <a:latin typeface="Geneva"/>
              </a:rPr>
              <a:t> and </a:t>
            </a:r>
            <a:r>
              <a:rPr lang="fr-FR" sz="1400" i="1" dirty="0" err="1" smtClean="0">
                <a:latin typeface="Geneva"/>
              </a:rPr>
              <a:t>emotion</a:t>
            </a:r>
            <a:r>
              <a:rPr lang="fr-FR" sz="1400" i="1" dirty="0" smtClean="0">
                <a:latin typeface="Geneva"/>
              </a:rPr>
              <a:t> in </a:t>
            </a:r>
            <a:r>
              <a:rPr lang="fr-FR" sz="1400" i="1" dirty="0" err="1" smtClean="0">
                <a:latin typeface="Geneva"/>
              </a:rPr>
              <a:t>psychotherapy</a:t>
            </a:r>
            <a:r>
              <a:rPr lang="fr-FR" sz="1400" i="1" dirty="0" smtClean="0">
                <a:latin typeface="Geneva"/>
              </a:rPr>
              <a:t>: The rational-</a:t>
            </a:r>
            <a:r>
              <a:rPr lang="fr-FR" sz="1400" i="1" dirty="0" err="1" smtClean="0">
                <a:latin typeface="Geneva"/>
              </a:rPr>
              <a:t>emotive</a:t>
            </a:r>
            <a:r>
              <a:rPr lang="fr-FR" sz="1400" i="1" dirty="0" smtClean="0">
                <a:latin typeface="Geneva"/>
              </a:rPr>
              <a:t> </a:t>
            </a:r>
            <a:r>
              <a:rPr lang="fr-FR" sz="1400" i="1" dirty="0" err="1" smtClean="0">
                <a:latin typeface="Geneva"/>
              </a:rPr>
              <a:t>approach</a:t>
            </a:r>
            <a:r>
              <a:rPr lang="fr-FR" sz="1400" i="1" dirty="0" smtClean="0">
                <a:latin typeface="Geneva"/>
              </a:rPr>
              <a:t>.</a:t>
            </a:r>
            <a:r>
              <a:rPr lang="fr-FR" sz="1400" dirty="0" smtClean="0">
                <a:latin typeface="Geneva"/>
              </a:rPr>
              <a:t> New York: Julian </a:t>
            </a:r>
            <a:r>
              <a:rPr lang="fr-FR" sz="1400" dirty="0" err="1" smtClean="0">
                <a:latin typeface="Geneva"/>
              </a:rPr>
              <a:t>Press</a:t>
            </a:r>
            <a:r>
              <a:rPr lang="fr-FR" sz="1400" dirty="0" smtClean="0">
                <a:latin typeface="Geneva"/>
              </a:rPr>
              <a:t>.</a:t>
            </a:r>
          </a:p>
          <a:p>
            <a:pPr>
              <a:buFont typeface="Arial" pitchFamily="34" charset="0"/>
              <a:buChar char="•"/>
            </a:pPr>
            <a:r>
              <a:rPr lang="en-US" sz="1400" dirty="0" smtClean="0">
                <a:latin typeface="Geneva"/>
                <a:ea typeface="Times New Roman" pitchFamily="18" charset="0"/>
                <a:cs typeface="Times New Roman" pitchFamily="18" charset="0"/>
              </a:rPr>
              <a:t>Greenberg, J.S. (2002) </a:t>
            </a:r>
            <a:r>
              <a:rPr lang="en-US" sz="1400" i="1" dirty="0" smtClean="0">
                <a:latin typeface="Geneva"/>
                <a:ea typeface="Times New Roman" pitchFamily="18" charset="0"/>
                <a:cs typeface="Times New Roman" pitchFamily="18" charset="0"/>
              </a:rPr>
              <a:t>Comprehensive Stress Management (8</a:t>
            </a:r>
            <a:r>
              <a:rPr lang="en-US" sz="1400" i="1" baseline="30000" dirty="0" smtClean="0">
                <a:latin typeface="Geneva"/>
                <a:ea typeface="Times New Roman" pitchFamily="18" charset="0"/>
                <a:cs typeface="Times New Roman" pitchFamily="18" charset="0"/>
              </a:rPr>
              <a:t>th</a:t>
            </a:r>
            <a:r>
              <a:rPr lang="en-US" sz="1400" i="1" dirty="0" smtClean="0">
                <a:latin typeface="Geneva"/>
                <a:ea typeface="Times New Roman" pitchFamily="18" charset="0"/>
                <a:cs typeface="Times New Roman" pitchFamily="18" charset="0"/>
              </a:rPr>
              <a:t> ed.). </a:t>
            </a:r>
            <a:r>
              <a:rPr lang="en-US" sz="1400" dirty="0" smtClean="0">
                <a:latin typeface="Geneva"/>
                <a:ea typeface="Times New Roman" pitchFamily="18" charset="0"/>
                <a:cs typeface="Times New Roman" pitchFamily="18" charset="0"/>
              </a:rPr>
              <a:t>New York: McGraw-Hill.</a:t>
            </a:r>
          </a:p>
          <a:p>
            <a:r>
              <a:rPr lang="en-GB" sz="1400" dirty="0" err="1" smtClean="0"/>
              <a:t>Halbesleben</a:t>
            </a:r>
            <a:r>
              <a:rPr lang="en-GB" sz="1400" dirty="0" smtClean="0"/>
              <a:t> J. R. B., Wakefield B. J., Wakefield, D. S. &amp; Cooper, L. B. (2008) Nurse Burnout and Patient Safety Outcomes: Nurse Safety Perception Versus Reporting </a:t>
            </a:r>
            <a:r>
              <a:rPr lang="en-GB" sz="1400" dirty="0" err="1" smtClean="0"/>
              <a:t>Behavior</a:t>
            </a:r>
            <a:r>
              <a:rPr lang="en-GB" sz="1400" dirty="0" smtClean="0"/>
              <a:t>, </a:t>
            </a:r>
            <a:r>
              <a:rPr lang="en-GB" sz="1400" i="1" dirty="0" smtClean="0"/>
              <a:t>West J </a:t>
            </a:r>
            <a:r>
              <a:rPr lang="en-GB" sz="1400" i="1" dirty="0" err="1" smtClean="0"/>
              <a:t>Nurs</a:t>
            </a:r>
            <a:r>
              <a:rPr lang="en-GB" sz="1400" i="1" dirty="0" smtClean="0"/>
              <a:t> Res </a:t>
            </a:r>
            <a:r>
              <a:rPr lang="en-GB" sz="1400" dirty="0" smtClean="0"/>
              <a:t>30, p. 560-577.</a:t>
            </a:r>
            <a:endParaRPr lang="en-US" sz="1400" dirty="0" smtClean="0">
              <a:latin typeface="Geneva"/>
              <a:ea typeface="Times New Roman" pitchFamily="18" charset="0"/>
              <a:cs typeface="Times New Roman" pitchFamily="18" charset="0"/>
            </a:endParaRPr>
          </a:p>
          <a:p>
            <a:pPr>
              <a:buFont typeface="Arial" pitchFamily="34" charset="0"/>
              <a:buChar char="•"/>
            </a:pPr>
            <a:r>
              <a:rPr lang="en-US" sz="1400" dirty="0" smtClean="0">
                <a:latin typeface="Geneva"/>
                <a:ea typeface="Times New Roman" pitchFamily="18" charset="0"/>
                <a:cs typeface="Times New Roman" pitchFamily="18" charset="0"/>
              </a:rPr>
              <a:t> Holmes T.H., </a:t>
            </a:r>
            <a:r>
              <a:rPr lang="en-US" sz="1400" dirty="0" err="1" smtClean="0">
                <a:latin typeface="Geneva"/>
                <a:ea typeface="Times New Roman" pitchFamily="18" charset="0"/>
                <a:cs typeface="Times New Roman" pitchFamily="18" charset="0"/>
              </a:rPr>
              <a:t>Rahe</a:t>
            </a:r>
            <a:r>
              <a:rPr lang="en-US" sz="1400" dirty="0" smtClean="0">
                <a:latin typeface="Geneva"/>
                <a:ea typeface="Times New Roman" pitchFamily="18" charset="0"/>
                <a:cs typeface="Times New Roman" pitchFamily="18" charset="0"/>
              </a:rPr>
              <a:t> R.H. (1967). The Social Readjustment Rating Scale. </a:t>
            </a:r>
            <a:r>
              <a:rPr lang="en-US" sz="1400" i="1" dirty="0" smtClean="0">
                <a:latin typeface="Geneva"/>
                <a:ea typeface="Times New Roman" pitchFamily="18" charset="0"/>
                <a:cs typeface="Times New Roman" pitchFamily="18" charset="0"/>
              </a:rPr>
              <a:t>J </a:t>
            </a:r>
            <a:r>
              <a:rPr lang="en-US" sz="1400" i="1" dirty="0" err="1" smtClean="0">
                <a:latin typeface="Geneva"/>
                <a:ea typeface="Times New Roman" pitchFamily="18" charset="0"/>
                <a:cs typeface="Times New Roman" pitchFamily="18" charset="0"/>
              </a:rPr>
              <a:t>Psychosom</a:t>
            </a:r>
            <a:r>
              <a:rPr lang="en-US" sz="1400" i="1" dirty="0" smtClean="0">
                <a:latin typeface="Geneva"/>
                <a:ea typeface="Times New Roman" pitchFamily="18" charset="0"/>
                <a:cs typeface="Times New Roman" pitchFamily="18" charset="0"/>
              </a:rPr>
              <a:t> Res</a:t>
            </a:r>
            <a:r>
              <a:rPr lang="en-US" sz="1400" dirty="0" smtClean="0">
                <a:latin typeface="Geneva"/>
                <a:ea typeface="Times New Roman" pitchFamily="18" charset="0"/>
                <a:cs typeface="Times New Roman" pitchFamily="18" charset="0"/>
              </a:rPr>
              <a:t> 11 (2): 213–8. doi:10.1016/0022-3999(67)90010-4. PMID 6059863.</a:t>
            </a:r>
          </a:p>
          <a:p>
            <a:pPr>
              <a:buFont typeface="Arial" pitchFamily="34" charset="0"/>
              <a:buChar char="•"/>
            </a:pPr>
            <a:r>
              <a:rPr lang="en-US" sz="1400" dirty="0" err="1" smtClean="0">
                <a:latin typeface="Geneva"/>
                <a:ea typeface="Times New Roman" pitchFamily="18" charset="0"/>
                <a:cs typeface="Times New Roman" pitchFamily="18" charset="0"/>
              </a:rPr>
              <a:t>Houtman</a:t>
            </a:r>
            <a:r>
              <a:rPr lang="en-US" sz="1400" dirty="0" smtClean="0">
                <a:latin typeface="Geneva"/>
                <a:ea typeface="Times New Roman" pitchFamily="18" charset="0"/>
                <a:cs typeface="Times New Roman" pitchFamily="18" charset="0"/>
              </a:rPr>
              <a:t>, I. (2005) Work Related Stress. </a:t>
            </a:r>
            <a:r>
              <a:rPr lang="en-US" sz="1400" i="1" dirty="0" smtClean="0">
                <a:latin typeface="Geneva"/>
                <a:ea typeface="Times New Roman" pitchFamily="18" charset="0"/>
                <a:cs typeface="Times New Roman" pitchFamily="18" charset="0"/>
              </a:rPr>
              <a:t>European Foundation for the Improvement of Living and Working Conditions. </a:t>
            </a:r>
            <a:r>
              <a:rPr lang="en-US" sz="1400" dirty="0" err="1" smtClean="0">
                <a:latin typeface="Geneva"/>
                <a:ea typeface="Times New Roman" pitchFamily="18" charset="0"/>
                <a:cs typeface="Times New Roman" pitchFamily="18" charset="0"/>
              </a:rPr>
              <a:t>Loughlinstown</a:t>
            </a:r>
            <a:r>
              <a:rPr lang="en-US" sz="1400" dirty="0" smtClean="0">
                <a:latin typeface="Geneva"/>
                <a:ea typeface="Times New Roman" pitchFamily="18" charset="0"/>
                <a:cs typeface="Times New Roman" pitchFamily="18" charset="0"/>
              </a:rPr>
              <a:t>, Dublin 18, Ireland. Retrieved from www.eurofound.eu.int on 8 February 2010.</a:t>
            </a:r>
          </a:p>
          <a:p>
            <a:pPr>
              <a:buFont typeface="Arial" pitchFamily="34" charset="0"/>
              <a:buChar char="•"/>
            </a:pPr>
            <a:r>
              <a:rPr lang="en-US" sz="1400" dirty="0" smtClean="0">
                <a:latin typeface="Geneva"/>
                <a:ea typeface="Times New Roman" pitchFamily="18" charset="0"/>
                <a:cs typeface="Times New Roman" pitchFamily="18" charset="0"/>
              </a:rPr>
              <a:t>Lazarus, R. S., &amp; </a:t>
            </a:r>
            <a:r>
              <a:rPr lang="en-US" sz="1400" dirty="0" err="1" smtClean="0">
                <a:latin typeface="Geneva"/>
                <a:ea typeface="Times New Roman" pitchFamily="18" charset="0"/>
                <a:cs typeface="Times New Roman" pitchFamily="18" charset="0"/>
              </a:rPr>
              <a:t>Folkman</a:t>
            </a:r>
            <a:r>
              <a:rPr lang="en-US" sz="1400" dirty="0" smtClean="0">
                <a:latin typeface="Geneva"/>
                <a:ea typeface="Times New Roman" pitchFamily="18" charset="0"/>
                <a:cs typeface="Times New Roman" pitchFamily="18" charset="0"/>
              </a:rPr>
              <a:t>, S. (1984). Stress, appraisal, and coping. New York: Springer.</a:t>
            </a:r>
          </a:p>
          <a:p>
            <a:pPr>
              <a:buFont typeface="Arial" pitchFamily="34" charset="0"/>
              <a:buChar char="•"/>
            </a:pPr>
            <a:r>
              <a:rPr lang="en-US" sz="1400" dirty="0" err="1" smtClean="0">
                <a:latin typeface="Geneva"/>
                <a:ea typeface="Times New Roman" pitchFamily="18" charset="0"/>
                <a:cs typeface="Times New Roman" pitchFamily="18" charset="0"/>
              </a:rPr>
              <a:t>Leiter</a:t>
            </a:r>
            <a:r>
              <a:rPr lang="en-US" sz="1400" dirty="0" smtClean="0">
                <a:latin typeface="Geneva"/>
                <a:ea typeface="Times New Roman" pitchFamily="18" charset="0"/>
                <a:cs typeface="Times New Roman" pitchFamily="18" charset="0"/>
              </a:rPr>
              <a:t> M. P. &amp; </a:t>
            </a:r>
            <a:r>
              <a:rPr lang="en-US" sz="1400" dirty="0" err="1" smtClean="0">
                <a:latin typeface="Geneva"/>
                <a:ea typeface="Times New Roman" pitchFamily="18" charset="0"/>
                <a:cs typeface="Times New Roman" pitchFamily="18" charset="0"/>
              </a:rPr>
              <a:t>Maslach</a:t>
            </a:r>
            <a:r>
              <a:rPr lang="en-US" sz="1400" dirty="0" smtClean="0">
                <a:latin typeface="Geneva"/>
                <a:ea typeface="Times New Roman" pitchFamily="18" charset="0"/>
                <a:cs typeface="Times New Roman" pitchFamily="18" charset="0"/>
              </a:rPr>
              <a:t> C. (2009) Nurse turnover: the mediating role of burnout. Journal of Nursing Management 17, 331–339.</a:t>
            </a:r>
          </a:p>
          <a:p>
            <a:pPr>
              <a:buFont typeface="Arial" pitchFamily="34" charset="0"/>
              <a:buChar char="•"/>
            </a:pPr>
            <a:r>
              <a:rPr lang="en-IE" sz="1400" dirty="0" err="1" smtClean="0"/>
              <a:t>Maslach</a:t>
            </a:r>
            <a:r>
              <a:rPr lang="en-IE" sz="1400" dirty="0" smtClean="0"/>
              <a:t>, C., Jackson, S.E, &amp; </a:t>
            </a:r>
            <a:r>
              <a:rPr lang="en-IE" sz="1400" dirty="0" err="1" smtClean="0"/>
              <a:t>Leiter</a:t>
            </a:r>
            <a:r>
              <a:rPr lang="en-IE" sz="1400" dirty="0" smtClean="0"/>
              <a:t>, M.P. (1996) </a:t>
            </a:r>
            <a:r>
              <a:rPr lang="en-IE" sz="1400" i="1" dirty="0" smtClean="0"/>
              <a:t>MBI: The </a:t>
            </a:r>
            <a:r>
              <a:rPr lang="en-IE" sz="1400" i="1" dirty="0" err="1" smtClean="0"/>
              <a:t>Maslach</a:t>
            </a:r>
            <a:r>
              <a:rPr lang="en-IE" sz="1400" i="1" dirty="0" smtClean="0"/>
              <a:t> Burnout Inventory: Manual</a:t>
            </a:r>
            <a:r>
              <a:rPr lang="en-IE" sz="1400" dirty="0" smtClean="0"/>
              <a:t>. Palo Alto: Consulting Psychologists Press.</a:t>
            </a:r>
          </a:p>
          <a:p>
            <a:pPr>
              <a:buFont typeface="Arial" pitchFamily="34" charset="0"/>
              <a:buChar char="•"/>
            </a:pPr>
            <a:r>
              <a:rPr lang="en-IE" sz="1400" dirty="0" smtClean="0">
                <a:latin typeface="Geneva"/>
                <a:ea typeface="Times New Roman"/>
                <a:cs typeface="Times New Roman"/>
              </a:rPr>
              <a:t>Myers, D. (2004) Exploring Psychology (6</a:t>
            </a:r>
            <a:r>
              <a:rPr lang="en-IE" sz="1400" baseline="30000" dirty="0" smtClean="0">
                <a:latin typeface="Geneva"/>
                <a:ea typeface="Times New Roman"/>
                <a:cs typeface="Times New Roman"/>
              </a:rPr>
              <a:t>th</a:t>
            </a:r>
            <a:r>
              <a:rPr lang="en-IE" sz="1400" dirty="0" smtClean="0">
                <a:latin typeface="Geneva"/>
                <a:ea typeface="Times New Roman"/>
                <a:cs typeface="Times New Roman"/>
              </a:rPr>
              <a:t> Ed.). New York, Worth.</a:t>
            </a:r>
            <a:endParaRPr lang="en-US" sz="1400" dirty="0" smtClean="0">
              <a:latin typeface="Geneva"/>
              <a:ea typeface="Times New Roman"/>
              <a:cs typeface="Times New Roman"/>
            </a:endParaRPr>
          </a:p>
          <a:p>
            <a:pPr>
              <a:buFont typeface="Arial" pitchFamily="34" charset="0"/>
              <a:buChar char="•"/>
            </a:pPr>
            <a:r>
              <a:rPr lang="en-US" sz="1400" dirty="0" smtClean="0">
                <a:latin typeface="Geneva"/>
                <a:ea typeface="Times New Roman"/>
                <a:cs typeface="Times New Roman"/>
              </a:rPr>
              <a:t>Rice, P.L. (1999) </a:t>
            </a:r>
            <a:r>
              <a:rPr lang="en-US" sz="1400" i="1" dirty="0" smtClean="0">
                <a:latin typeface="Geneva"/>
                <a:ea typeface="Times New Roman"/>
                <a:cs typeface="Times New Roman"/>
              </a:rPr>
              <a:t>Stress and Health (3</a:t>
            </a:r>
            <a:r>
              <a:rPr lang="en-US" sz="1400" i="1" baseline="30000" dirty="0" smtClean="0">
                <a:latin typeface="Geneva"/>
                <a:ea typeface="Times New Roman"/>
                <a:cs typeface="Times New Roman"/>
              </a:rPr>
              <a:t>rd</a:t>
            </a:r>
            <a:r>
              <a:rPr lang="en-US" sz="1400" i="1" dirty="0" smtClean="0">
                <a:latin typeface="Geneva"/>
                <a:ea typeface="Times New Roman"/>
                <a:cs typeface="Times New Roman"/>
              </a:rPr>
              <a:t> </a:t>
            </a:r>
            <a:r>
              <a:rPr lang="en-US" sz="1400" i="1" dirty="0" err="1" smtClean="0">
                <a:latin typeface="Geneva"/>
                <a:ea typeface="Times New Roman"/>
                <a:cs typeface="Times New Roman"/>
              </a:rPr>
              <a:t>ed</a:t>
            </a:r>
            <a:r>
              <a:rPr lang="en-US" sz="1400" i="1" dirty="0" smtClean="0">
                <a:latin typeface="Geneva"/>
                <a:ea typeface="Times New Roman"/>
                <a:cs typeface="Times New Roman"/>
              </a:rPr>
              <a:t>).</a:t>
            </a:r>
            <a:r>
              <a:rPr lang="en-US" sz="1400" dirty="0" smtClean="0">
                <a:latin typeface="Geneva"/>
                <a:ea typeface="Times New Roman"/>
                <a:cs typeface="Times New Roman"/>
              </a:rPr>
              <a:t> Pacific Grove, CA: Brooks Cole.</a:t>
            </a:r>
          </a:p>
          <a:p>
            <a:pPr>
              <a:buFont typeface="Arial" pitchFamily="34" charset="0"/>
              <a:buChar char="•"/>
            </a:pPr>
            <a:r>
              <a:rPr lang="en-US" sz="1400" dirty="0" err="1" smtClean="0"/>
              <a:t>Selye</a:t>
            </a:r>
            <a:r>
              <a:rPr lang="en-US" sz="1400" dirty="0" smtClean="0"/>
              <a:t>, H. (1956) </a:t>
            </a:r>
            <a:r>
              <a:rPr lang="en-US" sz="1400" i="1" dirty="0" smtClean="0"/>
              <a:t>The stress of life</a:t>
            </a:r>
            <a:r>
              <a:rPr lang="en-US" sz="1400" dirty="0" smtClean="0"/>
              <a:t>. New York: McGraw-Hill.</a:t>
            </a:r>
          </a:p>
          <a:p>
            <a:pPr>
              <a:buFont typeface="Arial" pitchFamily="34" charset="0"/>
              <a:buChar char="•"/>
            </a:pPr>
            <a:r>
              <a:rPr lang="en-US" sz="1400" dirty="0" smtClean="0"/>
              <a:t>Yerkes R.M., Dodson J.D. (1908). The relation of strength of stimulus to rapidity of habit-formation. </a:t>
            </a:r>
            <a:r>
              <a:rPr lang="en-US" sz="1400" i="1" dirty="0" smtClean="0"/>
              <a:t>Journal of Comparative Neurology and Psychology </a:t>
            </a:r>
            <a:r>
              <a:rPr lang="en-US" sz="1400" dirty="0" smtClean="0"/>
              <a:t>18: 459–482.</a:t>
            </a:r>
            <a:endParaRPr lang="en-IE"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is stress ……</a:t>
            </a:r>
            <a:endParaRPr lang="en-IE" dirty="0"/>
          </a:p>
        </p:txBody>
      </p:sp>
      <p:sp>
        <p:nvSpPr>
          <p:cNvPr id="3" name="Content Placeholder 2"/>
          <p:cNvSpPr>
            <a:spLocks noGrp="1"/>
          </p:cNvSpPr>
          <p:nvPr>
            <p:ph idx="1"/>
          </p:nvPr>
        </p:nvSpPr>
        <p:spPr/>
        <p:txBody>
          <a:bodyPr/>
          <a:lstStyle/>
          <a:p>
            <a:pPr marL="0" indent="0">
              <a:spcAft>
                <a:spcPts val="1200"/>
              </a:spcAft>
              <a:buNone/>
            </a:pPr>
            <a:endParaRPr lang="en-US" altLang="en-US" dirty="0" smtClean="0">
              <a:solidFill>
                <a:srgbClr val="C00000"/>
              </a:solidFill>
            </a:endParaRPr>
          </a:p>
          <a:p>
            <a:pPr marL="0" indent="0">
              <a:spcAft>
                <a:spcPts val="1200"/>
              </a:spcAft>
              <a:buNone/>
            </a:pPr>
            <a:r>
              <a:rPr lang="en-US" altLang="en-US" dirty="0" smtClean="0">
                <a:solidFill>
                  <a:srgbClr val="C00000"/>
                </a:solidFill>
              </a:rPr>
              <a:t>Stress</a:t>
            </a:r>
            <a:r>
              <a:rPr lang="en-US" altLang="en-US" dirty="0">
                <a:solidFill>
                  <a:srgbClr val="C00000"/>
                </a:solidFill>
              </a:rPr>
              <a:t>: </a:t>
            </a:r>
            <a:r>
              <a:rPr lang="en-GB" dirty="0" smtClean="0"/>
              <a:t>is </a:t>
            </a:r>
            <a:r>
              <a:rPr lang="en-GB" dirty="0"/>
              <a:t>a mental and physical condition which results from pressure or demands that are straining or exceeding an individual’s capacity or perceived capacity to </a:t>
            </a:r>
            <a:r>
              <a:rPr lang="en-GB" dirty="0" smtClean="0"/>
              <a:t>adapt.</a:t>
            </a:r>
          </a:p>
          <a:p>
            <a:pPr marL="0" indent="0">
              <a:spcAft>
                <a:spcPts val="1200"/>
              </a:spcAft>
              <a:buNone/>
            </a:pPr>
            <a:endParaRPr lang="en-US" altLang="en-US" dirty="0"/>
          </a:p>
          <a:p>
            <a:pPr marL="0" indent="0">
              <a:buNone/>
            </a:pPr>
            <a:endParaRPr lang="en-US" altLang="en-US" dirty="0"/>
          </a:p>
          <a:p>
            <a:pPr marL="0" indent="0">
              <a:buNone/>
            </a:pPr>
            <a:endParaRPr lang="en-IE" dirty="0"/>
          </a:p>
        </p:txBody>
      </p:sp>
    </p:spTree>
    <p:extLst>
      <p:ext uri="{BB962C8B-B14F-4D97-AF65-F5344CB8AC3E}">
        <p14:creationId xmlns:p14="http://schemas.microsoft.com/office/powerpoint/2010/main" val="1035015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Arial" pitchFamily="34" charset="0"/>
              </a:rPr>
              <a:t>What is a stress reaction?</a:t>
            </a:r>
          </a:p>
        </p:txBody>
      </p:sp>
      <p:sp>
        <p:nvSpPr>
          <p:cNvPr id="9219" name="Rectangle 3"/>
          <p:cNvSpPr>
            <a:spLocks noGrp="1" noChangeArrowheads="1"/>
          </p:cNvSpPr>
          <p:nvPr>
            <p:ph type="body" idx="1"/>
          </p:nvPr>
        </p:nvSpPr>
        <p:spPr>
          <a:xfrm>
            <a:off x="381000" y="1447800"/>
            <a:ext cx="7772400" cy="3581400"/>
          </a:xfrm>
        </p:spPr>
        <p:txBody>
          <a:bodyPr/>
          <a:lstStyle/>
          <a:p>
            <a:pPr>
              <a:buFont typeface="Wingdings" pitchFamily="2" charset="2"/>
              <a:buChar char="§"/>
            </a:pPr>
            <a:endParaRPr lang="en-US" altLang="en-US" dirty="0" smtClean="0"/>
          </a:p>
          <a:p>
            <a:pPr marL="0" indent="0">
              <a:buNone/>
            </a:pPr>
            <a:r>
              <a:rPr lang="en-US" altLang="en-US" dirty="0" smtClean="0"/>
              <a:t>A </a:t>
            </a:r>
            <a:r>
              <a:rPr lang="en-US" altLang="en-US" dirty="0" smtClean="0">
                <a:solidFill>
                  <a:srgbClr val="C00000"/>
                </a:solidFill>
              </a:rPr>
              <a:t>stress reaction </a:t>
            </a:r>
            <a:r>
              <a:rPr lang="en-US" altLang="en-US" dirty="0" smtClean="0"/>
              <a:t>is essentially a physiological reaction that allows the body to respond and adapt to the stressors and pressure present</a:t>
            </a:r>
          </a:p>
          <a:p>
            <a:pPr>
              <a:buFont typeface="Wingdings" pitchFamily="2" charset="2"/>
              <a:buChar char="§"/>
            </a:pPr>
            <a:endParaRPr lang="en-US" altLang="en-US" dirty="0" smtClean="0"/>
          </a:p>
          <a:p>
            <a:pPr>
              <a:buFont typeface="Wingdings" pitchFamily="2" charset="2"/>
              <a:buChar char="§"/>
            </a:pPr>
            <a:endParaRPr lang="en-US" altLang="en-US" dirty="0" smtClean="0"/>
          </a:p>
          <a:p>
            <a:pPr>
              <a:buFont typeface="Wingdings" pitchFamily="2" charset="2"/>
              <a:buChar char="§"/>
            </a:pPr>
            <a:r>
              <a:rPr lang="en-US" altLang="en-US" dirty="0" smtClean="0"/>
              <a:t>Our environment always challenges us …….</a:t>
            </a:r>
          </a:p>
          <a:p>
            <a:pPr>
              <a:buFont typeface="Wingdings" pitchFamily="2" charset="2"/>
              <a:buChar char="§"/>
            </a:pPr>
            <a:r>
              <a:rPr lang="en-US" altLang="en-US" dirty="0" smtClean="0"/>
              <a:t>Our environment may not always meet our needs ……..</a:t>
            </a:r>
          </a:p>
          <a:p>
            <a:pPr lvl="1">
              <a:buFont typeface="Wingdings" pitchFamily="2" charset="2"/>
              <a:buChar char="§"/>
            </a:pPr>
            <a:r>
              <a:rPr lang="en-US" altLang="en-US" dirty="0" smtClean="0"/>
              <a:t>It is good that we have the ability to switch into a </a:t>
            </a:r>
            <a:r>
              <a:rPr lang="en-US" altLang="en-US" b="1" dirty="0" smtClean="0">
                <a:solidFill>
                  <a:srgbClr val="990000"/>
                </a:solidFill>
              </a:rPr>
              <a:t>‘higher gear’</a:t>
            </a:r>
          </a:p>
          <a:p>
            <a:pPr>
              <a:buFont typeface="Monotype Sorts"/>
              <a:buNone/>
            </a:pPr>
            <a:endParaRPr lang="en-US" altLang="en-US" b="1" dirty="0" smtClean="0">
              <a:solidFill>
                <a:srgbClr val="990000"/>
              </a:solidFill>
            </a:endParaRPr>
          </a:p>
          <a:p>
            <a:pPr>
              <a:buFont typeface="Monotype Sorts"/>
              <a:buNone/>
            </a:pPr>
            <a:endParaRPr lang="en-US" altLang="en-US" dirty="0" smtClean="0"/>
          </a:p>
        </p:txBody>
      </p:sp>
    </p:spTree>
    <p:extLst>
      <p:ext uri="{BB962C8B-B14F-4D97-AF65-F5344CB8AC3E}">
        <p14:creationId xmlns:p14="http://schemas.microsoft.com/office/powerpoint/2010/main" val="216308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animEffect transition="in" filter="blinds(horizontal)">
                                      <p:cBhvr>
                                        <p:cTn id="7" dur="500"/>
                                        <p:tgtEl>
                                          <p:spTgt spid="92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219">
                                            <p:txEl>
                                              <p:pRg st="4" end="4"/>
                                            </p:txEl>
                                          </p:spTgt>
                                        </p:tgtEl>
                                        <p:attrNameLst>
                                          <p:attrName>style.visibility</p:attrName>
                                        </p:attrNameLst>
                                      </p:cBhvr>
                                      <p:to>
                                        <p:strVal val="visible"/>
                                      </p:to>
                                    </p:set>
                                    <p:animEffect transition="in" filter="blinds(horizontal)">
                                      <p:cBhvr>
                                        <p:cTn id="12" dur="500"/>
                                        <p:tgtEl>
                                          <p:spTgt spid="9219">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219">
                                            <p:txEl>
                                              <p:pRg st="5" end="5"/>
                                            </p:txEl>
                                          </p:spTgt>
                                        </p:tgtEl>
                                        <p:attrNameLst>
                                          <p:attrName>style.visibility</p:attrName>
                                        </p:attrNameLst>
                                      </p:cBhvr>
                                      <p:to>
                                        <p:strVal val="visible"/>
                                      </p:to>
                                    </p:set>
                                    <p:animEffect transition="in" filter="blinds(horizontal)">
                                      <p:cBhvr>
                                        <p:cTn id="17" dur="500"/>
                                        <p:tgtEl>
                                          <p:spTgt spid="9219">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219">
                                            <p:txEl>
                                              <p:pRg st="6" end="6"/>
                                            </p:txEl>
                                          </p:spTgt>
                                        </p:tgtEl>
                                        <p:attrNameLst>
                                          <p:attrName>style.visibility</p:attrName>
                                        </p:attrNameLst>
                                      </p:cBhvr>
                                      <p:to>
                                        <p:strVal val="visible"/>
                                      </p:to>
                                    </p:set>
                                    <p:animEffect transition="in" filter="blinds(horizontal)">
                                      <p:cBhvr>
                                        <p:cTn id="22" dur="5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609600" y="457200"/>
            <a:ext cx="8096250" cy="5632311"/>
          </a:xfrm>
          <a:prstGeom prst="rect">
            <a:avLst/>
          </a:prstGeom>
          <a:noFill/>
          <a:ln w="9525">
            <a:noFill/>
            <a:miter lim="800000"/>
            <a:headEnd/>
            <a:tailEnd/>
          </a:ln>
        </p:spPr>
        <p:txBody>
          <a:bodyPr>
            <a:spAutoFit/>
          </a:bodyPr>
          <a:lstStyle/>
          <a:p>
            <a:pPr eaLnBrk="0" hangingPunct="0"/>
            <a:r>
              <a:rPr lang="en-IE" sz="3600" dirty="0">
                <a:solidFill>
                  <a:srgbClr val="336699"/>
                </a:solidFill>
                <a:latin typeface="Arial" pitchFamily="34" charset="0"/>
              </a:rPr>
              <a:t>How do we move into a higher gear </a:t>
            </a:r>
          </a:p>
          <a:p>
            <a:pPr eaLnBrk="0" hangingPunct="0"/>
            <a:r>
              <a:rPr lang="en-IE" sz="3600" dirty="0">
                <a:solidFill>
                  <a:srgbClr val="336699"/>
                </a:solidFill>
                <a:latin typeface="Arial" pitchFamily="34" charset="0"/>
              </a:rPr>
              <a:t>…………………..?</a:t>
            </a:r>
          </a:p>
          <a:p>
            <a:pPr eaLnBrk="0" hangingPunct="0"/>
            <a:endParaRPr lang="en-IE" sz="3600" dirty="0">
              <a:latin typeface="Arial" pitchFamily="34" charset="0"/>
            </a:endParaRPr>
          </a:p>
          <a:p>
            <a:pPr eaLnBrk="0" hangingPunct="0"/>
            <a:r>
              <a:rPr lang="en-IE" sz="3600" dirty="0">
                <a:latin typeface="Arial" pitchFamily="34" charset="0"/>
              </a:rPr>
              <a:t>Our </a:t>
            </a:r>
            <a:r>
              <a:rPr lang="en-IE" sz="3600" u="sng" dirty="0">
                <a:latin typeface="Arial" pitchFamily="34" charset="0"/>
              </a:rPr>
              <a:t>nervous </a:t>
            </a:r>
            <a:r>
              <a:rPr lang="en-IE" sz="3600" u="sng" dirty="0" smtClean="0">
                <a:latin typeface="Arial" pitchFamily="34" charset="0"/>
              </a:rPr>
              <a:t>and endocrine system</a:t>
            </a:r>
            <a:r>
              <a:rPr lang="en-IE" sz="3600" dirty="0" smtClean="0">
                <a:latin typeface="Arial" pitchFamily="34" charset="0"/>
              </a:rPr>
              <a:t> do </a:t>
            </a:r>
            <a:r>
              <a:rPr lang="en-IE" sz="3600" dirty="0">
                <a:latin typeface="Arial" pitchFamily="34" charset="0"/>
              </a:rPr>
              <a:t>that for us</a:t>
            </a:r>
          </a:p>
          <a:p>
            <a:pPr eaLnBrk="0" hangingPunct="0"/>
            <a:r>
              <a:rPr lang="en-IE" sz="3600" dirty="0">
                <a:latin typeface="Arial" pitchFamily="34" charset="0"/>
              </a:rPr>
              <a:t>……. </a:t>
            </a:r>
            <a:r>
              <a:rPr lang="en-IE" sz="3600" dirty="0">
                <a:solidFill>
                  <a:srgbClr val="990000"/>
                </a:solidFill>
                <a:latin typeface="Arial" pitchFamily="34" charset="0"/>
              </a:rPr>
              <a:t>whether we like it or not!!</a:t>
            </a:r>
          </a:p>
          <a:p>
            <a:pPr eaLnBrk="0" hangingPunct="0"/>
            <a:r>
              <a:rPr lang="en-IE" sz="3600" dirty="0">
                <a:solidFill>
                  <a:srgbClr val="990000"/>
                </a:solidFill>
                <a:latin typeface="Arial" pitchFamily="34" charset="0"/>
              </a:rPr>
              <a:t>……. whether it is appropriate or not!!</a:t>
            </a:r>
          </a:p>
          <a:p>
            <a:pPr eaLnBrk="0" hangingPunct="0"/>
            <a:endParaRPr lang="en-IE" sz="3600" dirty="0">
              <a:solidFill>
                <a:srgbClr val="990000"/>
              </a:solidFill>
              <a:latin typeface="Arial" pitchFamily="34" charset="0"/>
            </a:endParaRPr>
          </a:p>
          <a:p>
            <a:pPr algn="ctr" eaLnBrk="0" hangingPunct="0"/>
            <a:r>
              <a:rPr lang="en-IE" dirty="0">
                <a:latin typeface="Arial" pitchFamily="34" charset="0"/>
              </a:rPr>
              <a:t>(Examples: near miss </a:t>
            </a:r>
            <a:r>
              <a:rPr lang="en-IE" dirty="0" smtClean="0">
                <a:latin typeface="Arial" pitchFamily="34" charset="0"/>
              </a:rPr>
              <a:t>in traffic or at work, </a:t>
            </a:r>
            <a:endParaRPr lang="en-IE" dirty="0">
              <a:latin typeface="Arial" pitchFamily="34" charset="0"/>
            </a:endParaRPr>
          </a:p>
          <a:p>
            <a:pPr algn="ctr" eaLnBrk="0" hangingPunct="0"/>
            <a:r>
              <a:rPr lang="en-IE" dirty="0">
                <a:latin typeface="Arial" pitchFamily="34" charset="0"/>
              </a:rPr>
              <a:t>s</a:t>
            </a:r>
            <a:r>
              <a:rPr lang="en-IE" dirty="0" smtClean="0">
                <a:latin typeface="Arial" pitchFamily="34" charset="0"/>
              </a:rPr>
              <a:t>udden changes, conflict, </a:t>
            </a:r>
            <a:r>
              <a:rPr lang="en-IE" dirty="0">
                <a:latin typeface="Arial" pitchFamily="34" charset="0"/>
              </a:rPr>
              <a:t>mean boss, </a:t>
            </a:r>
          </a:p>
          <a:p>
            <a:pPr algn="ctr" eaLnBrk="0" hangingPunct="0"/>
            <a:r>
              <a:rPr lang="en-IE" dirty="0">
                <a:latin typeface="Arial" pitchFamily="34" charset="0"/>
              </a:rPr>
              <a:t>general pressure to perform, etc. ………)</a:t>
            </a:r>
            <a:endParaRPr lang="en-GB" dirty="0">
              <a:latin typeface="Arial" pitchFamily="34" charset="0"/>
            </a:endParaRPr>
          </a:p>
        </p:txBody>
      </p:sp>
    </p:spTree>
    <p:extLst>
      <p:ext uri="{BB962C8B-B14F-4D97-AF65-F5344CB8AC3E}">
        <p14:creationId xmlns:p14="http://schemas.microsoft.com/office/powerpoint/2010/main" val="333377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blinds(horizontal)">
                                      <p:cBhvr>
                                        <p:cTn id="7" dur="500"/>
                                        <p:tgtEl>
                                          <p:spTgt spid="102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42">
                                            <p:txEl>
                                              <p:pRg st="1" end="1"/>
                                            </p:txEl>
                                          </p:spTgt>
                                        </p:tgtEl>
                                        <p:attrNameLst>
                                          <p:attrName>style.visibility</p:attrName>
                                        </p:attrNameLst>
                                      </p:cBhvr>
                                      <p:to>
                                        <p:strVal val="visible"/>
                                      </p:to>
                                    </p:set>
                                    <p:animEffect transition="in" filter="blinds(horizontal)">
                                      <p:cBhvr>
                                        <p:cTn id="12" dur="500"/>
                                        <p:tgtEl>
                                          <p:spTgt spid="102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42">
                                            <p:txEl>
                                              <p:pRg st="3" end="3"/>
                                            </p:txEl>
                                          </p:spTgt>
                                        </p:tgtEl>
                                        <p:attrNameLst>
                                          <p:attrName>style.visibility</p:attrName>
                                        </p:attrNameLst>
                                      </p:cBhvr>
                                      <p:to>
                                        <p:strVal val="visible"/>
                                      </p:to>
                                    </p:set>
                                    <p:animEffect transition="in" filter="blinds(horizontal)">
                                      <p:cBhvr>
                                        <p:cTn id="17" dur="500"/>
                                        <p:tgtEl>
                                          <p:spTgt spid="1024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242">
                                            <p:txEl>
                                              <p:pRg st="4" end="4"/>
                                            </p:txEl>
                                          </p:spTgt>
                                        </p:tgtEl>
                                        <p:attrNameLst>
                                          <p:attrName>style.visibility</p:attrName>
                                        </p:attrNameLst>
                                      </p:cBhvr>
                                      <p:to>
                                        <p:strVal val="visible"/>
                                      </p:to>
                                    </p:set>
                                    <p:animEffect transition="in" filter="blinds(horizontal)">
                                      <p:cBhvr>
                                        <p:cTn id="22" dur="500"/>
                                        <p:tgtEl>
                                          <p:spTgt spid="1024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242">
                                            <p:txEl>
                                              <p:pRg st="5" end="5"/>
                                            </p:txEl>
                                          </p:spTgt>
                                        </p:tgtEl>
                                        <p:attrNameLst>
                                          <p:attrName>style.visibility</p:attrName>
                                        </p:attrNameLst>
                                      </p:cBhvr>
                                      <p:to>
                                        <p:strVal val="visible"/>
                                      </p:to>
                                    </p:set>
                                    <p:animEffect transition="in" filter="blinds(horizontal)">
                                      <p:cBhvr>
                                        <p:cTn id="27" dur="500"/>
                                        <p:tgtEl>
                                          <p:spTgt spid="1024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242">
                                            <p:txEl>
                                              <p:pRg st="7" end="7"/>
                                            </p:txEl>
                                          </p:spTgt>
                                        </p:tgtEl>
                                        <p:attrNameLst>
                                          <p:attrName>style.visibility</p:attrName>
                                        </p:attrNameLst>
                                      </p:cBhvr>
                                      <p:to>
                                        <p:strVal val="visible"/>
                                      </p:to>
                                    </p:set>
                                    <p:animEffect transition="in" filter="blinds(horizontal)">
                                      <p:cBhvr>
                                        <p:cTn id="32" dur="500"/>
                                        <p:tgtEl>
                                          <p:spTgt spid="10242">
                                            <p:txEl>
                                              <p:pRg st="7" end="7"/>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10242">
                                            <p:txEl>
                                              <p:pRg st="8" end="8"/>
                                            </p:txEl>
                                          </p:spTgt>
                                        </p:tgtEl>
                                        <p:attrNameLst>
                                          <p:attrName>style.visibility</p:attrName>
                                        </p:attrNameLst>
                                      </p:cBhvr>
                                      <p:to>
                                        <p:strVal val="visible"/>
                                      </p:to>
                                    </p:set>
                                    <p:animEffect transition="in" filter="blinds(horizontal)">
                                      <p:cBhvr>
                                        <p:cTn id="35" dur="500"/>
                                        <p:tgtEl>
                                          <p:spTgt spid="10242">
                                            <p:txEl>
                                              <p:pRg st="8" end="8"/>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10242">
                                            <p:txEl>
                                              <p:pRg st="9" end="9"/>
                                            </p:txEl>
                                          </p:spTgt>
                                        </p:tgtEl>
                                        <p:attrNameLst>
                                          <p:attrName>style.visibility</p:attrName>
                                        </p:attrNameLst>
                                      </p:cBhvr>
                                      <p:to>
                                        <p:strVal val="visible"/>
                                      </p:to>
                                    </p:set>
                                    <p:animEffect transition="in" filter="blinds(horizontal)">
                                      <p:cBhvr>
                                        <p:cTn id="38" dur="500"/>
                                        <p:tgtEl>
                                          <p:spTgt spid="1024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381000" y="914400"/>
            <a:ext cx="8077200" cy="5029200"/>
          </a:xfrm>
        </p:spPr>
        <p:txBody>
          <a:bodyPr/>
          <a:lstStyle/>
          <a:p>
            <a:pPr>
              <a:buFont typeface="Wingdings" pitchFamily="2" charset="2"/>
              <a:buChar char="§"/>
            </a:pPr>
            <a:r>
              <a:rPr lang="en-US" altLang="en-US" dirty="0" smtClean="0"/>
              <a:t>This model captures a continuum of bodily reactions to prolonged stress.  Occurs in three stages:</a:t>
            </a:r>
          </a:p>
          <a:p>
            <a:pPr lvl="1"/>
            <a:r>
              <a:rPr lang="en-US" altLang="en-US" dirty="0" smtClean="0">
                <a:solidFill>
                  <a:srgbClr val="990000"/>
                </a:solidFill>
              </a:rPr>
              <a:t>Alarm Reaction:</a:t>
            </a:r>
            <a:r>
              <a:rPr lang="en-US" altLang="en-US" dirty="0" smtClean="0"/>
              <a:t> Body resources are mobilized to cope with added stress (fight-flight)</a:t>
            </a:r>
          </a:p>
          <a:p>
            <a:pPr lvl="1"/>
            <a:r>
              <a:rPr lang="en-US" altLang="en-US" dirty="0" smtClean="0">
                <a:solidFill>
                  <a:srgbClr val="990000"/>
                </a:solidFill>
              </a:rPr>
              <a:t>Stage of Resistance</a:t>
            </a:r>
            <a:r>
              <a:rPr lang="en-US" altLang="en-US" dirty="0" smtClean="0"/>
              <a:t>: Body adjusts to stress but at a high physical cost; resistance to other stressors is lowered now (long term response)</a:t>
            </a:r>
          </a:p>
          <a:p>
            <a:pPr lvl="1"/>
            <a:r>
              <a:rPr lang="en-US" altLang="en-US" dirty="0" smtClean="0">
                <a:solidFill>
                  <a:srgbClr val="990000"/>
                </a:solidFill>
              </a:rPr>
              <a:t>Stage of Exhaustion:</a:t>
            </a:r>
            <a:r>
              <a:rPr lang="en-US" altLang="en-US" dirty="0" smtClean="0"/>
              <a:t> Body’s resources are drained and stress hormones are depleted.  Results might be:</a:t>
            </a:r>
          </a:p>
          <a:p>
            <a:pPr lvl="2"/>
            <a:r>
              <a:rPr lang="en-US" altLang="en-US" dirty="0" smtClean="0"/>
              <a:t>loss of health</a:t>
            </a:r>
          </a:p>
          <a:p>
            <a:pPr lvl="2"/>
            <a:r>
              <a:rPr lang="en-US" altLang="en-US" dirty="0"/>
              <a:t>p</a:t>
            </a:r>
            <a:r>
              <a:rPr lang="en-US" altLang="en-US" dirty="0" smtClean="0"/>
              <a:t>hysical and mental collapse; Burnout (</a:t>
            </a:r>
            <a:r>
              <a:rPr lang="en-US" altLang="en-US" dirty="0" err="1" smtClean="0"/>
              <a:t>Maslach</a:t>
            </a:r>
            <a:r>
              <a:rPr lang="en-US" altLang="en-US" dirty="0" smtClean="0"/>
              <a:t>, 2004)</a:t>
            </a:r>
          </a:p>
          <a:p>
            <a:pPr lvl="2"/>
            <a:r>
              <a:rPr lang="en-US" altLang="en-US" dirty="0"/>
              <a:t>work performance </a:t>
            </a:r>
            <a:r>
              <a:rPr lang="en-US" altLang="en-US" dirty="0" smtClean="0"/>
              <a:t>reduced; </a:t>
            </a:r>
            <a:r>
              <a:rPr lang="en-US" altLang="en-US" dirty="0"/>
              <a:t>accident risk increased</a:t>
            </a:r>
          </a:p>
          <a:p>
            <a:pPr marL="914400" lvl="2" indent="0">
              <a:buNone/>
            </a:pPr>
            <a:endParaRPr lang="en-US" altLang="en-US" dirty="0" smtClean="0"/>
          </a:p>
          <a:p>
            <a:endParaRPr lang="en-US" altLang="en-US" dirty="0" smtClean="0"/>
          </a:p>
          <a:p>
            <a:endParaRPr lang="en-US" altLang="en-US" dirty="0" smtClean="0"/>
          </a:p>
        </p:txBody>
      </p:sp>
      <p:sp>
        <p:nvSpPr>
          <p:cNvPr id="5123" name="Text Box 3"/>
          <p:cNvSpPr txBox="1">
            <a:spLocks noChangeArrowheads="1"/>
          </p:cNvSpPr>
          <p:nvPr/>
        </p:nvSpPr>
        <p:spPr bwMode="auto">
          <a:xfrm>
            <a:off x="0" y="273050"/>
            <a:ext cx="9144000" cy="457200"/>
          </a:xfrm>
          <a:prstGeom prst="rect">
            <a:avLst/>
          </a:prstGeom>
          <a:noFill/>
          <a:ln w="9525">
            <a:noFill/>
            <a:miter lim="800000"/>
            <a:headEnd/>
            <a:tailEnd/>
          </a:ln>
        </p:spPr>
        <p:txBody>
          <a:bodyPr>
            <a:spAutoFit/>
          </a:bodyPr>
          <a:lstStyle/>
          <a:p>
            <a:pPr algn="ctr" eaLnBrk="0" hangingPunct="0">
              <a:spcBef>
                <a:spcPct val="50000"/>
              </a:spcBef>
            </a:pPr>
            <a:r>
              <a:rPr lang="en-US" altLang="en-US" b="1" dirty="0" smtClean="0">
                <a:latin typeface="Arial" pitchFamily="34" charset="0"/>
              </a:rPr>
              <a:t>Model 1: General </a:t>
            </a:r>
            <a:r>
              <a:rPr lang="en-US" altLang="en-US" b="1" dirty="0">
                <a:latin typeface="Arial" pitchFamily="34" charset="0"/>
              </a:rPr>
              <a:t>Adaptation Syndrome (GAS) (</a:t>
            </a:r>
            <a:r>
              <a:rPr lang="en-US" altLang="en-US" b="1" dirty="0" err="1">
                <a:latin typeface="Arial" pitchFamily="34" charset="0"/>
              </a:rPr>
              <a:t>Selye</a:t>
            </a:r>
            <a:r>
              <a:rPr lang="en-US" altLang="en-US" b="1" dirty="0">
                <a:latin typeface="Arial" pitchFamily="34" charset="0"/>
              </a:rPr>
              <a:t>, 1956)</a:t>
            </a:r>
          </a:p>
        </p:txBody>
      </p:sp>
      <p:pic>
        <p:nvPicPr>
          <p:cNvPr id="3" name="Picture 2"/>
          <p:cNvPicPr>
            <a:picLocks noChangeAspect="1"/>
          </p:cNvPicPr>
          <p:nvPr/>
        </p:nvPicPr>
        <p:blipFill>
          <a:blip r:embed="rId2"/>
          <a:stretch>
            <a:fillRect/>
          </a:stretch>
        </p:blipFill>
        <p:spPr>
          <a:xfrm>
            <a:off x="6477000" y="5376273"/>
            <a:ext cx="2514600" cy="144419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bwMode="auto">
          <a:xfrm>
            <a:off x="457200" y="274638"/>
            <a:ext cx="8229600" cy="1143000"/>
          </a:xfrm>
          <a:prstGeom prst="rect">
            <a:avLst/>
          </a:prstGeom>
        </p:spPr>
        <p:txBody>
          <a:bodyPr>
            <a:normAutofit/>
          </a:bodyPr>
          <a:lstStyle/>
          <a:p>
            <a:pPr eaLnBrk="1" hangingPunct="1">
              <a:defRPr/>
            </a:pPr>
            <a:r>
              <a:rPr lang="en-US" sz="2900" dirty="0" smtClean="0">
                <a:solidFill>
                  <a:srgbClr val="336699"/>
                </a:solidFill>
                <a:latin typeface="+mn-lt"/>
              </a:rPr>
              <a:t>The impact of stress on work performance </a:t>
            </a:r>
            <a:r>
              <a:rPr lang="en-US" sz="2900" dirty="0" smtClean="0">
                <a:solidFill>
                  <a:schemeClr val="tx1"/>
                </a:solidFill>
                <a:latin typeface="+mn-lt"/>
              </a:rPr>
              <a:t/>
            </a:r>
            <a:br>
              <a:rPr lang="en-US" sz="2900" dirty="0" smtClean="0">
                <a:solidFill>
                  <a:schemeClr val="tx1"/>
                </a:solidFill>
                <a:latin typeface="+mn-lt"/>
              </a:rPr>
            </a:br>
            <a:endParaRPr lang="en-US" sz="2900" dirty="0" smtClean="0">
              <a:solidFill>
                <a:schemeClr val="tx1"/>
              </a:solidFill>
              <a:latin typeface="+mn-lt"/>
            </a:endParaRPr>
          </a:p>
        </p:txBody>
      </p:sp>
      <p:pic>
        <p:nvPicPr>
          <p:cNvPr id="18435" name="Content Placeholder 3" descr="YerkesDodsonLawGraph.png"/>
          <p:cNvPicPr>
            <a:picLocks noGrp="1" noChangeAspect="1"/>
          </p:cNvPicPr>
          <p:nvPr>
            <p:ph idx="4294967295"/>
          </p:nvPr>
        </p:nvPicPr>
        <p:blipFill>
          <a:blip r:embed="rId2" cstate="print"/>
          <a:srcRect/>
          <a:stretch>
            <a:fillRect/>
          </a:stretch>
        </p:blipFill>
        <p:spPr>
          <a:xfrm>
            <a:off x="1371600" y="1752600"/>
            <a:ext cx="6096000" cy="4818063"/>
          </a:xfrm>
        </p:spPr>
      </p:pic>
      <p:sp>
        <p:nvSpPr>
          <p:cNvPr id="6" name="Freeform 5"/>
          <p:cNvSpPr/>
          <p:nvPr/>
        </p:nvSpPr>
        <p:spPr>
          <a:xfrm>
            <a:off x="2133600" y="2667000"/>
            <a:ext cx="2667000" cy="3048000"/>
          </a:xfrm>
          <a:custGeom>
            <a:avLst/>
            <a:gdLst>
              <a:gd name="connsiteX0" fmla="*/ 0 w 2604654"/>
              <a:gd name="connsiteY0" fmla="*/ 2944860 h 2944860"/>
              <a:gd name="connsiteX1" fmla="*/ 960581 w 2604654"/>
              <a:gd name="connsiteY1" fmla="*/ 7697 h 2944860"/>
              <a:gd name="connsiteX2" fmla="*/ 2604654 w 2604654"/>
              <a:gd name="connsiteY2" fmla="*/ 2898679 h 2944860"/>
            </a:gdLst>
            <a:ahLst/>
            <a:cxnLst>
              <a:cxn ang="0">
                <a:pos x="connsiteX0" y="connsiteY0"/>
              </a:cxn>
              <a:cxn ang="0">
                <a:pos x="connsiteX1" y="connsiteY1"/>
              </a:cxn>
              <a:cxn ang="0">
                <a:pos x="connsiteX2" y="connsiteY2"/>
              </a:cxn>
            </a:cxnLst>
            <a:rect l="l" t="t" r="r" b="b"/>
            <a:pathLst>
              <a:path w="2604654" h="2944860">
                <a:moveTo>
                  <a:pt x="0" y="2944860"/>
                </a:moveTo>
                <a:cubicBezTo>
                  <a:pt x="263236" y="1480127"/>
                  <a:pt x="526472" y="15394"/>
                  <a:pt x="960581" y="7697"/>
                </a:cubicBezTo>
                <a:cubicBezTo>
                  <a:pt x="1394690" y="0"/>
                  <a:pt x="1999672" y="1449339"/>
                  <a:pt x="2604654" y="2898679"/>
                </a:cubicBezTo>
              </a:path>
            </a:pathLst>
          </a:custGeom>
          <a:ln w="444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IE"/>
          </a:p>
        </p:txBody>
      </p:sp>
      <p:sp>
        <p:nvSpPr>
          <p:cNvPr id="7" name="TextBox 6"/>
          <p:cNvSpPr txBox="1">
            <a:spLocks noChangeArrowheads="1"/>
          </p:cNvSpPr>
          <p:nvPr/>
        </p:nvSpPr>
        <p:spPr bwMode="auto">
          <a:xfrm>
            <a:off x="2057400" y="2286000"/>
            <a:ext cx="1676400" cy="830263"/>
          </a:xfrm>
          <a:prstGeom prst="rect">
            <a:avLst/>
          </a:prstGeom>
          <a:noFill/>
          <a:ln w="9525">
            <a:noFill/>
            <a:miter lim="800000"/>
            <a:headEnd/>
            <a:tailEnd/>
          </a:ln>
        </p:spPr>
        <p:txBody>
          <a:bodyPr>
            <a:spAutoFit/>
          </a:bodyPr>
          <a:lstStyle/>
          <a:p>
            <a:r>
              <a:rPr lang="en-IE"/>
              <a:t>Complex task</a:t>
            </a:r>
          </a:p>
        </p:txBody>
      </p:sp>
      <p:sp>
        <p:nvSpPr>
          <p:cNvPr id="8" name="TextBox 7"/>
          <p:cNvSpPr txBox="1">
            <a:spLocks noChangeArrowheads="1"/>
          </p:cNvSpPr>
          <p:nvPr/>
        </p:nvSpPr>
        <p:spPr bwMode="auto">
          <a:xfrm>
            <a:off x="4038600" y="1828800"/>
            <a:ext cx="1676400" cy="830263"/>
          </a:xfrm>
          <a:prstGeom prst="rect">
            <a:avLst/>
          </a:prstGeom>
          <a:noFill/>
          <a:ln w="9525">
            <a:noFill/>
            <a:miter lim="800000"/>
            <a:headEnd/>
            <a:tailEnd/>
          </a:ln>
        </p:spPr>
        <p:txBody>
          <a:bodyPr>
            <a:spAutoFit/>
          </a:bodyPr>
          <a:lstStyle/>
          <a:p>
            <a:r>
              <a:rPr lang="en-IE"/>
              <a:t>Moderate complexity</a:t>
            </a:r>
          </a:p>
        </p:txBody>
      </p:sp>
      <p:sp>
        <p:nvSpPr>
          <p:cNvPr id="9" name="Freeform 8"/>
          <p:cNvSpPr/>
          <p:nvPr/>
        </p:nvSpPr>
        <p:spPr>
          <a:xfrm>
            <a:off x="2187575" y="2438400"/>
            <a:ext cx="5432425" cy="3211513"/>
          </a:xfrm>
          <a:custGeom>
            <a:avLst/>
            <a:gdLst>
              <a:gd name="connsiteX0" fmla="*/ 0 w 5580743"/>
              <a:gd name="connsiteY0" fmla="*/ 3350986 h 3350986"/>
              <a:gd name="connsiteX1" fmla="*/ 3363685 w 5580743"/>
              <a:gd name="connsiteY1" fmla="*/ 422729 h 3350986"/>
              <a:gd name="connsiteX2" fmla="*/ 5257800 w 5580743"/>
              <a:gd name="connsiteY2" fmla="*/ 814614 h 3350986"/>
              <a:gd name="connsiteX3" fmla="*/ 5301342 w 5580743"/>
              <a:gd name="connsiteY3" fmla="*/ 814614 h 3350986"/>
            </a:gdLst>
            <a:ahLst/>
            <a:cxnLst>
              <a:cxn ang="0">
                <a:pos x="connsiteX0" y="connsiteY0"/>
              </a:cxn>
              <a:cxn ang="0">
                <a:pos x="connsiteX1" y="connsiteY1"/>
              </a:cxn>
              <a:cxn ang="0">
                <a:pos x="connsiteX2" y="connsiteY2"/>
              </a:cxn>
              <a:cxn ang="0">
                <a:pos x="connsiteX3" y="connsiteY3"/>
              </a:cxn>
            </a:cxnLst>
            <a:rect l="l" t="t" r="r" b="b"/>
            <a:pathLst>
              <a:path w="5580743" h="3350986">
                <a:moveTo>
                  <a:pt x="0" y="3350986"/>
                </a:moveTo>
                <a:cubicBezTo>
                  <a:pt x="1243692" y="2098222"/>
                  <a:pt x="2487385" y="845458"/>
                  <a:pt x="3363685" y="422729"/>
                </a:cubicBezTo>
                <a:cubicBezTo>
                  <a:pt x="4239985" y="0"/>
                  <a:pt x="4934857" y="749300"/>
                  <a:pt x="5257800" y="814614"/>
                </a:cubicBezTo>
                <a:cubicBezTo>
                  <a:pt x="5580743" y="879928"/>
                  <a:pt x="5441042" y="847271"/>
                  <a:pt x="5301342" y="814614"/>
                </a:cubicBezTo>
              </a:path>
            </a:pathLst>
          </a:custGeom>
          <a:ln w="41275">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IE"/>
          </a:p>
        </p:txBody>
      </p:sp>
      <p:sp>
        <p:nvSpPr>
          <p:cNvPr id="10" name="TextBox 9"/>
          <p:cNvSpPr txBox="1">
            <a:spLocks noChangeArrowheads="1"/>
          </p:cNvSpPr>
          <p:nvPr/>
        </p:nvSpPr>
        <p:spPr bwMode="auto">
          <a:xfrm>
            <a:off x="5943600" y="2286000"/>
            <a:ext cx="1676400" cy="461963"/>
          </a:xfrm>
          <a:prstGeom prst="rect">
            <a:avLst/>
          </a:prstGeom>
          <a:noFill/>
          <a:ln w="9525">
            <a:noFill/>
            <a:miter lim="800000"/>
            <a:headEnd/>
            <a:tailEnd/>
          </a:ln>
        </p:spPr>
        <p:txBody>
          <a:bodyPr>
            <a:spAutoFit/>
          </a:bodyPr>
          <a:lstStyle/>
          <a:p>
            <a:r>
              <a:rPr lang="en-IE"/>
              <a:t>Simple task</a:t>
            </a:r>
          </a:p>
        </p:txBody>
      </p:sp>
      <p:sp>
        <p:nvSpPr>
          <p:cNvPr id="2" name="Rectangle 1"/>
          <p:cNvSpPr/>
          <p:nvPr/>
        </p:nvSpPr>
        <p:spPr>
          <a:xfrm>
            <a:off x="6629400" y="914167"/>
            <a:ext cx="4572000" cy="646331"/>
          </a:xfrm>
          <a:prstGeom prst="rect">
            <a:avLst/>
          </a:prstGeom>
        </p:spPr>
        <p:txBody>
          <a:bodyPr>
            <a:spAutoFit/>
          </a:bodyPr>
          <a:lstStyle/>
          <a:p>
            <a:r>
              <a:rPr lang="en-US" sz="1800" dirty="0"/>
              <a:t>Yerkes-Dodson (1908) </a:t>
            </a:r>
            <a:br>
              <a:rPr lang="en-US" sz="1800" dirty="0"/>
            </a:br>
            <a:r>
              <a:rPr lang="en-US" sz="1800" dirty="0"/>
              <a:t>Inverted U-Hypothesis</a:t>
            </a:r>
            <a:endParaRPr lang="en-IE" sz="1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3200" dirty="0" smtClean="0"/>
              <a:t>Concerns from an occupational stress perspective</a:t>
            </a:r>
            <a:endParaRPr lang="en-IE" sz="3200" dirty="0"/>
          </a:p>
        </p:txBody>
      </p:sp>
      <p:sp>
        <p:nvSpPr>
          <p:cNvPr id="3" name="Content Placeholder 2"/>
          <p:cNvSpPr>
            <a:spLocks noGrp="1"/>
          </p:cNvSpPr>
          <p:nvPr>
            <p:ph idx="1"/>
          </p:nvPr>
        </p:nvSpPr>
        <p:spPr>
          <a:xfrm>
            <a:off x="457200" y="2971800"/>
            <a:ext cx="8229600" cy="3352800"/>
          </a:xfrm>
        </p:spPr>
        <p:txBody>
          <a:bodyPr/>
          <a:lstStyle/>
          <a:p>
            <a:r>
              <a:rPr lang="en-IE" dirty="0" smtClean="0"/>
              <a:t>Risk of long term stress on health</a:t>
            </a:r>
          </a:p>
          <a:p>
            <a:endParaRPr lang="en-IE" dirty="0"/>
          </a:p>
          <a:p>
            <a:r>
              <a:rPr lang="en-IE" dirty="0" smtClean="0"/>
              <a:t>Impact of stress on work performance</a:t>
            </a:r>
            <a:endParaRPr lang="en-IE" dirty="0"/>
          </a:p>
        </p:txBody>
      </p:sp>
    </p:spTree>
    <p:extLst>
      <p:ext uri="{BB962C8B-B14F-4D97-AF65-F5344CB8AC3E}">
        <p14:creationId xmlns:p14="http://schemas.microsoft.com/office/powerpoint/2010/main" val="1143899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457200" y="304800"/>
            <a:ext cx="8305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solidFill>
                  <a:srgbClr val="C00000"/>
                </a:solidFill>
                <a:latin typeface="+mn-lt"/>
              </a:rPr>
              <a:t>Apply model 1: relate stress and risks in </a:t>
            </a:r>
            <a:r>
              <a:rPr lang="en-US" b="1" dirty="0">
                <a:solidFill>
                  <a:srgbClr val="C00000"/>
                </a:solidFill>
                <a:latin typeface="+mn-lt"/>
              </a:rPr>
              <a:t>this </a:t>
            </a:r>
            <a:r>
              <a:rPr lang="en-US" b="1" dirty="0" smtClean="0">
                <a:solidFill>
                  <a:srgbClr val="C00000"/>
                </a:solidFill>
                <a:latin typeface="+mn-lt"/>
              </a:rPr>
              <a:t>hospital?  </a:t>
            </a:r>
            <a:endParaRPr lang="en-US" b="1" dirty="0">
              <a:solidFill>
                <a:srgbClr val="C00000"/>
              </a:solidFill>
              <a:latin typeface="+mn-lt"/>
            </a:endParaRPr>
          </a:p>
        </p:txBody>
      </p:sp>
      <p:sp>
        <p:nvSpPr>
          <p:cNvPr id="20483" name="TextBox 5"/>
          <p:cNvSpPr txBox="1">
            <a:spLocks noChangeArrowheads="1"/>
          </p:cNvSpPr>
          <p:nvPr/>
        </p:nvSpPr>
        <p:spPr bwMode="auto">
          <a:xfrm>
            <a:off x="838200" y="2057400"/>
            <a:ext cx="7239000" cy="3785652"/>
          </a:xfrm>
          <a:prstGeom prst="rect">
            <a:avLst/>
          </a:prstGeom>
          <a:noFill/>
          <a:ln w="9525">
            <a:noFill/>
            <a:miter lim="800000"/>
            <a:headEnd/>
            <a:tailEnd/>
          </a:ln>
        </p:spPr>
        <p:txBody>
          <a:bodyPr>
            <a:spAutoFit/>
          </a:bodyPr>
          <a:lstStyle/>
          <a:p>
            <a:pPr eaLnBrk="0" hangingPunct="0"/>
            <a:r>
              <a:rPr lang="en-US" dirty="0"/>
              <a:t>Since the new management took </a:t>
            </a:r>
            <a:r>
              <a:rPr lang="en-US" dirty="0" smtClean="0"/>
              <a:t>over a year ago, </a:t>
            </a:r>
            <a:r>
              <a:rPr lang="en-US" dirty="0"/>
              <a:t>things are not the same. Cost cutting has led to lay offs, longer shifts, and a new system of shifts has been introduced. Average sick days per month have doubled. The hospital used to be outside of the town. Now it is absorbed by suburbia in an area with a rapidly growing population. The hospital is building a new wing to accommodate to the changing situation. Furthermore, since the new shopping </a:t>
            </a:r>
            <a:r>
              <a:rPr lang="en-US" dirty="0" err="1"/>
              <a:t>centre</a:t>
            </a:r>
            <a:r>
              <a:rPr lang="en-US" dirty="0"/>
              <a:t> next door opened, there are constant traffic jams. </a:t>
            </a:r>
          </a:p>
        </p:txBody>
      </p:sp>
    </p:spTree>
    <p:extLst>
      <p:ext uri="{BB962C8B-B14F-4D97-AF65-F5344CB8AC3E}">
        <p14:creationId xmlns:p14="http://schemas.microsoft.com/office/powerpoint/2010/main" val="355433186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4_Flow">
      <a:majorFont>
        <a:latin typeface=""/>
        <a:ea typeface=""/>
        <a:cs typeface=""/>
      </a:majorFont>
      <a:minorFont>
        <a:latin typeface=""/>
        <a:ea typeface=""/>
        <a:cs typeface=""/>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350MHz:Applications:Microsoft Office 98:Templates:Blank Presentation</Template>
  <TotalTime>1696</TotalTime>
  <Words>1290</Words>
  <Application>Microsoft Office PowerPoint</Application>
  <PresentationFormat>On-screen Show (4:3)</PresentationFormat>
  <Paragraphs>133</Paragraphs>
  <Slides>22</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25" baseType="lpstr">
      <vt:lpstr>Blank Presentation</vt:lpstr>
      <vt:lpstr>4_Flow</vt:lpstr>
      <vt:lpstr>Organigram</vt:lpstr>
      <vt:lpstr>Stress &amp; Workplace Stress Management</vt:lpstr>
      <vt:lpstr>PowerPoint Presentation</vt:lpstr>
      <vt:lpstr>What is stress ……</vt:lpstr>
      <vt:lpstr>What is a stress reaction?</vt:lpstr>
      <vt:lpstr>PowerPoint Presentation</vt:lpstr>
      <vt:lpstr>PowerPoint Presentation</vt:lpstr>
      <vt:lpstr>The impact of stress on work performance  </vt:lpstr>
      <vt:lpstr>Concerns from an occupational stress perspective</vt:lpstr>
      <vt:lpstr>Apply model 1: relate stress and risks in this hospital?  </vt:lpstr>
      <vt:lpstr>so far we’ve emphasised the physical side … but there is more to it</vt:lpstr>
      <vt:lpstr>PowerPoint Presentation</vt:lpstr>
      <vt:lpstr>Apply model 2: which person’s health is most at risk?  </vt:lpstr>
      <vt:lpstr>We could also emphasise that stress is the result of how hard it is for us to fulfil our needs </vt:lpstr>
      <vt:lpstr>PowerPoint Presentation</vt:lpstr>
      <vt:lpstr>Apply model 3: which factors could contribute to stress?  </vt:lpstr>
      <vt:lpstr>At its most basic, stress is the result of demands that are higher than the resources</vt:lpstr>
      <vt:lpstr>PowerPoint Presentation</vt:lpstr>
      <vt:lpstr>Apply model 4 to your own work: are resources/demands in balance?</vt:lpstr>
      <vt:lpstr>Implications for stress management in the workplace</vt:lpstr>
      <vt:lpstr>Implications for risk management</vt:lpstr>
      <vt:lpstr>Apply all four models to the following scenario? Outline stress and cost.  </vt:lpstr>
      <vt:lpstr>references</vt:lpstr>
    </vt:vector>
  </TitlesOfParts>
  <Company>Eclectic Multimedia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Josh Barinstein</dc:creator>
  <cp:lastModifiedBy>My Laptop</cp:lastModifiedBy>
  <cp:revision>101</cp:revision>
  <cp:lastPrinted>2003-04-14T18:29:27Z</cp:lastPrinted>
  <dcterms:created xsi:type="dcterms:W3CDTF">2000-08-11T20:56:02Z</dcterms:created>
  <dcterms:modified xsi:type="dcterms:W3CDTF">2016-04-11T16:42:30Z</dcterms:modified>
</cp:coreProperties>
</file>