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44"/>
  </p:handoutMasterIdLst>
  <p:sldIdLst>
    <p:sldId id="256" r:id="rId2"/>
    <p:sldId id="341" r:id="rId3"/>
    <p:sldId id="342" r:id="rId4"/>
    <p:sldId id="344" r:id="rId5"/>
    <p:sldId id="343" r:id="rId6"/>
    <p:sldId id="345" r:id="rId7"/>
    <p:sldId id="346" r:id="rId8"/>
    <p:sldId id="347" r:id="rId9"/>
    <p:sldId id="348" r:id="rId10"/>
    <p:sldId id="368" r:id="rId11"/>
    <p:sldId id="321" r:id="rId12"/>
    <p:sldId id="349" r:id="rId13"/>
    <p:sldId id="325" r:id="rId14"/>
    <p:sldId id="369" r:id="rId15"/>
    <p:sldId id="350" r:id="rId16"/>
    <p:sldId id="352" r:id="rId17"/>
    <p:sldId id="328" r:id="rId18"/>
    <p:sldId id="330" r:id="rId19"/>
    <p:sldId id="331" r:id="rId20"/>
    <p:sldId id="333" r:id="rId21"/>
    <p:sldId id="334" r:id="rId22"/>
    <p:sldId id="336" r:id="rId23"/>
    <p:sldId id="338" r:id="rId24"/>
    <p:sldId id="340" r:id="rId25"/>
    <p:sldId id="353" r:id="rId26"/>
    <p:sldId id="354" r:id="rId27"/>
    <p:sldId id="355" r:id="rId28"/>
    <p:sldId id="356" r:id="rId29"/>
    <p:sldId id="357" r:id="rId30"/>
    <p:sldId id="358" r:id="rId31"/>
    <p:sldId id="359" r:id="rId32"/>
    <p:sldId id="370" r:id="rId33"/>
    <p:sldId id="372" r:id="rId34"/>
    <p:sldId id="360" r:id="rId35"/>
    <p:sldId id="361" r:id="rId36"/>
    <p:sldId id="362" r:id="rId37"/>
    <p:sldId id="363" r:id="rId38"/>
    <p:sldId id="364" r:id="rId39"/>
    <p:sldId id="365" r:id="rId40"/>
    <p:sldId id="366" r:id="rId41"/>
    <p:sldId id="367" r:id="rId42"/>
    <p:sldId id="316" r:id="rId4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5206"/>
    <a:srgbClr val="7476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25D5A9-828C-4A93-A990-0C255FF8115B}" type="datetimeFigureOut">
              <a:rPr lang="en-IE" smtClean="0"/>
              <a:t>21/10/2016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3A7B7-7F62-4079-A5A9-D81F287D8DF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7120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096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48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9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7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07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50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69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13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3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82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D2BE4-C194-A646-BED8-890847849515}" type="datetimeFigureOut">
              <a:rPr lang="en-US" smtClean="0"/>
              <a:pPr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CEACE-A299-3442-8F79-459A14F4B29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ppt_template-11-10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57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ppt_template-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2169903"/>
            <a:ext cx="708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/>
                <a:cs typeface="Arial"/>
              </a:rPr>
              <a:t>AIRM 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Arial"/>
                <a:cs typeface="Arial"/>
              </a:rPr>
              <a:t>Recent developments in Discrimination Law </a:t>
            </a:r>
            <a:endParaRPr lang="en-US" sz="4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294148"/>
            <a:ext cx="79248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endParaRPr lang="en-GB" sz="3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>
              <a:lnSpc>
                <a:spcPts val="3600"/>
              </a:lnSpc>
            </a:pPr>
            <a:r>
              <a:rPr lang="en-GB" sz="3000" dirty="0">
                <a:solidFill>
                  <a:schemeClr val="bg1"/>
                </a:solidFill>
                <a:latin typeface="Arial"/>
                <a:cs typeface="Arial"/>
              </a:rPr>
              <a:t>Maura Connolly, Head of Employment &amp; Employee Benefits</a:t>
            </a:r>
          </a:p>
          <a:p>
            <a:pPr>
              <a:lnSpc>
                <a:spcPts val="3600"/>
              </a:lnSpc>
            </a:pPr>
            <a:r>
              <a:rPr lang="en-US" sz="2000" dirty="0" smtClean="0">
                <a:solidFill>
                  <a:schemeClr val="bg1"/>
                </a:solidFill>
                <a:latin typeface="Arial"/>
                <a:cs typeface="Arial"/>
              </a:rPr>
              <a:t>Date: 19 October 2016</a:t>
            </a:r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83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47678"/>
                </a:solidFill>
                <a:latin typeface="Arial"/>
                <a:cs typeface="Arial"/>
              </a:rPr>
              <a:t>Absence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Absence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absenteeism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Statutory leave periods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– Health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&amp; safety, maternity, parental, paternity, adoptive, carer’s leave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Long term incapacity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690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47678"/>
                </a:solidFill>
                <a:latin typeface="Arial"/>
                <a:cs typeface="Arial"/>
              </a:rPr>
              <a:t>Absenteeism – the Unfair Dismissals Acts</a:t>
            </a:r>
            <a:endParaRPr lang="en-US" sz="5500" b="1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067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Regular pattern of absence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Reasonable to conclude no substantial improvement likely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Unacceptable to continue at this level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Adequate warnings </a:t>
            </a:r>
            <a:r>
              <a:rPr lang="en-IE" sz="2000" dirty="0">
                <a:solidFill>
                  <a:srgbClr val="747678"/>
                </a:solidFill>
                <a:latin typeface="Arial"/>
                <a:cs typeface="Arial"/>
              </a:rPr>
              <a:t>	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312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Fitness for Work – The Employment Equality Acts </a:t>
            </a:r>
            <a:r>
              <a:rPr lang="en-US" sz="3200" b="1" dirty="0" smtClean="0">
                <a:solidFill>
                  <a:srgbClr val="747678"/>
                </a:solidFill>
                <a:latin typeface="Arial"/>
                <a:cs typeface="Arial"/>
              </a:rPr>
              <a:t>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934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Section 16 (1) of Employment Equality Acts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Exclusion where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employee: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will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not undertake the duties of the role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will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not accept the conditions of the role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is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not (or is no longer) fully competent and available  having regard to the conditions of the role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132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Scenario A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5175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Jane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employed by </a:t>
            </a:r>
            <a:r>
              <a:rPr lang="en-IE" sz="2400" dirty="0" err="1">
                <a:solidFill>
                  <a:srgbClr val="747678"/>
                </a:solidFill>
                <a:latin typeface="Arial"/>
                <a:cs typeface="Arial"/>
              </a:rPr>
              <a:t>Betterbuys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 Limited as sales assistant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Suffers from lower back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pain – has had protracted absence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Occupational health – fit to return to work 3 days per week on reduced hours for 2 weeks and then return to work full time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Can do 6 out of 9 tasks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148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Disability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698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Total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or partial absence of bodily or mental functions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Chronic disease or illness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Learning disability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Mental health illness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053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Appropriate Measures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698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Effective and practical measures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adaptation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of premises and equipment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patterns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of working time/distribution of tasks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provision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of training/integration of resources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764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Disproportionate Burden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8" y="2013906"/>
            <a:ext cx="7924801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Financial and other costs entailed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Scale and financial resources of employer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Possibility of obtaining public funding or other assistance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Nano Nagle School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Marie Daly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Adaptation included patterns of working time and redistribution of tasks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Ring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Dansk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863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Interaction with Unfair Dismissals Acts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134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Capability, competence or qualifications of the employee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For the work of the type which he was employed to do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4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19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Scenario </a:t>
            </a:r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A – continued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129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To facilitate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Jane’s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return to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work: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full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medical advice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can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the adjustment to working hours be accommodated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what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other measures are required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disproportionate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burden</a:t>
            </a:r>
            <a:endParaRPr lang="en-US" sz="24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12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Labour Court </a:t>
            </a:r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Guidelines – 2 </a:t>
            </a:r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stage process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A Health and Fitness Club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A worker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Humphries 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Westwood Fitness Club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Nano Nagle -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Marie Daly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Ms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M (represented by INTO)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HSE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16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47678"/>
                </a:solidFill>
                <a:latin typeface="Arial"/>
                <a:cs typeface="Arial"/>
              </a:rPr>
              <a:t>Introduction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When might employment equality law be relevant in the workplace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Recruitment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Management of absence - Disability Discrimination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Retirement - Age Discrimination</a:t>
            </a: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484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Scenario </a:t>
            </a:r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B – absence/incapacity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Tom is out of work continuously for more than 1 year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Company policy has a stated tolerance level for absence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After 1 year the Company requires a definite return to work date – Tom is unable to confirm his return to work date 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Dismissal of employee being considered 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356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Case example</a:t>
            </a:r>
          </a:p>
          <a:p>
            <a:r>
              <a:rPr lang="en-US" sz="3200" b="1" dirty="0">
                <a:solidFill>
                  <a:srgbClr val="747678"/>
                </a:solidFill>
                <a:latin typeface="Arial"/>
                <a:cs typeface="Arial"/>
              </a:rPr>
              <a:t>Clear procedures required </a:t>
            </a:r>
          </a:p>
          <a:p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2636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Grainne </a:t>
            </a:r>
            <a:r>
              <a:rPr lang="en-IE" sz="2400" dirty="0" err="1">
                <a:solidFill>
                  <a:srgbClr val="747678"/>
                </a:solidFill>
                <a:latin typeface="Arial"/>
                <a:cs typeface="Arial"/>
              </a:rPr>
              <a:t>Hoey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 – White Horse Insurance </a:t>
            </a:r>
            <a:endParaRPr lang="en-IE" sz="24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 marL="347663" lvl="1">
              <a:spcAft>
                <a:spcPts val="1000"/>
              </a:spcAft>
              <a:buClr>
                <a:srgbClr val="E05206"/>
              </a:buClr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Telephone review meeting with HR without medical evidence unfair: €20,000 award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300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Case example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Majella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Long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 err="1">
                <a:solidFill>
                  <a:srgbClr val="747678"/>
                </a:solidFill>
                <a:latin typeface="Arial"/>
                <a:cs typeface="Arial"/>
              </a:rPr>
              <a:t>Dunnes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 Stores </a:t>
            </a:r>
            <a:endParaRPr lang="en-IE" sz="2400" i="1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Protracted absence – periods of absence over 5 year period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23 years service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No return to work date provided – dismissal because could not hold position open indefinitely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Should have had medical evidence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Re-engagement ordered </a:t>
            </a:r>
          </a:p>
          <a:p>
            <a:pPr marL="1257300" lvl="2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IE" sz="2000" dirty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764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Case example </a:t>
            </a:r>
            <a:endParaRPr lang="en-IE" sz="3200" b="1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No </a:t>
            </a:r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blind application of company policy </a:t>
            </a:r>
          </a:p>
          <a:p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934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Stobart (Ireland) Limited -v- </a:t>
            </a:r>
            <a:r>
              <a:rPr lang="en-IE" sz="2400" i="1" dirty="0" err="1" smtClean="0">
                <a:solidFill>
                  <a:srgbClr val="747678"/>
                </a:solidFill>
                <a:latin typeface="Arial"/>
                <a:cs typeface="Arial"/>
              </a:rPr>
              <a:t>Beashel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 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Depression 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Dismissed because absence exceeded tolerance levels for management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Unfair because dismissing manager was not advised that employee suffered from depression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€15,000 award </a:t>
            </a:r>
          </a:p>
          <a:p>
            <a:pPr marL="1257300" lvl="2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IE" sz="2000" dirty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214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Case example</a:t>
            </a:r>
          </a:p>
          <a:p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Dismissal </a:t>
            </a:r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after long term absence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8" y="2213197"/>
            <a:ext cx="7924801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Eugenia Carroll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HJ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Heinz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3 years absence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Temperature, weight and shift work restrictions due to medical condition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Dismissal upheld because employer engaged with employee, her medical advisors, company doctor and occupational health and sought to accommodate her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3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Fair Procedures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Delaney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Central Bank of Ireland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McGrath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Irish Distillers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Kennedy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Leonard &amp; </a:t>
            </a:r>
            <a:r>
              <a:rPr lang="en-IE" sz="2400" i="1" dirty="0" err="1">
                <a:solidFill>
                  <a:srgbClr val="747678"/>
                </a:solidFill>
                <a:latin typeface="Arial"/>
                <a:cs typeface="Arial"/>
              </a:rPr>
              <a:t>Tolan</a:t>
            </a:r>
            <a:endParaRPr lang="en-IE" sz="2400" i="1" dirty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91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Sick Pay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2703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Sick leave policy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Terms of employment (Information) Act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16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Recommendations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698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Assess if sickness a disability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Education about the disability – medical advice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Consider any changes to workplace to accommodate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Disproportionate burden test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502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Recommendations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Dismissal only where no accommodation possible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Personal injury action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Have consultation process with employee about return to work or dismissal – afford opportunity to influence outcome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45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Age Discrimination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565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Change to State Pension Age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DOB on or after 1 January 1948 – 66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DOB on or after 1 January 1955 – 67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DOB on or after 1 January 1963 – 68</a:t>
            </a:r>
          </a:p>
          <a:p>
            <a:pPr lvl="1">
              <a:spcAft>
                <a:spcPts val="1000"/>
              </a:spcAft>
              <a:buClr>
                <a:srgbClr val="E05206"/>
              </a:buClr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Report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of Interdepartmental Group on Fuller Working Lives – August 2016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490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47678"/>
                </a:solidFill>
                <a:latin typeface="Arial"/>
                <a:cs typeface="Arial"/>
              </a:rPr>
              <a:t>Pre-employment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760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Access to employment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Conditions of Employment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Training experience for or in relation to employment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Promotion or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re-grading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Classification of posts</a:t>
            </a: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25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Employment and Equality Law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Unfair Dismissals Acts – normal retiring age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What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is the retirement age: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Contractual retirement age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Implied contractual retirement age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Retirement age – occupational pension scheme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State pension age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22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Case examples - Establishing </a:t>
            </a:r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a contractual retirement </a:t>
            </a:r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age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760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  <a:buClr>
                <a:srgbClr val="E05206"/>
              </a:buClr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Firefighter – collective agreement set retirement age</a:t>
            </a:r>
          </a:p>
          <a:p>
            <a:pPr>
              <a:spcAft>
                <a:spcPts val="1000"/>
              </a:spcAft>
              <a:buClr>
                <a:srgbClr val="E05206"/>
              </a:buClr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Contractual age specified different age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Michael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Kavanagh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Kilkenny County Council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Wingdings" panose="05000000000000000000" pitchFamily="2" charset="2"/>
              <a:buChar char="Ø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Contract said 65 – collective agreement was 60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Wingdings" panose="05000000000000000000" pitchFamily="2" charset="2"/>
              <a:buChar char="Ø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Active involvement in union  - deemed consent	</a:t>
            </a: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574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Case examples - establishing </a:t>
            </a:r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a contractual retirement age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698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Reilly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-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Drogheda Borough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Council</a:t>
            </a:r>
          </a:p>
          <a:p>
            <a:pPr>
              <a:spcAft>
                <a:spcPts val="1000"/>
              </a:spcAft>
              <a:buClr>
                <a:srgbClr val="E05206"/>
              </a:buClr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	Retained firefighter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Wingdings" panose="05000000000000000000" pitchFamily="2" charset="2"/>
              <a:buChar char="Ø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Contract said 65 collective agreement reduced it to 58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Wingdings" panose="05000000000000000000" pitchFamily="2" charset="2"/>
              <a:buChar char="Ø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Breach of contract – no consent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680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Case examples: establishing </a:t>
            </a:r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a contractual retirement age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Aoife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McCarthy -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HSE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Wingdings" panose="05000000000000000000" pitchFamily="2" charset="2"/>
              <a:buChar char="Ø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Public sector retirement age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IE" sz="2400" i="1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O’Mara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and Hynes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College Freight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Limited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Wingdings" panose="05000000000000000000" pitchFamily="2" charset="2"/>
              <a:buChar char="Ø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No retirement policy or custom and practice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Wingdings" panose="05000000000000000000" pitchFamily="2" charset="2"/>
              <a:buChar char="Ø"/>
            </a:pP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€35,000 award  </a:t>
            </a:r>
            <a:endParaRPr lang="en-IE" sz="2400" i="1" dirty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986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rgbClr val="747678"/>
                </a:solidFill>
                <a:latin typeface="Arial"/>
                <a:cs typeface="Arial"/>
              </a:rPr>
              <a:t>Equality </a:t>
            </a:r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Law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934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Directive 2000/78/EC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 err="1">
                <a:solidFill>
                  <a:srgbClr val="747678"/>
                </a:solidFill>
                <a:latin typeface="Arial"/>
                <a:cs typeface="Arial"/>
              </a:rPr>
              <a:t>Calor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 </a:t>
            </a:r>
            <a:r>
              <a:rPr lang="en-IE" sz="2400" i="1" dirty="0" err="1">
                <a:solidFill>
                  <a:srgbClr val="747678"/>
                </a:solidFill>
                <a:latin typeface="Arial"/>
                <a:cs typeface="Arial"/>
              </a:rPr>
              <a:t>Teo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McCarthy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Donnellan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Minister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for Justice</a:t>
            </a:r>
          </a:p>
          <a:p>
            <a:pPr lvl="1">
              <a:spcAft>
                <a:spcPts val="1000"/>
              </a:spcAft>
              <a:buClr>
                <a:srgbClr val="E05206"/>
              </a:buClr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objectively and reasonably justified by a legitimate aim … and the means of achieving that aim are appropriate and necessary.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Elizabeth Sweeney -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Aer Lingus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95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Legitimate aim or purpose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1908398"/>
            <a:ext cx="7924801" cy="556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Health and safety concerns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Staff planning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Physical capability to do the job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 	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Doyle 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ESB International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	O’Neill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Fairview motors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	Saunders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CHC Ireland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	Minister for Justice and Law Reform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Equality Tribunal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380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Objective justifications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1814613"/>
            <a:ext cx="7924801" cy="5688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Interdepartmental report: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labour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market opportunities for job seekers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encourage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recruitment of young people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prevent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disputes on fitness of workers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distribution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of work between generations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ensure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quality of service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avoid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age imbalance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ensure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motivation and dynamism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439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Legitimate aims and justifications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5191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CJEU case law: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unrelated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to discrimination based on age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not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purely financial/cost based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Member States social policy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aims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not purely individual to employment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collective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agreement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availability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of retirement income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128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Equality (Miscellaneous Provisions) Act 2015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2703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Objective justifications to fix retirement age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Post retirement age fixed term contracts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6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Management of Retirement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Is there an established retirement age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Is there legitimate aim or purpose to justify retirement at particular age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Is that proportionate to achieve that purpose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940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47678"/>
                </a:solidFill>
                <a:latin typeface="Arial"/>
                <a:cs typeface="Arial"/>
              </a:rPr>
              <a:t>Recruitment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4257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Job description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Agree skills and attributes required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Qualifications – required and desirable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Analyse whether any potential indirect discrimination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Conditions of employment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Evaluation system</a:t>
            </a: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070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Fixed Term contracts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2205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Principle of fairness and equal treatment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390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747678"/>
                </a:solidFill>
                <a:latin typeface="Arial"/>
                <a:cs typeface="Arial"/>
              </a:rPr>
              <a:t>Recommendations of Interdepartmental report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5304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WRC Code of Practice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Employers to have retirement policy and clear articulation of policy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Department to review position for public sector workers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Human Rights Commission – guidance for fixed term contracts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Training and development measures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39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 descr="ppt_template-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3465303"/>
            <a:ext cx="9144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 smtClean="0">
                <a:solidFill>
                  <a:schemeClr val="bg1"/>
                </a:solidFill>
                <a:latin typeface="Arial"/>
                <a:cs typeface="Arial"/>
              </a:rPr>
              <a:t>Thank You</a:t>
            </a:r>
            <a:endParaRPr lang="en-US" sz="55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862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47678"/>
                </a:solidFill>
                <a:latin typeface="Arial"/>
                <a:cs typeface="Arial"/>
              </a:rPr>
              <a:t>Interview process guidelines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1427752"/>
            <a:ext cx="7924801" cy="3929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Ensure all documentation is discrimination proofed </a:t>
            </a:r>
            <a:r>
              <a:rPr lang="en-IE" sz="2400" dirty="0" err="1">
                <a:solidFill>
                  <a:srgbClr val="747678"/>
                </a:solidFill>
                <a:latin typeface="Arial"/>
                <a:cs typeface="Arial"/>
              </a:rPr>
              <a:t>ie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. Application form, interview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forms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Ensure interview facilities are accessible for all candidates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Anne Harrington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East Coast Health Board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Transparent process – agree essential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criteria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Where discriminatory questions are asked this may raise an inference sufficient to move the burden of proof to the respondent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employer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968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47678"/>
                </a:solidFill>
                <a:latin typeface="Arial"/>
                <a:cs typeface="Arial"/>
              </a:rPr>
              <a:t>Interview process guidelines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934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Most meritorious candidate should be appointed</a:t>
            </a:r>
            <a:endParaRPr lang="en-US" sz="20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Questions </a:t>
            </a: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asked should relate only to job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requirements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Interview notes should be retained and an agreed marking system should be in place – what weight is to be applied to different criteria and </a:t>
            </a:r>
            <a:r>
              <a:rPr lang="en-IE" sz="2400" dirty="0" smtClean="0">
                <a:solidFill>
                  <a:srgbClr val="747678"/>
                </a:solidFill>
                <a:latin typeface="Arial"/>
                <a:cs typeface="Arial"/>
              </a:rPr>
              <a:t>qualifications</a:t>
            </a:r>
            <a:endParaRPr lang="en-IE" sz="2400" dirty="0">
              <a:solidFill>
                <a:srgbClr val="747678"/>
              </a:solidFill>
              <a:latin typeface="Arial"/>
              <a:cs typeface="Arial"/>
            </a:endParaRP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Gender balance on the interview board</a:t>
            </a: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768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747678"/>
                </a:solidFill>
                <a:latin typeface="Arial"/>
                <a:cs typeface="Arial"/>
              </a:rPr>
              <a:t>Labour</a:t>
            </a:r>
            <a:r>
              <a:rPr lang="en-US" sz="3200" b="1" dirty="0">
                <a:solidFill>
                  <a:srgbClr val="747678"/>
                </a:solidFill>
                <a:latin typeface="Arial"/>
                <a:cs typeface="Arial"/>
              </a:rPr>
              <a:t> court guidance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319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Denial of discrimination not conclusive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May be discrimination if conclusions drawn based on preconception without adequate appraisal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Discrimination may be inferred from questions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Failure to maintain notes – Fatal to employer</a:t>
            </a: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964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47678"/>
                </a:solidFill>
                <a:latin typeface="Arial"/>
                <a:cs typeface="Arial"/>
              </a:rPr>
              <a:t>Data protection 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2213198"/>
            <a:ext cx="79248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Maintenance of records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Time periods 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Data protection request</a:t>
            </a: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721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799" y="722103"/>
            <a:ext cx="7924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47678"/>
                </a:solidFill>
                <a:latin typeface="Arial"/>
                <a:cs typeface="Arial"/>
              </a:rPr>
              <a:t>Pre-employment medical</a:t>
            </a:r>
            <a:endParaRPr lang="en-US" sz="5500" dirty="0">
              <a:solidFill>
                <a:srgbClr val="747678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799" y="1908398"/>
            <a:ext cx="7924801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On notice of medical history</a:t>
            </a:r>
          </a:p>
          <a:p>
            <a:pPr marL="342900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Triggers consideration of section 16 exception grounds 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Whether competent or capable to perform the particular job</a:t>
            </a:r>
          </a:p>
          <a:p>
            <a:pPr marL="800100" lvl="1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dirty="0">
                <a:solidFill>
                  <a:srgbClr val="747678"/>
                </a:solidFill>
                <a:latin typeface="Arial"/>
                <a:cs typeface="Arial"/>
              </a:rPr>
              <a:t>Whether appropriate measures required </a:t>
            </a:r>
          </a:p>
          <a:p>
            <a:pPr marL="1257300" lvl="2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A complainant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Bus </a:t>
            </a:r>
            <a:r>
              <a:rPr lang="en-IE" sz="2400" i="1" dirty="0" err="1">
                <a:solidFill>
                  <a:srgbClr val="747678"/>
                </a:solidFill>
                <a:latin typeface="Arial"/>
                <a:cs typeface="Arial"/>
              </a:rPr>
              <a:t>Eireann</a:t>
            </a:r>
            <a:endParaRPr lang="en-IE" sz="2400" i="1" dirty="0">
              <a:solidFill>
                <a:srgbClr val="747678"/>
              </a:solidFill>
              <a:latin typeface="Arial"/>
              <a:cs typeface="Arial"/>
            </a:endParaRPr>
          </a:p>
          <a:p>
            <a:pPr marL="1257300" lvl="2" indent="-342900">
              <a:spcAft>
                <a:spcPts val="1000"/>
              </a:spcAft>
              <a:buClr>
                <a:srgbClr val="E05206"/>
              </a:buClr>
              <a:buFont typeface="Arial" panose="020B0604020202020204" pitchFamily="34" charset="0"/>
              <a:buChar char="─"/>
            </a:pP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Niall Walsh </a:t>
            </a:r>
            <a:r>
              <a:rPr lang="en-IE" sz="2400" i="1" dirty="0" smtClean="0">
                <a:solidFill>
                  <a:srgbClr val="747678"/>
                </a:solidFill>
                <a:latin typeface="Arial"/>
                <a:cs typeface="Arial"/>
              </a:rPr>
              <a:t>-v- </a:t>
            </a:r>
            <a:r>
              <a:rPr lang="en-IE" sz="2400" i="1" dirty="0" err="1">
                <a:solidFill>
                  <a:srgbClr val="747678"/>
                </a:solidFill>
                <a:latin typeface="Arial"/>
                <a:cs typeface="Arial"/>
              </a:rPr>
              <a:t>Webprint</a:t>
            </a:r>
            <a:r>
              <a:rPr lang="en-IE" sz="2400" i="1" dirty="0">
                <a:solidFill>
                  <a:srgbClr val="747678"/>
                </a:solidFill>
                <a:latin typeface="Arial"/>
                <a:cs typeface="Arial"/>
              </a:rPr>
              <a:t> Concepts </a:t>
            </a:r>
          </a:p>
          <a:p>
            <a:pPr>
              <a:spcAft>
                <a:spcPts val="1000"/>
              </a:spcAft>
            </a:pPr>
            <a:endParaRPr lang="en-US" sz="2000" dirty="0" smtClean="0">
              <a:solidFill>
                <a:srgbClr val="74767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402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1302</Words>
  <Application>Microsoft Office PowerPoint</Application>
  <PresentationFormat>On-screen Show (4:3)</PresentationFormat>
  <Paragraphs>287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Wingdings</vt:lpstr>
      <vt:lpstr>Office Theme</vt:lpstr>
      <vt:lpstr>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</dc:title>
  <dc:creator>26</dc:creator>
  <cp:lastModifiedBy>Kelly,Jason</cp:lastModifiedBy>
  <cp:revision>26</cp:revision>
  <cp:lastPrinted>2013-02-26T09:52:06Z</cp:lastPrinted>
  <dcterms:created xsi:type="dcterms:W3CDTF">2013-01-18T12:11:33Z</dcterms:created>
  <dcterms:modified xsi:type="dcterms:W3CDTF">2016-10-21T14:25:22Z</dcterms:modified>
</cp:coreProperties>
</file>