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handoutMasterIdLst>
    <p:handoutMasterId r:id="rId31"/>
  </p:handoutMasterIdLst>
  <p:sldIdLst>
    <p:sldId id="258" r:id="rId2"/>
    <p:sldId id="367" r:id="rId3"/>
    <p:sldId id="373" r:id="rId4"/>
    <p:sldId id="368" r:id="rId5"/>
    <p:sldId id="392" r:id="rId6"/>
    <p:sldId id="374" r:id="rId7"/>
    <p:sldId id="375" r:id="rId8"/>
    <p:sldId id="376" r:id="rId9"/>
    <p:sldId id="377" r:id="rId10"/>
    <p:sldId id="378" r:id="rId11"/>
    <p:sldId id="379" r:id="rId12"/>
    <p:sldId id="380" r:id="rId13"/>
    <p:sldId id="381" r:id="rId14"/>
    <p:sldId id="382" r:id="rId15"/>
    <p:sldId id="384" r:id="rId16"/>
    <p:sldId id="385" r:id="rId17"/>
    <p:sldId id="386" r:id="rId18"/>
    <p:sldId id="387" r:id="rId19"/>
    <p:sldId id="383" r:id="rId20"/>
    <p:sldId id="388" r:id="rId21"/>
    <p:sldId id="389" r:id="rId22"/>
    <p:sldId id="390" r:id="rId23"/>
    <p:sldId id="391" r:id="rId24"/>
    <p:sldId id="369" r:id="rId25"/>
    <p:sldId id="370" r:id="rId26"/>
    <p:sldId id="371" r:id="rId27"/>
    <p:sldId id="372" r:id="rId28"/>
    <p:sldId id="393" r:id="rId29"/>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27" autoAdjust="0"/>
    <p:restoredTop sz="94660"/>
  </p:normalViewPr>
  <p:slideViewPr>
    <p:cSldViewPr>
      <p:cViewPr varScale="1">
        <p:scale>
          <a:sx n="136" d="100"/>
          <a:sy n="136" d="100"/>
        </p:scale>
        <p:origin x="16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115A064B-E63C-4A9B-89E5-368DF975C12E}" type="datetimeFigureOut">
              <a:rPr lang="en-GB" smtClean="0"/>
              <a:t>18/11/2016</a:t>
            </a:fld>
            <a:endParaRPr lang="en-GB"/>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B9A99175-40C3-452B-9ECB-F8FED6371CF7}" type="slidenum">
              <a:rPr lang="en-GB" smtClean="0"/>
              <a:t>‹#›</a:t>
            </a:fld>
            <a:endParaRPr lang="en-GB"/>
          </a:p>
        </p:txBody>
      </p:sp>
    </p:spTree>
    <p:extLst>
      <p:ext uri="{BB962C8B-B14F-4D97-AF65-F5344CB8AC3E}">
        <p14:creationId xmlns:p14="http://schemas.microsoft.com/office/powerpoint/2010/main" val="213275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EBAA5295-D7A3-4A29-8677-AB406AF46824}" type="datetimeFigureOut">
              <a:rPr lang="en-GB" smtClean="0"/>
              <a:pPr/>
              <a:t>18/11/2016</a:t>
            </a:fld>
            <a:endParaRPr lang="en-GB"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45E6F45F-5379-4941-8716-AB0B95F50821}" type="slidenum">
              <a:rPr lang="en-GB" smtClean="0"/>
              <a:pPr/>
              <a:t>‹#›</a:t>
            </a:fld>
            <a:endParaRPr lang="en-GB" dirty="0"/>
          </a:p>
        </p:txBody>
      </p:sp>
    </p:spTree>
    <p:extLst>
      <p:ext uri="{BB962C8B-B14F-4D97-AF65-F5344CB8AC3E}">
        <p14:creationId xmlns:p14="http://schemas.microsoft.com/office/powerpoint/2010/main" val="9186602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45E6F45F-5379-4941-8716-AB0B95F50821}" type="slidenum">
              <a:rPr lang="en-GB" smtClean="0"/>
              <a:pPr/>
              <a:t>1</a:t>
            </a:fld>
            <a:endParaRPr lang="en-GB" dirty="0"/>
          </a:p>
        </p:txBody>
      </p:sp>
    </p:spTree>
    <p:extLst>
      <p:ext uri="{BB962C8B-B14F-4D97-AF65-F5344CB8AC3E}">
        <p14:creationId xmlns:p14="http://schemas.microsoft.com/office/powerpoint/2010/main" val="39709521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45E6F45F-5379-4941-8716-AB0B95F50821}" type="slidenum">
              <a:rPr lang="en-GB" smtClean="0"/>
              <a:pPr/>
              <a:t>2</a:t>
            </a:fld>
            <a:endParaRPr lang="en-GB" dirty="0"/>
          </a:p>
        </p:txBody>
      </p:sp>
    </p:spTree>
    <p:extLst>
      <p:ext uri="{BB962C8B-B14F-4D97-AF65-F5344CB8AC3E}">
        <p14:creationId xmlns:p14="http://schemas.microsoft.com/office/powerpoint/2010/main" val="30242270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A8AE4D4-56B3-4AF1-98C7-5692391F05CB}" type="datetimeFigureOut">
              <a:rPr lang="en-GB" smtClean="0"/>
              <a:pPr/>
              <a:t>18/11/2016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B510D3E-FBBA-49AA-AC9D-C303DE039008}"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A8AE4D4-56B3-4AF1-98C7-5692391F05CB}" type="datetimeFigureOut">
              <a:rPr lang="en-GB" smtClean="0"/>
              <a:pPr/>
              <a:t>18/11/2016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B510D3E-FBBA-49AA-AC9D-C303DE039008}" type="slidenum">
              <a:rPr lang="en-GB" smtClean="0"/>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A8AE4D4-56B3-4AF1-98C7-5692391F05CB}" type="datetimeFigureOut">
              <a:rPr lang="en-GB" smtClean="0"/>
              <a:pPr/>
              <a:t>18/11/2016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B510D3E-FBBA-49AA-AC9D-C303DE039008}" type="slidenum">
              <a:rPr lang="en-GB" smtClean="0"/>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A8AE4D4-56B3-4AF1-98C7-5692391F05CB}" type="datetimeFigureOut">
              <a:rPr lang="en-GB" smtClean="0"/>
              <a:pPr/>
              <a:t>18/11/2016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B510D3E-FBBA-49AA-AC9D-C303DE039008}" type="slidenum">
              <a:rPr lang="en-GB" smtClean="0"/>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A8AE4D4-56B3-4AF1-98C7-5692391F05CB}" type="datetimeFigureOut">
              <a:rPr lang="en-GB" smtClean="0"/>
              <a:pPr/>
              <a:t>18/11/2016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B510D3E-FBBA-49AA-AC9D-C303DE039008}" type="slidenum">
              <a:rPr lang="en-GB" smtClean="0"/>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A8AE4D4-56B3-4AF1-98C7-5692391F05CB}" type="datetimeFigureOut">
              <a:rPr lang="en-GB" smtClean="0"/>
              <a:pPr/>
              <a:t>18/11/2016</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CB510D3E-FBBA-49AA-AC9D-C303DE039008}" type="slidenum">
              <a:rPr lang="en-GB" smtClean="0"/>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A8AE4D4-56B3-4AF1-98C7-5692391F05CB}" type="datetimeFigureOut">
              <a:rPr lang="en-GB" smtClean="0"/>
              <a:pPr/>
              <a:t>18/11/2016</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CB510D3E-FBBA-49AA-AC9D-C303DE039008}" type="slidenum">
              <a:rPr lang="en-GB" smtClean="0"/>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A8AE4D4-56B3-4AF1-98C7-5692391F05CB}" type="datetimeFigureOut">
              <a:rPr lang="en-GB" smtClean="0"/>
              <a:pPr/>
              <a:t>18/11/2016</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CB510D3E-FBBA-49AA-AC9D-C303DE039008}" type="slidenum">
              <a:rPr lang="en-GB" smtClean="0"/>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8AE4D4-56B3-4AF1-98C7-5692391F05CB}" type="datetimeFigureOut">
              <a:rPr lang="en-GB" smtClean="0"/>
              <a:pPr/>
              <a:t>18/11/2016</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CB510D3E-FBBA-49AA-AC9D-C303DE039008}" type="slidenum">
              <a:rPr lang="en-GB" smtClean="0"/>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8AE4D4-56B3-4AF1-98C7-5692391F05CB}" type="datetimeFigureOut">
              <a:rPr lang="en-GB" smtClean="0"/>
              <a:pPr/>
              <a:t>18/11/2016</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CB510D3E-FBBA-49AA-AC9D-C303DE039008}" type="slidenum">
              <a:rPr lang="en-GB" smtClean="0"/>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8AE4D4-56B3-4AF1-98C7-5692391F05CB}" type="datetimeFigureOut">
              <a:rPr lang="en-GB" smtClean="0"/>
              <a:pPr/>
              <a:t>18/11/2016</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CB510D3E-FBBA-49AA-AC9D-C303DE039008}" type="slidenum">
              <a:rPr lang="en-GB" smtClean="0"/>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8AE4D4-56B3-4AF1-98C7-5692391F05CB}" type="datetimeFigureOut">
              <a:rPr lang="en-GB" smtClean="0"/>
              <a:pPr/>
              <a:t>18/11/2016</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510D3E-FBBA-49AA-AC9D-C303DE039008}" type="slidenum">
              <a:rPr lang="en-GB" smtClean="0"/>
              <a:pPr/>
              <a:t>‹#›</a:t>
            </a:fld>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ackground_colour.jpg"/>
          <p:cNvPicPr>
            <a:picLocks noChangeAspect="1"/>
          </p:cNvPicPr>
          <p:nvPr/>
        </p:nvPicPr>
        <p:blipFill>
          <a:blip r:embed="rId3" cstate="print"/>
          <a:stretch>
            <a:fillRect/>
          </a:stretch>
        </p:blipFill>
        <p:spPr>
          <a:xfrm>
            <a:off x="0" y="0"/>
            <a:ext cx="9144000" cy="7173416"/>
          </a:xfrm>
          <a:prstGeom prst="rect">
            <a:avLst/>
          </a:prstGeom>
        </p:spPr>
      </p:pic>
      <p:pic>
        <p:nvPicPr>
          <p:cNvPr id="6" name="Picture 5"/>
          <p:cNvPicPr>
            <a:picLocks noChangeAspect="1"/>
          </p:cNvPicPr>
          <p:nvPr/>
        </p:nvPicPr>
        <p:blipFill>
          <a:blip r:embed="rId4" cstate="print"/>
          <a:stretch>
            <a:fillRect/>
          </a:stretch>
        </p:blipFill>
        <p:spPr>
          <a:xfrm>
            <a:off x="304800" y="228600"/>
            <a:ext cx="2209800" cy="801287"/>
          </a:xfrm>
          <a:prstGeom prst="rect">
            <a:avLst/>
          </a:prstGeom>
        </p:spPr>
      </p:pic>
      <p:pic>
        <p:nvPicPr>
          <p:cNvPr id="16" name="Picture 15"/>
          <p:cNvPicPr>
            <a:picLocks noChangeAspect="1"/>
          </p:cNvPicPr>
          <p:nvPr/>
        </p:nvPicPr>
        <p:blipFill>
          <a:blip r:embed="rId5" cstate="print"/>
          <a:stretch>
            <a:fillRect/>
          </a:stretch>
        </p:blipFill>
        <p:spPr>
          <a:xfrm>
            <a:off x="304800" y="6305213"/>
            <a:ext cx="2209800" cy="254661"/>
          </a:xfrm>
          <a:prstGeom prst="rect">
            <a:avLst/>
          </a:prstGeom>
        </p:spPr>
      </p:pic>
      <p:pic>
        <p:nvPicPr>
          <p:cNvPr id="19" name="Picture 18"/>
          <p:cNvPicPr>
            <a:picLocks noChangeAspect="1"/>
          </p:cNvPicPr>
          <p:nvPr/>
        </p:nvPicPr>
        <p:blipFill>
          <a:blip r:embed="rId6" cstate="print"/>
          <a:stretch>
            <a:fillRect/>
          </a:stretch>
        </p:blipFill>
        <p:spPr>
          <a:xfrm>
            <a:off x="6858000" y="5791200"/>
            <a:ext cx="2091348" cy="768674"/>
          </a:xfrm>
          <a:prstGeom prst="rect">
            <a:avLst/>
          </a:prstGeom>
        </p:spPr>
      </p:pic>
      <p:sp>
        <p:nvSpPr>
          <p:cNvPr id="2" name="Title 1"/>
          <p:cNvSpPr>
            <a:spLocks noGrp="1"/>
          </p:cNvSpPr>
          <p:nvPr>
            <p:ph type="ctrTitle"/>
          </p:nvPr>
        </p:nvSpPr>
        <p:spPr>
          <a:xfrm>
            <a:off x="685800" y="1398390"/>
            <a:ext cx="7772400" cy="2246634"/>
          </a:xfrm>
        </p:spPr>
        <p:txBody>
          <a:bodyPr>
            <a:normAutofit/>
          </a:bodyPr>
          <a:lstStyle/>
          <a:p>
            <a:r>
              <a:rPr lang="en-GB" dirty="0" smtClean="0">
                <a:solidFill>
                  <a:schemeClr val="bg1"/>
                </a:solidFill>
                <a:latin typeface="Times" panose="02020603050405020304" pitchFamily="18" charset="0"/>
                <a:cs typeface="Times" panose="02020603050405020304" pitchFamily="18" charset="0"/>
              </a:rPr>
              <a:t>The Increase </a:t>
            </a:r>
            <a:r>
              <a:rPr lang="en-GB" dirty="0">
                <a:solidFill>
                  <a:schemeClr val="bg1"/>
                </a:solidFill>
                <a:latin typeface="Times" panose="02020603050405020304" pitchFamily="18" charset="0"/>
                <a:cs typeface="Times" panose="02020603050405020304" pitchFamily="18" charset="0"/>
              </a:rPr>
              <a:t>i</a:t>
            </a:r>
            <a:r>
              <a:rPr lang="en-GB" dirty="0" smtClean="0">
                <a:solidFill>
                  <a:schemeClr val="bg1"/>
                </a:solidFill>
                <a:latin typeface="Times" panose="02020603050405020304" pitchFamily="18" charset="0"/>
                <a:cs typeface="Times" panose="02020603050405020304" pitchFamily="18" charset="0"/>
              </a:rPr>
              <a:t>n High Court Awards for General Damages </a:t>
            </a:r>
            <a:endParaRPr lang="en-GB" dirty="0">
              <a:solidFill>
                <a:schemeClr val="bg1"/>
              </a:solidFill>
              <a:latin typeface="Times" panose="02020603050405020304" pitchFamily="18" charset="0"/>
              <a:cs typeface="Times"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latin typeface="Times New Roman" panose="02020603050405020304" pitchFamily="18" charset="0"/>
                <a:cs typeface="Times New Roman" panose="02020603050405020304" pitchFamily="18" charset="0"/>
              </a:rPr>
              <a:t>Examples of Awards in the High Court</a:t>
            </a:r>
            <a:endParaRPr lang="en-GB" u="sng"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92500" lnSpcReduction="20000"/>
          </a:bodyPr>
          <a:lstStyle/>
          <a:p>
            <a:r>
              <a:rPr lang="en-GB" dirty="0" smtClean="0">
                <a:latin typeface="Times New Roman" panose="02020603050405020304" pitchFamily="18" charset="0"/>
                <a:cs typeface="Times New Roman" panose="02020603050405020304" pitchFamily="18" charset="0"/>
              </a:rPr>
              <a:t>Woods v Tyrell 2016 Judge Cross awarded the Plaintiff the sum of €120,000.00 in respect of pain and suffering to date ( €80,000.00) and pain and suffering into the future ( €40,000.00) </a:t>
            </a:r>
          </a:p>
          <a:p>
            <a:r>
              <a:rPr lang="en-GB" dirty="0" smtClean="0">
                <a:latin typeface="Times New Roman" panose="02020603050405020304" pitchFamily="18" charset="0"/>
                <a:cs typeface="Times New Roman" panose="02020603050405020304" pitchFamily="18" charset="0"/>
              </a:rPr>
              <a:t>The Plaintiff sustained a “flake fracture” of her wrist together with what were described as “diffuse” injuries to her right elbow, shoulder, jaw (with implications for her bite), neck and chest/sternum area.  There was also a degree of psychiatric injury.  However, there was no evidence of any degenerative change.  </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903284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a:latin typeface="Times New Roman" panose="02020603050405020304" pitchFamily="18" charset="0"/>
                <a:cs typeface="Times New Roman" panose="02020603050405020304" pitchFamily="18" charset="0"/>
              </a:rPr>
              <a:t>Examples of Awards in the High Court</a:t>
            </a:r>
            <a:endParaRPr lang="en-GB" u="sng" dirty="0"/>
          </a:p>
        </p:txBody>
      </p:sp>
      <p:sp>
        <p:nvSpPr>
          <p:cNvPr id="3" name="Content Placeholder 2"/>
          <p:cNvSpPr>
            <a:spLocks noGrp="1"/>
          </p:cNvSpPr>
          <p:nvPr>
            <p:ph idx="1"/>
          </p:nvPr>
        </p:nvSpPr>
        <p:spPr/>
        <p:txBody>
          <a:bodyPr>
            <a:normAutofit/>
          </a:bodyPr>
          <a:lstStyle/>
          <a:p>
            <a:r>
              <a:rPr lang="en-GB" sz="2200" u="sng" dirty="0" err="1" smtClean="0">
                <a:latin typeface="Times" panose="02020603050405020304" pitchFamily="18" charset="0"/>
                <a:cs typeface="Times" panose="02020603050405020304" pitchFamily="18" charset="0"/>
              </a:rPr>
              <a:t>Salmovir</a:t>
            </a:r>
            <a:r>
              <a:rPr lang="en-GB" sz="2200" u="sng" dirty="0" smtClean="0">
                <a:latin typeface="Times" panose="02020603050405020304" pitchFamily="18" charset="0"/>
                <a:cs typeface="Times" panose="02020603050405020304" pitchFamily="18" charset="0"/>
              </a:rPr>
              <a:t> </a:t>
            </a:r>
            <a:r>
              <a:rPr lang="en-GB" sz="2200" u="sng" dirty="0" err="1" smtClean="0">
                <a:latin typeface="Times" panose="02020603050405020304" pitchFamily="18" charset="0"/>
                <a:cs typeface="Times" panose="02020603050405020304" pitchFamily="18" charset="0"/>
              </a:rPr>
              <a:t>Spes</a:t>
            </a:r>
            <a:r>
              <a:rPr lang="en-GB" sz="2200" u="sng" dirty="0" smtClean="0">
                <a:latin typeface="Times" panose="02020603050405020304" pitchFamily="18" charset="0"/>
                <a:cs typeface="Times" panose="02020603050405020304" pitchFamily="18" charset="0"/>
              </a:rPr>
              <a:t> v </a:t>
            </a:r>
            <a:r>
              <a:rPr lang="en-GB" sz="2200" u="sng" dirty="0" err="1" smtClean="0">
                <a:latin typeface="Times" panose="02020603050405020304" pitchFamily="18" charset="0"/>
                <a:cs typeface="Times" panose="02020603050405020304" pitchFamily="18" charset="0"/>
              </a:rPr>
              <a:t>Windcanton</a:t>
            </a:r>
            <a:r>
              <a:rPr lang="en-GB" sz="2200" u="sng" dirty="0" smtClean="0">
                <a:latin typeface="Times" panose="02020603050405020304" pitchFamily="18" charset="0"/>
                <a:cs typeface="Times" panose="02020603050405020304" pitchFamily="18" charset="0"/>
              </a:rPr>
              <a:t> Distribution Centre March 2016  </a:t>
            </a:r>
          </a:p>
          <a:p>
            <a:r>
              <a:rPr lang="en-GB" sz="2200" dirty="0" smtClean="0">
                <a:latin typeface="Times" panose="02020603050405020304" pitchFamily="18" charset="0"/>
                <a:cs typeface="Times" panose="02020603050405020304" pitchFamily="18" charset="0"/>
              </a:rPr>
              <a:t>The Plaintiff was a 47 year old Slovakian manual worker who sustained soft tissue injuries to his lower back and trunk when lifting a tray of yogurts onto a trolley.  He remained off work from October 2012 until 2014 when he was made redundant.  </a:t>
            </a:r>
          </a:p>
          <a:p>
            <a:r>
              <a:rPr lang="en-GB" sz="2200" dirty="0" smtClean="0">
                <a:latin typeface="Times" panose="02020603050405020304" pitchFamily="18" charset="0"/>
                <a:cs typeface="Times" panose="02020603050405020304" pitchFamily="18" charset="0"/>
              </a:rPr>
              <a:t>Mr Justice Barr awarded the Plaintiff €153,000.00 on the basis that he had suffered a significant injury to his lower back that rendered him “permanently disabled in the work aspects of his life and continued to cause him pain in his day to day activities.”  There was no underlying structural damage to the Plaintiff’s spine by way of fracture or prolapsed disc.  </a:t>
            </a:r>
          </a:p>
          <a:p>
            <a:endParaRPr lang="en-GB" sz="2500" dirty="0">
              <a:latin typeface="Times" panose="02020603050405020304" pitchFamily="18" charset="0"/>
              <a:cs typeface="Times" panose="02020603050405020304" pitchFamily="18" charset="0"/>
            </a:endParaRPr>
          </a:p>
        </p:txBody>
      </p:sp>
    </p:spTree>
    <p:extLst>
      <p:ext uri="{BB962C8B-B14F-4D97-AF65-F5344CB8AC3E}">
        <p14:creationId xmlns:p14="http://schemas.microsoft.com/office/powerpoint/2010/main" val="18588713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a:latin typeface="Times New Roman" panose="02020603050405020304" pitchFamily="18" charset="0"/>
                <a:cs typeface="Times New Roman" panose="02020603050405020304" pitchFamily="18" charset="0"/>
              </a:rPr>
              <a:t>Examples of Awards in the High Court</a:t>
            </a:r>
            <a:endParaRPr lang="en-GB" dirty="0"/>
          </a:p>
        </p:txBody>
      </p:sp>
      <p:sp>
        <p:nvSpPr>
          <p:cNvPr id="3" name="Content Placeholder 2"/>
          <p:cNvSpPr>
            <a:spLocks noGrp="1"/>
          </p:cNvSpPr>
          <p:nvPr>
            <p:ph idx="1"/>
          </p:nvPr>
        </p:nvSpPr>
        <p:spPr/>
        <p:txBody>
          <a:bodyPr>
            <a:normAutofit fontScale="92500" lnSpcReduction="10000"/>
          </a:bodyPr>
          <a:lstStyle/>
          <a:p>
            <a:r>
              <a:rPr lang="en-GB" sz="2500" u="sng" dirty="0" smtClean="0">
                <a:latin typeface="Times" panose="02020603050405020304" pitchFamily="18" charset="0"/>
                <a:cs typeface="Times" panose="02020603050405020304" pitchFamily="18" charset="0"/>
              </a:rPr>
              <a:t>Sophie </a:t>
            </a:r>
            <a:r>
              <a:rPr lang="en-GB" sz="2500" u="sng" dirty="0" err="1" smtClean="0">
                <a:latin typeface="Times" panose="02020603050405020304" pitchFamily="18" charset="0"/>
                <a:cs typeface="Times" panose="02020603050405020304" pitchFamily="18" charset="0"/>
              </a:rPr>
              <a:t>Caillaud</a:t>
            </a:r>
            <a:r>
              <a:rPr lang="en-GB" sz="2500" u="sng" dirty="0" smtClean="0">
                <a:latin typeface="Times" panose="02020603050405020304" pitchFamily="18" charset="0"/>
                <a:cs typeface="Times" panose="02020603050405020304" pitchFamily="18" charset="0"/>
              </a:rPr>
              <a:t> v Lough </a:t>
            </a:r>
            <a:r>
              <a:rPr lang="en-GB" sz="2500" u="sng" dirty="0" err="1" smtClean="0">
                <a:latin typeface="Times" panose="02020603050405020304" pitchFamily="18" charset="0"/>
                <a:cs typeface="Times" panose="02020603050405020304" pitchFamily="18" charset="0"/>
              </a:rPr>
              <a:t>Rynn</a:t>
            </a:r>
            <a:r>
              <a:rPr lang="en-GB" sz="2500" u="sng" dirty="0" smtClean="0">
                <a:latin typeface="Times" panose="02020603050405020304" pitchFamily="18" charset="0"/>
                <a:cs typeface="Times" panose="02020603050405020304" pitchFamily="18" charset="0"/>
              </a:rPr>
              <a:t> April 2016 </a:t>
            </a:r>
            <a:endParaRPr lang="en-GB" sz="2500" dirty="0">
              <a:latin typeface="Times" panose="02020603050405020304" pitchFamily="18" charset="0"/>
              <a:cs typeface="Times" panose="02020603050405020304" pitchFamily="18" charset="0"/>
            </a:endParaRPr>
          </a:p>
          <a:p>
            <a:r>
              <a:rPr lang="en-GB" sz="2500" dirty="0" smtClean="0">
                <a:latin typeface="Times" panose="02020603050405020304" pitchFamily="18" charset="0"/>
                <a:cs typeface="Times" panose="02020603050405020304" pitchFamily="18" charset="0"/>
              </a:rPr>
              <a:t>The Plaintiff was a 42 year old waitress who suffered a deep laceration to her right thumb in December 2007 when a glass jug shattered in her hand in the course of her employment.  Surgery was required and she subsequently suffered loss of strength in her hand and developed carpal tunnel syndrome.  As a result of her injuries she was unable to return to waitressing and was impaired in her everyday activities.  </a:t>
            </a:r>
          </a:p>
          <a:p>
            <a:r>
              <a:rPr lang="en-GB" sz="2500" dirty="0" smtClean="0">
                <a:latin typeface="Times" panose="02020603050405020304" pitchFamily="18" charset="0"/>
                <a:cs typeface="Times" panose="02020603050405020304" pitchFamily="18" charset="0"/>
              </a:rPr>
              <a:t>Mr Justice Cross awarded the sum of €170,000.00 in respect of general damages. </a:t>
            </a:r>
          </a:p>
          <a:p>
            <a:r>
              <a:rPr lang="en-GB" sz="2500" dirty="0" smtClean="0">
                <a:latin typeface="Times" panose="02020603050405020304" pitchFamily="18" charset="0"/>
                <a:cs typeface="Times" panose="02020603050405020304" pitchFamily="18" charset="0"/>
              </a:rPr>
              <a:t>The overall award was €500,000.00 to include €135,000.00 for loss of earnings and a significant sum towards the adaption of her home.  </a:t>
            </a:r>
            <a:endParaRPr lang="en-GB" sz="2500" dirty="0">
              <a:latin typeface="Times" panose="02020603050405020304" pitchFamily="18" charset="0"/>
              <a:cs typeface="Times" panose="02020603050405020304" pitchFamily="18" charset="0"/>
            </a:endParaRPr>
          </a:p>
        </p:txBody>
      </p:sp>
    </p:spTree>
    <p:extLst>
      <p:ext uri="{BB962C8B-B14F-4D97-AF65-F5344CB8AC3E}">
        <p14:creationId xmlns:p14="http://schemas.microsoft.com/office/powerpoint/2010/main" val="36954444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a:latin typeface="Times New Roman" panose="02020603050405020304" pitchFamily="18" charset="0"/>
                <a:cs typeface="Times New Roman" panose="02020603050405020304" pitchFamily="18" charset="0"/>
              </a:rPr>
              <a:t>Examples of Awards in the High Court</a:t>
            </a:r>
            <a:endParaRPr lang="en-GB" dirty="0"/>
          </a:p>
        </p:txBody>
      </p:sp>
      <p:sp>
        <p:nvSpPr>
          <p:cNvPr id="3" name="Content Placeholder 2"/>
          <p:cNvSpPr>
            <a:spLocks noGrp="1"/>
          </p:cNvSpPr>
          <p:nvPr>
            <p:ph idx="1"/>
          </p:nvPr>
        </p:nvSpPr>
        <p:spPr/>
        <p:txBody>
          <a:bodyPr>
            <a:normAutofit fontScale="92500" lnSpcReduction="10000"/>
          </a:bodyPr>
          <a:lstStyle/>
          <a:p>
            <a:r>
              <a:rPr lang="en-GB" sz="2500" u="sng" dirty="0" smtClean="0">
                <a:latin typeface="Times" panose="02020603050405020304" pitchFamily="18" charset="0"/>
                <a:cs typeface="Times" panose="02020603050405020304" pitchFamily="18" charset="0"/>
              </a:rPr>
              <a:t>Sharon Kelly v Arc Café Bar January 2016 </a:t>
            </a:r>
            <a:endParaRPr lang="en-GB" sz="2500" dirty="0" smtClean="0">
              <a:latin typeface="Times" panose="02020603050405020304" pitchFamily="18" charset="0"/>
              <a:cs typeface="Times" panose="02020603050405020304" pitchFamily="18" charset="0"/>
            </a:endParaRPr>
          </a:p>
          <a:p>
            <a:r>
              <a:rPr lang="en-GB" sz="2500" dirty="0" smtClean="0">
                <a:latin typeface="Times" panose="02020603050405020304" pitchFamily="18" charset="0"/>
                <a:cs typeface="Times" panose="02020603050405020304" pitchFamily="18" charset="0"/>
              </a:rPr>
              <a:t>The Plaintiff was a 44 year old women who suffered dislocation of her right thumb along with ligamentous and muscle injuries to her neck.  Her thumb had settled reasonably well although she was left with a diminution in sensation in the tip of her thumb and a reduced pinch grip between the thumb and forefinger.  </a:t>
            </a:r>
          </a:p>
          <a:p>
            <a:r>
              <a:rPr lang="en-GB" sz="2500" dirty="0" smtClean="0">
                <a:latin typeface="Times" panose="02020603050405020304" pitchFamily="18" charset="0"/>
                <a:cs typeface="Times" panose="02020603050405020304" pitchFamily="18" charset="0"/>
              </a:rPr>
              <a:t>It was accepted that the Plaintiff had underlying degenerative change in her neck which were rendered symptomatic.  In addition, an acute exacerbation of neck pain 2 years 9 months post-accident was accepted by the Judge as being attributable to the accident.  </a:t>
            </a:r>
          </a:p>
          <a:p>
            <a:r>
              <a:rPr lang="en-GB" sz="2500" dirty="0" smtClean="0">
                <a:latin typeface="Times" panose="02020603050405020304" pitchFamily="18" charset="0"/>
                <a:cs typeface="Times" panose="02020603050405020304" pitchFamily="18" charset="0"/>
              </a:rPr>
              <a:t>Judge Barr awarded €60,000.00 for pain and suffering to date and €30,000.00 for future pain and suffering.  </a:t>
            </a:r>
            <a:endParaRPr lang="en-GB" sz="2500" dirty="0">
              <a:latin typeface="Times" panose="02020603050405020304" pitchFamily="18" charset="0"/>
              <a:cs typeface="Times" panose="02020603050405020304" pitchFamily="18" charset="0"/>
            </a:endParaRPr>
          </a:p>
        </p:txBody>
      </p:sp>
    </p:spTree>
    <p:extLst>
      <p:ext uri="{BB962C8B-B14F-4D97-AF65-F5344CB8AC3E}">
        <p14:creationId xmlns:p14="http://schemas.microsoft.com/office/powerpoint/2010/main" val="41289977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a:latin typeface="Times New Roman" panose="02020603050405020304" pitchFamily="18" charset="0"/>
                <a:cs typeface="Times New Roman" panose="02020603050405020304" pitchFamily="18" charset="0"/>
              </a:rPr>
              <a:t>Examples of Awards in the High Court</a:t>
            </a:r>
            <a:endParaRPr lang="en-GB" dirty="0"/>
          </a:p>
        </p:txBody>
      </p:sp>
      <p:sp>
        <p:nvSpPr>
          <p:cNvPr id="3" name="Content Placeholder 2"/>
          <p:cNvSpPr>
            <a:spLocks noGrp="1"/>
          </p:cNvSpPr>
          <p:nvPr>
            <p:ph idx="1"/>
          </p:nvPr>
        </p:nvSpPr>
        <p:spPr/>
        <p:txBody>
          <a:bodyPr/>
          <a:lstStyle/>
          <a:p>
            <a:r>
              <a:rPr lang="en-GB" sz="2500" u="sng" dirty="0" smtClean="0">
                <a:latin typeface="Times" panose="02020603050405020304" pitchFamily="18" charset="0"/>
                <a:cs typeface="Times" panose="02020603050405020304" pitchFamily="18" charset="0"/>
              </a:rPr>
              <a:t>Shauna Burke v Slattery’s Caravan Park</a:t>
            </a:r>
          </a:p>
          <a:p>
            <a:r>
              <a:rPr lang="en-GB" sz="2500" dirty="0" smtClean="0">
                <a:latin typeface="Times" panose="02020603050405020304" pitchFamily="18" charset="0"/>
                <a:cs typeface="Times" panose="02020603050405020304" pitchFamily="18" charset="0"/>
              </a:rPr>
              <a:t>The Plaintiff was a 10 year old minor at the time of the accident who suffered a laceration to her leg above her knee which left a visible scar measuring 6cm. </a:t>
            </a:r>
          </a:p>
          <a:p>
            <a:r>
              <a:rPr lang="en-GB" sz="2500" dirty="0" smtClean="0">
                <a:latin typeface="Times" panose="02020603050405020304" pitchFamily="18" charset="0"/>
                <a:cs typeface="Times" panose="02020603050405020304" pitchFamily="18" charset="0"/>
              </a:rPr>
              <a:t>Mr Justice Barr approved a settlement of €90,000.00 for past pain and suffering together with cosmetic blemish. </a:t>
            </a:r>
          </a:p>
          <a:p>
            <a:endParaRPr lang="en-GB" sz="2500" dirty="0">
              <a:latin typeface="Times" panose="02020603050405020304" pitchFamily="18" charset="0"/>
              <a:cs typeface="Times" panose="02020603050405020304" pitchFamily="18" charset="0"/>
            </a:endParaRPr>
          </a:p>
        </p:txBody>
      </p:sp>
    </p:spTree>
    <p:extLst>
      <p:ext uri="{BB962C8B-B14F-4D97-AF65-F5344CB8AC3E}">
        <p14:creationId xmlns:p14="http://schemas.microsoft.com/office/powerpoint/2010/main" val="12869735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a:latin typeface="Times" panose="02020603050405020304" pitchFamily="18" charset="0"/>
                <a:cs typeface="Times" panose="02020603050405020304" pitchFamily="18" charset="0"/>
              </a:rPr>
              <a:t>Response of the Court of Appeal</a:t>
            </a:r>
            <a:endParaRPr lang="en-GB" u="sng" dirty="0"/>
          </a:p>
        </p:txBody>
      </p:sp>
      <p:sp>
        <p:nvSpPr>
          <p:cNvPr id="3" name="Content Placeholder 2"/>
          <p:cNvSpPr>
            <a:spLocks noGrp="1"/>
          </p:cNvSpPr>
          <p:nvPr>
            <p:ph idx="1"/>
          </p:nvPr>
        </p:nvSpPr>
        <p:spPr/>
        <p:txBody>
          <a:bodyPr>
            <a:normAutofit fontScale="77500" lnSpcReduction="20000"/>
          </a:bodyPr>
          <a:lstStyle/>
          <a:p>
            <a:r>
              <a:rPr lang="en-GB" sz="2500" u="sng" dirty="0" smtClean="0">
                <a:latin typeface="Times" panose="02020603050405020304" pitchFamily="18" charset="0"/>
                <a:cs typeface="Times" panose="02020603050405020304" pitchFamily="18" charset="0"/>
              </a:rPr>
              <a:t>Payne v Nugent 2015 </a:t>
            </a:r>
          </a:p>
          <a:p>
            <a:r>
              <a:rPr lang="en-GB" sz="2500" dirty="0" smtClean="0">
                <a:latin typeface="Times" panose="02020603050405020304" pitchFamily="18" charset="0"/>
                <a:cs typeface="Times" panose="02020603050405020304" pitchFamily="18" charset="0"/>
              </a:rPr>
              <a:t>The Plaintiff suffered modest neck and back symptoms from which she had fully recovered.  Judge Cross awarded €65,000.00 for general damages made up of €45,000.00 in respect of pain and suffering to date and €20,000.00 for the future.  </a:t>
            </a:r>
          </a:p>
          <a:p>
            <a:r>
              <a:rPr lang="en-GB" sz="2500" dirty="0" smtClean="0">
                <a:latin typeface="Times" panose="02020603050405020304" pitchFamily="18" charset="0"/>
                <a:cs typeface="Times" panose="02020603050405020304" pitchFamily="18" charset="0"/>
              </a:rPr>
              <a:t>The appellate court did set out the principals which guide the court when exercising its jurisdiction referring to the case of Hay v O’Grady 1992.  these included;-</a:t>
            </a:r>
          </a:p>
          <a:p>
            <a:pPr marL="914400" lvl="1" indent="-457200">
              <a:buFont typeface="+mj-lt"/>
              <a:buAutoNum type="arabicPeriod"/>
            </a:pPr>
            <a:r>
              <a:rPr lang="en-GB" sz="2100" dirty="0">
                <a:latin typeface="Times" panose="02020603050405020304" pitchFamily="18" charset="0"/>
                <a:cs typeface="Times" panose="02020603050405020304" pitchFamily="18" charset="0"/>
              </a:rPr>
              <a:t>T</a:t>
            </a:r>
            <a:r>
              <a:rPr lang="en-GB" sz="2100" dirty="0" smtClean="0">
                <a:latin typeface="Times" panose="02020603050405020304" pitchFamily="18" charset="0"/>
                <a:cs typeface="Times" panose="02020603050405020304" pitchFamily="18" charset="0"/>
              </a:rPr>
              <a:t>he appellate Court does not enjoy the opportunity of hearing and seeing the witnesses unlike the Trial Judge </a:t>
            </a:r>
          </a:p>
          <a:p>
            <a:pPr marL="914400" lvl="1" indent="-457200">
              <a:buFont typeface="+mj-lt"/>
              <a:buAutoNum type="arabicPeriod"/>
            </a:pPr>
            <a:r>
              <a:rPr lang="en-GB" sz="2100" dirty="0" smtClean="0">
                <a:latin typeface="Times" panose="02020603050405020304" pitchFamily="18" charset="0"/>
                <a:cs typeface="Times" panose="02020603050405020304" pitchFamily="18" charset="0"/>
              </a:rPr>
              <a:t>If the findings of fact made by the Trial </a:t>
            </a:r>
            <a:r>
              <a:rPr lang="en-GB" sz="2100" dirty="0">
                <a:latin typeface="Times" panose="02020603050405020304" pitchFamily="18" charset="0"/>
                <a:cs typeface="Times" panose="02020603050405020304" pitchFamily="18" charset="0"/>
              </a:rPr>
              <a:t>J</a:t>
            </a:r>
            <a:r>
              <a:rPr lang="en-GB" sz="2100" dirty="0" smtClean="0">
                <a:latin typeface="Times" panose="02020603050405020304" pitchFamily="18" charset="0"/>
                <a:cs typeface="Times" panose="02020603050405020304" pitchFamily="18" charset="0"/>
              </a:rPr>
              <a:t>udge are supported by credible evidence this court is bound by those findings regardless of how luminous and apparently weighty testimony against them.  In so far as instances of fact are drawn by a Judge at first instance, it is open to an appellate court to substitute its own inferences.  However, the court cautioned against such an approach where those inferences were drawn from the Judges assessment of the oral evidence.  </a:t>
            </a:r>
          </a:p>
          <a:p>
            <a:r>
              <a:rPr lang="en-GB" sz="2500" dirty="0" smtClean="0">
                <a:latin typeface="Times" panose="02020603050405020304" pitchFamily="18" charset="0"/>
                <a:cs typeface="Times" panose="02020603050405020304" pitchFamily="18" charset="0"/>
              </a:rPr>
              <a:t>The Court of Appeal considered the spectrum of damages which it described as an “imaginary scale” which ended at €400,000.00 for catastrophically injured Plaintiffs. </a:t>
            </a:r>
            <a:endParaRPr lang="en-GB" sz="2500" dirty="0">
              <a:latin typeface="Times" panose="02020603050405020304" pitchFamily="18" charset="0"/>
              <a:cs typeface="Times" panose="02020603050405020304" pitchFamily="18" charset="0"/>
            </a:endParaRPr>
          </a:p>
        </p:txBody>
      </p:sp>
    </p:spTree>
    <p:extLst>
      <p:ext uri="{BB962C8B-B14F-4D97-AF65-F5344CB8AC3E}">
        <p14:creationId xmlns:p14="http://schemas.microsoft.com/office/powerpoint/2010/main" val="1117961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a:latin typeface="Times" panose="02020603050405020304" pitchFamily="18" charset="0"/>
                <a:cs typeface="Times" panose="02020603050405020304" pitchFamily="18" charset="0"/>
              </a:rPr>
              <a:t>Response of the Court of Appeal</a:t>
            </a:r>
            <a:endParaRPr lang="en-GB" u="sng" dirty="0"/>
          </a:p>
        </p:txBody>
      </p:sp>
      <p:sp>
        <p:nvSpPr>
          <p:cNvPr id="3" name="Content Placeholder 2"/>
          <p:cNvSpPr>
            <a:spLocks noGrp="1"/>
          </p:cNvSpPr>
          <p:nvPr>
            <p:ph idx="1"/>
          </p:nvPr>
        </p:nvSpPr>
        <p:spPr/>
        <p:txBody>
          <a:bodyPr>
            <a:normAutofit/>
          </a:bodyPr>
          <a:lstStyle/>
          <a:p>
            <a:r>
              <a:rPr lang="en-GB" sz="1800" dirty="0" smtClean="0">
                <a:latin typeface="Times" panose="02020603050405020304" pitchFamily="18" charset="0"/>
                <a:cs typeface="Times" panose="02020603050405020304" pitchFamily="18" charset="0"/>
              </a:rPr>
              <a:t>Judge Irvine stated;-</a:t>
            </a:r>
          </a:p>
          <a:p>
            <a:pPr lvl="1"/>
            <a:r>
              <a:rPr lang="en-GB" sz="1600" dirty="0" smtClean="0">
                <a:latin typeface="Times" panose="02020603050405020304" pitchFamily="18" charset="0"/>
                <a:cs typeface="Times" panose="02020603050405020304" pitchFamily="18" charset="0"/>
              </a:rPr>
              <a:t> “So one of the questions I ask myself when considering whether the award made in this case was reasonable or proportionate is whether the trial judge could have been within the appropriate range when he awarded in the Plaintiff a sum that placed her injuries in terms of value approximately one sixth of the way along an imaginary scale of damages for personal injuries which ends at €400,000.00………In these proceedings are to receive damages of the nature awarded by the trial judge in this case.  If modest injuries of this type are to attract damages of €65,000.00 the effect of such an approach must be to drive up the awards payable to those </a:t>
            </a:r>
            <a:r>
              <a:rPr lang="en-GB" sz="1600" dirty="0">
                <a:latin typeface="Times" panose="02020603050405020304" pitchFamily="18" charset="0"/>
                <a:cs typeface="Times" panose="02020603050405020304" pitchFamily="18" charset="0"/>
              </a:rPr>
              <a:t>w</a:t>
            </a:r>
            <a:r>
              <a:rPr lang="en-GB" sz="1600" dirty="0" smtClean="0">
                <a:latin typeface="Times" panose="02020603050405020304" pitchFamily="18" charset="0"/>
                <a:cs typeface="Times" panose="02020603050405020304" pitchFamily="18" charset="0"/>
              </a:rPr>
              <a:t>ho suffer more significant or what I would describe as middle ranking personal injuries such that a concertina type effect is created at the upper end of the compensation scale.  So for example the award of general damages to the person who loses a limb becomes only modestly different to the award made to the quadriplegic of the individual who suffers significant brain damage and in my view that simply cannot be just of fair”.   </a:t>
            </a:r>
          </a:p>
          <a:p>
            <a:r>
              <a:rPr lang="en-GB" sz="1600" dirty="0" smtClean="0">
                <a:latin typeface="Times" panose="02020603050405020304" pitchFamily="18" charset="0"/>
                <a:cs typeface="Times" panose="02020603050405020304" pitchFamily="18" charset="0"/>
              </a:rPr>
              <a:t> </a:t>
            </a:r>
            <a:r>
              <a:rPr lang="en-GB" sz="1600" dirty="0">
                <a:latin typeface="Times" panose="02020603050405020304" pitchFamily="18" charset="0"/>
                <a:cs typeface="Times" panose="02020603050405020304" pitchFamily="18" charset="0"/>
              </a:rPr>
              <a:t>T</a:t>
            </a:r>
            <a:r>
              <a:rPr lang="en-GB" sz="1600" dirty="0" smtClean="0">
                <a:latin typeface="Times" panose="02020603050405020304" pitchFamily="18" charset="0"/>
                <a:cs typeface="Times" panose="02020603050405020304" pitchFamily="18" charset="0"/>
              </a:rPr>
              <a:t>he Court concluded that “moderate injuries should attract moderate awards” and reduced the award to €35,000.00.  </a:t>
            </a:r>
            <a:endParaRPr lang="en-GB" sz="1600" dirty="0">
              <a:latin typeface="Times" panose="02020603050405020304" pitchFamily="18" charset="0"/>
              <a:cs typeface="Times" panose="02020603050405020304" pitchFamily="18" charset="0"/>
            </a:endParaRPr>
          </a:p>
        </p:txBody>
      </p:sp>
    </p:spTree>
    <p:extLst>
      <p:ext uri="{BB962C8B-B14F-4D97-AF65-F5344CB8AC3E}">
        <p14:creationId xmlns:p14="http://schemas.microsoft.com/office/powerpoint/2010/main" val="35857988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a:latin typeface="Times" panose="02020603050405020304" pitchFamily="18" charset="0"/>
                <a:cs typeface="Times" panose="02020603050405020304" pitchFamily="18" charset="0"/>
              </a:rPr>
              <a:t>Response of the Court of Appeal</a:t>
            </a:r>
            <a:endParaRPr lang="en-GB" u="sng" dirty="0"/>
          </a:p>
        </p:txBody>
      </p:sp>
      <p:sp>
        <p:nvSpPr>
          <p:cNvPr id="3" name="Content Placeholder 2"/>
          <p:cNvSpPr>
            <a:spLocks noGrp="1"/>
          </p:cNvSpPr>
          <p:nvPr>
            <p:ph idx="1"/>
          </p:nvPr>
        </p:nvSpPr>
        <p:spPr/>
        <p:txBody>
          <a:bodyPr>
            <a:normAutofit fontScale="85000" lnSpcReduction="10000"/>
          </a:bodyPr>
          <a:lstStyle/>
          <a:p>
            <a:r>
              <a:rPr lang="en-GB" sz="2500" u="sng" dirty="0" smtClean="0">
                <a:latin typeface="Times" panose="02020603050405020304" pitchFamily="18" charset="0"/>
                <a:cs typeface="Times" panose="02020603050405020304" pitchFamily="18" charset="0"/>
              </a:rPr>
              <a:t>Nolan v </a:t>
            </a:r>
            <a:r>
              <a:rPr lang="en-GB" sz="2500" u="sng" dirty="0" err="1" smtClean="0">
                <a:latin typeface="Times" panose="02020603050405020304" pitchFamily="18" charset="0"/>
                <a:cs typeface="Times" panose="02020603050405020304" pitchFamily="18" charset="0"/>
              </a:rPr>
              <a:t>Wirenski</a:t>
            </a:r>
            <a:r>
              <a:rPr lang="en-GB" sz="2500" u="sng" dirty="0" smtClean="0">
                <a:latin typeface="Times" panose="02020603050405020304" pitchFamily="18" charset="0"/>
                <a:cs typeface="Times" panose="02020603050405020304" pitchFamily="18" charset="0"/>
              </a:rPr>
              <a:t> February 2016 </a:t>
            </a:r>
          </a:p>
          <a:p>
            <a:r>
              <a:rPr lang="en-GB" sz="2500" dirty="0" smtClean="0">
                <a:latin typeface="Times" panose="02020603050405020304" pitchFamily="18" charset="0"/>
                <a:cs typeface="Times" panose="02020603050405020304" pitchFamily="18" charset="0"/>
              </a:rPr>
              <a:t>The Plaintiff suffered a shoulder injury for which she underwent approximately 60 sessions of physiotherapy, manipulation under general anaesthetic, steroid injections and a </a:t>
            </a:r>
            <a:r>
              <a:rPr lang="en-GB" sz="2500" dirty="0" err="1" smtClean="0">
                <a:latin typeface="Times" panose="02020603050405020304" pitchFamily="18" charset="0"/>
                <a:cs typeface="Times" panose="02020603050405020304" pitchFamily="18" charset="0"/>
              </a:rPr>
              <a:t>subacromical</a:t>
            </a:r>
            <a:r>
              <a:rPr lang="en-GB" sz="2500" dirty="0" smtClean="0">
                <a:latin typeface="Times" panose="02020603050405020304" pitchFamily="18" charset="0"/>
                <a:cs typeface="Times" panose="02020603050405020304" pitchFamily="18" charset="0"/>
              </a:rPr>
              <a:t> decompression and rotator cuff repair.  Whilst she was likely to have reduced rotation this was not expected to interfere with her day to day activities.  </a:t>
            </a:r>
          </a:p>
          <a:p>
            <a:r>
              <a:rPr lang="en-GB" sz="2500" dirty="0" smtClean="0">
                <a:latin typeface="Times" panose="02020603050405020304" pitchFamily="18" charset="0"/>
                <a:cs typeface="Times" panose="02020603050405020304" pitchFamily="18" charset="0"/>
              </a:rPr>
              <a:t>Judge Barr awarded €90,000.00 for pain and suffering to date and €30,000.00 for pain and suffering in the future.  </a:t>
            </a:r>
          </a:p>
          <a:p>
            <a:r>
              <a:rPr lang="en-GB" sz="2500" dirty="0" smtClean="0">
                <a:latin typeface="Times" panose="02020603050405020304" pitchFamily="18" charset="0"/>
                <a:cs typeface="Times" panose="02020603050405020304" pitchFamily="18" charset="0"/>
              </a:rPr>
              <a:t>Judge Irvine referred to 3 principals relating to the award of damages;-</a:t>
            </a:r>
          </a:p>
          <a:p>
            <a:pPr lvl="1"/>
            <a:r>
              <a:rPr lang="en-GB" sz="2100" dirty="0" smtClean="0">
                <a:latin typeface="Times" panose="02020603050405020304" pitchFamily="18" charset="0"/>
                <a:cs typeface="Times" panose="02020603050405020304" pitchFamily="18" charset="0"/>
              </a:rPr>
              <a:t>(</a:t>
            </a:r>
            <a:r>
              <a:rPr lang="en-GB" sz="2100" dirty="0" err="1" smtClean="0">
                <a:latin typeface="Times" panose="02020603050405020304" pitchFamily="18" charset="0"/>
                <a:cs typeface="Times" panose="02020603050405020304" pitchFamily="18" charset="0"/>
              </a:rPr>
              <a:t>i</a:t>
            </a:r>
            <a:r>
              <a:rPr lang="en-GB" sz="2100" dirty="0" smtClean="0">
                <a:latin typeface="Times" panose="02020603050405020304" pitchFamily="18" charset="0"/>
                <a:cs typeface="Times" panose="02020603050405020304" pitchFamily="18" charset="0"/>
              </a:rPr>
              <a:t>) fair to the Plaintiff and the Defendant, </a:t>
            </a:r>
          </a:p>
          <a:p>
            <a:pPr lvl="1"/>
            <a:r>
              <a:rPr lang="en-GB" sz="2100" dirty="0" smtClean="0">
                <a:latin typeface="Times" panose="02020603050405020304" pitchFamily="18" charset="0"/>
                <a:cs typeface="Times" panose="02020603050405020304" pitchFamily="18" charset="0"/>
              </a:rPr>
              <a:t>(ii) Objectively reasonable in light of the common good and social conditions in the State; and</a:t>
            </a:r>
          </a:p>
          <a:p>
            <a:pPr lvl="1"/>
            <a:r>
              <a:rPr lang="en-GB" sz="2100" dirty="0" smtClean="0">
                <a:latin typeface="Times" panose="02020603050405020304" pitchFamily="18" charset="0"/>
                <a:cs typeface="Times" panose="02020603050405020304" pitchFamily="18" charset="0"/>
              </a:rPr>
              <a:t>(iii) proportionate within the scheme of awards for personal injuries generally.  </a:t>
            </a:r>
            <a:endParaRPr lang="en-GB" sz="2100" dirty="0">
              <a:latin typeface="Times" panose="02020603050405020304" pitchFamily="18" charset="0"/>
              <a:cs typeface="Times" panose="02020603050405020304" pitchFamily="18" charset="0"/>
            </a:endParaRPr>
          </a:p>
        </p:txBody>
      </p:sp>
    </p:spTree>
    <p:extLst>
      <p:ext uri="{BB962C8B-B14F-4D97-AF65-F5344CB8AC3E}">
        <p14:creationId xmlns:p14="http://schemas.microsoft.com/office/powerpoint/2010/main" val="29503289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a:latin typeface="Times" panose="02020603050405020304" pitchFamily="18" charset="0"/>
                <a:cs typeface="Times" panose="02020603050405020304" pitchFamily="18" charset="0"/>
              </a:rPr>
              <a:t>Response of the Court of Appeal</a:t>
            </a:r>
            <a:endParaRPr lang="en-GB" dirty="0"/>
          </a:p>
        </p:txBody>
      </p:sp>
      <p:sp>
        <p:nvSpPr>
          <p:cNvPr id="3" name="Content Placeholder 2"/>
          <p:cNvSpPr>
            <a:spLocks noGrp="1"/>
          </p:cNvSpPr>
          <p:nvPr>
            <p:ph idx="1"/>
          </p:nvPr>
        </p:nvSpPr>
        <p:spPr/>
        <p:txBody>
          <a:bodyPr>
            <a:normAutofit fontScale="62500" lnSpcReduction="20000"/>
          </a:bodyPr>
          <a:lstStyle/>
          <a:p>
            <a:r>
              <a:rPr lang="en-GB" dirty="0" smtClean="0">
                <a:latin typeface="Times" panose="02020603050405020304" pitchFamily="18" charset="0"/>
                <a:cs typeface="Times" panose="02020603050405020304" pitchFamily="18" charset="0"/>
              </a:rPr>
              <a:t>This particular case involved credibility issues in circumstances were a €350,000.00 care claim was withdrawn on the morning.  Furthermore video evidence undermined the Plaintiff’s claim that she could not raise her arm beyond a certain point.  Notwithstanding this the Judge accepted the Plaintiff to be credible.  </a:t>
            </a:r>
          </a:p>
          <a:p>
            <a:r>
              <a:rPr lang="en-GB" dirty="0" smtClean="0">
                <a:latin typeface="Times" panose="02020603050405020304" pitchFamily="18" charset="0"/>
                <a:cs typeface="Times" panose="02020603050405020304" pitchFamily="18" charset="0"/>
              </a:rPr>
              <a:t>The Court of Appeal accepted the Trial Judge’s assessment as to the Plaintiff’s general credibility but Judge Irvine did comment;</a:t>
            </a:r>
          </a:p>
          <a:p>
            <a:pPr lvl="1"/>
            <a:r>
              <a:rPr lang="en-GB" sz="2400" dirty="0" smtClean="0">
                <a:latin typeface="Times" panose="02020603050405020304" pitchFamily="18" charset="0"/>
                <a:cs typeface="Times" panose="02020603050405020304" pitchFamily="18" charset="0"/>
              </a:rPr>
              <a:t>I confess that I am uneasy not only about the video evidence but also because of the withdrawal on the morning of the hearing of a very large capital claim for past and future care.  However, in deference to the Judge’s superior position as to the Plaintiff’s evidence, I would merely engage in a correction exercise as to the particular findings that the Judge made.  </a:t>
            </a:r>
          </a:p>
          <a:p>
            <a:pPr lvl="1">
              <a:buFont typeface="Arial" panose="020B0604020202020204" pitchFamily="34" charset="0"/>
              <a:buChar char="•"/>
            </a:pPr>
            <a:r>
              <a:rPr lang="en-GB" dirty="0">
                <a:latin typeface="Times" panose="02020603050405020304" pitchFamily="18" charset="0"/>
                <a:cs typeface="Times" panose="02020603050405020304" pitchFamily="18" charset="0"/>
              </a:rPr>
              <a:t> </a:t>
            </a:r>
            <a:r>
              <a:rPr lang="en-GB" dirty="0" smtClean="0">
                <a:latin typeface="Times" panose="02020603050405020304" pitchFamily="18" charset="0"/>
                <a:cs typeface="Times" panose="02020603050405020304" pitchFamily="18" charset="0"/>
              </a:rPr>
              <a:t>The Court of Appeal concluded the award was wholly disproportionate;</a:t>
            </a:r>
          </a:p>
          <a:p>
            <a:pPr lvl="2"/>
            <a:r>
              <a:rPr lang="en-GB" dirty="0" smtClean="0">
                <a:latin typeface="Times" panose="02020603050405020304" pitchFamily="18" charset="0"/>
                <a:cs typeface="Times" panose="02020603050405020304" pitchFamily="18" charset="0"/>
              </a:rPr>
              <a:t>For my part I am satisfied that the ward was disproportionate and excessive to he point that is should be set aside….To conclude, this is a case concerning injuries which can at best be described as relatively modest when considered in the context of the entire spectrum of personal injury claims.  </a:t>
            </a:r>
          </a:p>
        </p:txBody>
      </p:sp>
    </p:spTree>
    <p:extLst>
      <p:ext uri="{BB962C8B-B14F-4D97-AF65-F5344CB8AC3E}">
        <p14:creationId xmlns:p14="http://schemas.microsoft.com/office/powerpoint/2010/main" val="42342357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smtClean="0">
                <a:latin typeface="Times" panose="02020603050405020304" pitchFamily="18" charset="0"/>
                <a:cs typeface="Times" panose="02020603050405020304" pitchFamily="18" charset="0"/>
              </a:rPr>
              <a:t>Response of the Court of Appeal</a:t>
            </a:r>
            <a:endParaRPr lang="en-GB" u="sng" dirty="0">
              <a:latin typeface="Times" panose="02020603050405020304" pitchFamily="18" charset="0"/>
              <a:cs typeface="Times" panose="02020603050405020304" pitchFamily="18" charset="0"/>
            </a:endParaRPr>
          </a:p>
        </p:txBody>
      </p:sp>
      <p:sp>
        <p:nvSpPr>
          <p:cNvPr id="3" name="Content Placeholder 2"/>
          <p:cNvSpPr>
            <a:spLocks noGrp="1"/>
          </p:cNvSpPr>
          <p:nvPr>
            <p:ph idx="1"/>
          </p:nvPr>
        </p:nvSpPr>
        <p:spPr>
          <a:xfrm>
            <a:off x="457200" y="1600200"/>
            <a:ext cx="8229600" cy="4709120"/>
          </a:xfrm>
        </p:spPr>
        <p:txBody>
          <a:bodyPr>
            <a:noAutofit/>
          </a:bodyPr>
          <a:lstStyle/>
          <a:p>
            <a:r>
              <a:rPr lang="en-GB" sz="1600" u="sng" dirty="0" smtClean="0">
                <a:latin typeface="Times" panose="02020603050405020304" pitchFamily="18" charset="0"/>
                <a:cs typeface="Times" panose="02020603050405020304" pitchFamily="18" charset="0"/>
              </a:rPr>
              <a:t>Cronin v Stevenson 22</a:t>
            </a:r>
            <a:r>
              <a:rPr lang="en-GB" sz="1600" u="sng" baseline="30000" dirty="0" smtClean="0">
                <a:latin typeface="Times" panose="02020603050405020304" pitchFamily="18" charset="0"/>
                <a:cs typeface="Times" panose="02020603050405020304" pitchFamily="18" charset="0"/>
              </a:rPr>
              <a:t>nd</a:t>
            </a:r>
            <a:r>
              <a:rPr lang="en-GB" sz="1600" u="sng" dirty="0" smtClean="0">
                <a:latin typeface="Times" panose="02020603050405020304" pitchFamily="18" charset="0"/>
                <a:cs typeface="Times" panose="02020603050405020304" pitchFamily="18" charset="0"/>
              </a:rPr>
              <a:t> June 2016</a:t>
            </a:r>
          </a:p>
          <a:p>
            <a:r>
              <a:rPr lang="en-GB" sz="1600" dirty="0" smtClean="0">
                <a:latin typeface="Times" panose="02020603050405020304" pitchFamily="18" charset="0"/>
                <a:cs typeface="Times" panose="02020603050405020304" pitchFamily="18" charset="0"/>
              </a:rPr>
              <a:t>The Plaintiff suffered severe soft tissue injuries to her spine, left shoulder and lower back.  Judge Cross awarded a total of €200,000.00 comprising of €100,000.00 for pain and suffering to date and €80,000.00 for pain and suffering into the future.  </a:t>
            </a:r>
          </a:p>
          <a:p>
            <a:r>
              <a:rPr lang="en-GB" sz="1600" dirty="0" smtClean="0">
                <a:latin typeface="Times" panose="02020603050405020304" pitchFamily="18" charset="0"/>
                <a:cs typeface="Times" panose="02020603050405020304" pitchFamily="18" charset="0"/>
              </a:rPr>
              <a:t>The appeal was based on an argument that the award was excessive and disproportionate.</a:t>
            </a:r>
          </a:p>
          <a:p>
            <a:r>
              <a:rPr lang="en-GB" sz="1600" dirty="0" smtClean="0">
                <a:latin typeface="Times" panose="02020603050405020304" pitchFamily="18" charset="0"/>
                <a:cs typeface="Times" panose="02020603050405020304" pitchFamily="18" charset="0"/>
              </a:rPr>
              <a:t>Judge Edwards accepted the Trial Judge’s assessment of credibility and that the Plaintiff had suffered significantly.  The appeal Judge adopted the approach in the case of “Nolan &amp; Shannon v O’Sullivan” and considered the overall range of damages as between minor and very severe noting that severe or catastrophic injuries were likely to be valued in the region of €450,000.00.  </a:t>
            </a:r>
          </a:p>
          <a:p>
            <a:r>
              <a:rPr lang="en-GB" sz="1600" dirty="0" smtClean="0">
                <a:latin typeface="Times" panose="02020603050405020304" pitchFamily="18" charset="0"/>
                <a:cs typeface="Times" panose="02020603050405020304" pitchFamily="18" charset="0"/>
              </a:rPr>
              <a:t>Judge Edwards concluded that the damages awarded were disproportionate and excessive when considered against the spectrum of damages awarded </a:t>
            </a:r>
            <a:r>
              <a:rPr lang="en-GB" sz="1600" dirty="0">
                <a:latin typeface="Times" panose="02020603050405020304" pitchFamily="18" charset="0"/>
                <a:cs typeface="Times" panose="02020603050405020304" pitchFamily="18" charset="0"/>
              </a:rPr>
              <a:t>b</a:t>
            </a:r>
            <a:r>
              <a:rPr lang="en-GB" sz="1600" dirty="0" smtClean="0">
                <a:latin typeface="Times" panose="02020603050405020304" pitchFamily="18" charset="0"/>
                <a:cs typeface="Times" panose="02020603050405020304" pitchFamily="18" charset="0"/>
              </a:rPr>
              <a:t>y the Courts.  The award was reduced to €125,000.00 being made up as €75,000.00 for pain and suffering to date and €30,00.00 for pain and suffering into the future. </a:t>
            </a:r>
          </a:p>
          <a:p>
            <a:r>
              <a:rPr lang="en-GB" sz="1600" dirty="0">
                <a:latin typeface="Times" panose="02020603050405020304" pitchFamily="18" charset="0"/>
                <a:cs typeface="Times" panose="02020603050405020304" pitchFamily="18" charset="0"/>
              </a:rPr>
              <a:t>D</a:t>
            </a:r>
            <a:r>
              <a:rPr lang="en-GB" sz="1600" dirty="0" smtClean="0">
                <a:latin typeface="Times" panose="02020603050405020304" pitchFamily="18" charset="0"/>
                <a:cs typeface="Times" panose="02020603050405020304" pitchFamily="18" charset="0"/>
              </a:rPr>
              <a:t>espite the book of quantum being out of date at that time, Judge Edwards did accept that during the course of the appeal the Defendants were correct in referring to it.  He commented that even if the book was updated by a crude 50% the Trial Judges award was difficult to justify.  </a:t>
            </a:r>
            <a:endParaRPr lang="en-GB" sz="1600" dirty="0">
              <a:latin typeface="Times" panose="02020603050405020304" pitchFamily="18" charset="0"/>
              <a:cs typeface="Times" panose="02020603050405020304" pitchFamily="18" charset="0"/>
            </a:endParaRPr>
          </a:p>
        </p:txBody>
      </p:sp>
    </p:spTree>
    <p:extLst>
      <p:ext uri="{BB962C8B-B14F-4D97-AF65-F5344CB8AC3E}">
        <p14:creationId xmlns:p14="http://schemas.microsoft.com/office/powerpoint/2010/main" val="39703935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ackground_colour.jpg"/>
          <p:cNvPicPr>
            <a:picLocks noChangeAspect="1"/>
          </p:cNvPicPr>
          <p:nvPr/>
        </p:nvPicPr>
        <p:blipFill>
          <a:blip r:embed="rId3" cstate="print"/>
          <a:stretch>
            <a:fillRect/>
          </a:stretch>
        </p:blipFill>
        <p:spPr>
          <a:xfrm>
            <a:off x="0" y="0"/>
            <a:ext cx="9144000" cy="1143000"/>
          </a:xfrm>
          <a:prstGeom prst="rect">
            <a:avLst/>
          </a:prstGeom>
        </p:spPr>
      </p:pic>
      <p:pic>
        <p:nvPicPr>
          <p:cNvPr id="6" name="Picture 5"/>
          <p:cNvPicPr>
            <a:picLocks noChangeAspect="1"/>
          </p:cNvPicPr>
          <p:nvPr/>
        </p:nvPicPr>
        <p:blipFill>
          <a:blip r:embed="rId4" cstate="print"/>
          <a:stretch>
            <a:fillRect/>
          </a:stretch>
        </p:blipFill>
        <p:spPr>
          <a:xfrm>
            <a:off x="304800" y="228600"/>
            <a:ext cx="2209800" cy="801287"/>
          </a:xfrm>
          <a:prstGeom prst="rect">
            <a:avLst/>
          </a:prstGeom>
        </p:spPr>
      </p:pic>
      <p:pic>
        <p:nvPicPr>
          <p:cNvPr id="19" name="Picture 18"/>
          <p:cNvPicPr>
            <a:picLocks noChangeAspect="1"/>
          </p:cNvPicPr>
          <p:nvPr/>
        </p:nvPicPr>
        <p:blipFill>
          <a:blip r:embed="rId5" cstate="print"/>
          <a:stretch>
            <a:fillRect/>
          </a:stretch>
        </p:blipFill>
        <p:spPr>
          <a:xfrm>
            <a:off x="6858000" y="5791200"/>
            <a:ext cx="2091348" cy="768674"/>
          </a:xfrm>
          <a:prstGeom prst="rect">
            <a:avLst/>
          </a:prstGeom>
        </p:spPr>
      </p:pic>
      <p:pic>
        <p:nvPicPr>
          <p:cNvPr id="9" name="Picture 8"/>
          <p:cNvPicPr>
            <a:picLocks noChangeAspect="1"/>
          </p:cNvPicPr>
          <p:nvPr/>
        </p:nvPicPr>
        <p:blipFill>
          <a:blip r:embed="rId6" cstate="print"/>
          <a:stretch>
            <a:fillRect/>
          </a:stretch>
        </p:blipFill>
        <p:spPr>
          <a:xfrm>
            <a:off x="252510" y="6324600"/>
            <a:ext cx="2262090" cy="260687"/>
          </a:xfrm>
          <a:prstGeom prst="rect">
            <a:avLst/>
          </a:prstGeom>
        </p:spPr>
      </p:pic>
      <p:sp>
        <p:nvSpPr>
          <p:cNvPr id="8" name="TextBox 7"/>
          <p:cNvSpPr txBox="1"/>
          <p:nvPr/>
        </p:nvSpPr>
        <p:spPr>
          <a:xfrm>
            <a:off x="179512" y="1556792"/>
            <a:ext cx="8640960" cy="707886"/>
          </a:xfrm>
          <a:prstGeom prst="rect">
            <a:avLst/>
          </a:prstGeom>
          <a:noFill/>
        </p:spPr>
        <p:txBody>
          <a:bodyPr wrap="square" rtlCol="0">
            <a:spAutoFit/>
          </a:bodyPr>
          <a:lstStyle/>
          <a:p>
            <a:pPr algn="ctr">
              <a:tabLst>
                <a:tab pos="719138" algn="l"/>
              </a:tabLst>
            </a:pPr>
            <a:endParaRPr lang="en-GB" sz="2000" dirty="0" smtClean="0">
              <a:latin typeface="Arial" pitchFamily="34" charset="0"/>
              <a:cs typeface="Arial" pitchFamily="34" charset="0"/>
            </a:endParaRPr>
          </a:p>
          <a:p>
            <a:pPr algn="ctr">
              <a:tabLst>
                <a:tab pos="809625" algn="l"/>
              </a:tabLst>
            </a:pPr>
            <a:endParaRPr lang="en-GB" sz="2000" dirty="0" smtClean="0">
              <a:latin typeface="Arial" pitchFamily="34" charset="0"/>
              <a:cs typeface="Arial" pitchFamily="34" charset="0"/>
            </a:endParaRPr>
          </a:p>
        </p:txBody>
      </p:sp>
      <p:sp>
        <p:nvSpPr>
          <p:cNvPr id="7" name="Title 6"/>
          <p:cNvSpPr>
            <a:spLocks noGrp="1"/>
          </p:cNvSpPr>
          <p:nvPr>
            <p:ph type="title"/>
          </p:nvPr>
        </p:nvSpPr>
        <p:spPr/>
        <p:txBody>
          <a:bodyPr/>
          <a:lstStyle/>
          <a:p>
            <a:r>
              <a:rPr lang="en-GB" dirty="0" smtClean="0">
                <a:latin typeface="Times" panose="02020603050405020304" pitchFamily="18" charset="0"/>
                <a:cs typeface="Times" panose="02020603050405020304" pitchFamily="18" charset="0"/>
              </a:rPr>
              <a:t>High Court Awards</a:t>
            </a:r>
            <a:endParaRPr lang="en-GB" dirty="0">
              <a:latin typeface="Times" panose="02020603050405020304" pitchFamily="18" charset="0"/>
              <a:cs typeface="Times" panose="02020603050405020304" pitchFamily="18" charset="0"/>
            </a:endParaRP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3167796811"/>
              </p:ext>
            </p:extLst>
          </p:nvPr>
        </p:nvGraphicFramePr>
        <p:xfrm>
          <a:off x="1259630" y="2060845"/>
          <a:ext cx="6624740" cy="3057143"/>
        </p:xfrm>
        <a:graphic>
          <a:graphicData uri="http://schemas.openxmlformats.org/drawingml/2006/table">
            <a:tbl>
              <a:tblPr firstRow="1" firstCol="1" bandRow="1">
                <a:tableStyleId>{5C22544A-7EE6-4342-B048-85BDC9FD1C3A}</a:tableStyleId>
              </a:tblPr>
              <a:tblGrid>
                <a:gridCol w="1324801"/>
                <a:gridCol w="1324801"/>
                <a:gridCol w="1324801"/>
                <a:gridCol w="1324801"/>
                <a:gridCol w="1325536"/>
              </a:tblGrid>
              <a:tr h="770312">
                <a:tc>
                  <a:txBody>
                    <a:bodyPr/>
                    <a:lstStyle/>
                    <a:p>
                      <a:pPr>
                        <a:lnSpc>
                          <a:spcPct val="107000"/>
                        </a:lnSpc>
                        <a:spcAft>
                          <a:spcPts val="0"/>
                        </a:spcAft>
                      </a:pPr>
                      <a:r>
                        <a:rPr lang="en-GB" sz="1100" dirty="0">
                          <a:effectLst/>
                        </a:rPr>
                        <a:t>Year</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effectLst/>
                        </a:rPr>
                        <a:t>No of High Court </a:t>
                      </a:r>
                      <a:r>
                        <a:rPr lang="en-GB" sz="1100" dirty="0" smtClean="0">
                          <a:effectLst/>
                        </a:rPr>
                        <a:t>Awards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Avg High Court Award</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smtClean="0">
                          <a:effectLst/>
                        </a:rPr>
                        <a:t>No of Circuit </a:t>
                      </a:r>
                      <a:r>
                        <a:rPr lang="en-GB" sz="1100" dirty="0">
                          <a:effectLst/>
                        </a:rPr>
                        <a:t>Court </a:t>
                      </a:r>
                      <a:r>
                        <a:rPr lang="en-GB" sz="1100" dirty="0" smtClean="0">
                          <a:effectLst/>
                        </a:rPr>
                        <a:t>Awards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err="1">
                          <a:effectLst/>
                        </a:rPr>
                        <a:t>Avg</a:t>
                      </a:r>
                      <a:r>
                        <a:rPr lang="en-GB" sz="1100" dirty="0">
                          <a:effectLst/>
                        </a:rPr>
                        <a:t> Circuit </a:t>
                      </a:r>
                      <a:r>
                        <a:rPr lang="en-GB" sz="1100" dirty="0" smtClean="0">
                          <a:effectLst/>
                        </a:rPr>
                        <a:t>Court </a:t>
                      </a:r>
                      <a:r>
                        <a:rPr lang="en-GB" sz="1100" dirty="0">
                          <a:effectLst/>
                        </a:rPr>
                        <a:t>Award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76442">
                <a:tc>
                  <a:txBody>
                    <a:bodyPr/>
                    <a:lstStyle/>
                    <a:p>
                      <a:pPr>
                        <a:lnSpc>
                          <a:spcPct val="107000"/>
                        </a:lnSpc>
                        <a:spcAft>
                          <a:spcPts val="0"/>
                        </a:spcAft>
                      </a:pPr>
                      <a:r>
                        <a:rPr lang="en-GB" sz="1100">
                          <a:effectLst/>
                        </a:rPr>
                        <a:t>2010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smtClean="0">
                          <a:effectLst/>
                        </a:rPr>
                        <a:t>392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dirty="0" smtClean="0">
                          <a:effectLst/>
                        </a:rPr>
                        <a:t>219,303</a:t>
                      </a:r>
                      <a:endParaRPr lang="en-GB"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smtClean="0">
                          <a:effectLst/>
                        </a:rPr>
                        <a:t>980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dirty="0" smtClean="0">
                          <a:effectLst/>
                        </a:rPr>
                        <a:t>12,662</a:t>
                      </a:r>
                      <a:endParaRPr lang="en-GB"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76442">
                <a:tc>
                  <a:txBody>
                    <a:bodyPr/>
                    <a:lstStyle/>
                    <a:p>
                      <a:pPr>
                        <a:lnSpc>
                          <a:spcPct val="107000"/>
                        </a:lnSpc>
                        <a:spcAft>
                          <a:spcPts val="0"/>
                        </a:spcAft>
                      </a:pPr>
                      <a:r>
                        <a:rPr lang="en-GB" sz="1100" dirty="0">
                          <a:effectLst/>
                        </a:rPr>
                        <a:t>2011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smtClean="0">
                          <a:effectLst/>
                        </a:rPr>
                        <a:t>343</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dirty="0" smtClean="0">
                          <a:effectLst/>
                        </a:rPr>
                        <a:t>215,730</a:t>
                      </a:r>
                      <a:endParaRPr lang="en-GB"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smtClean="0">
                          <a:effectLst/>
                        </a:rPr>
                        <a:t>1213</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dirty="0" smtClean="0">
                          <a:effectLst/>
                        </a:rPr>
                        <a:t>12,329</a:t>
                      </a:r>
                      <a:endParaRPr lang="en-GB"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21023">
                <a:tc>
                  <a:txBody>
                    <a:bodyPr/>
                    <a:lstStyle/>
                    <a:p>
                      <a:pPr>
                        <a:lnSpc>
                          <a:spcPct val="107000"/>
                        </a:lnSpc>
                        <a:spcAft>
                          <a:spcPts val="0"/>
                        </a:spcAft>
                      </a:pPr>
                      <a:r>
                        <a:rPr lang="en-GB" sz="1100">
                          <a:effectLst/>
                        </a:rPr>
                        <a:t>2012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smtClean="0">
                          <a:effectLst/>
                        </a:rPr>
                        <a:t>375</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dirty="0" smtClean="0">
                          <a:effectLst/>
                        </a:rPr>
                        <a:t>252,146</a:t>
                      </a:r>
                      <a:endParaRPr lang="en-GB"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smtClean="0">
                          <a:effectLst/>
                        </a:rPr>
                        <a:t>1485</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dirty="0" smtClean="0">
                          <a:effectLst/>
                        </a:rPr>
                        <a:t>11,451</a:t>
                      </a:r>
                      <a:endParaRPr lang="en-GB"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60040">
                <a:tc>
                  <a:txBody>
                    <a:bodyPr/>
                    <a:lstStyle/>
                    <a:p>
                      <a:pPr>
                        <a:lnSpc>
                          <a:spcPct val="107000"/>
                        </a:lnSpc>
                        <a:spcAft>
                          <a:spcPts val="0"/>
                        </a:spcAft>
                      </a:pPr>
                      <a:r>
                        <a:rPr lang="en-GB" sz="1100">
                          <a:effectLst/>
                        </a:rPr>
                        <a:t>2013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smtClean="0">
                          <a:effectLst/>
                          <a:latin typeface="Calibri" panose="020F0502020204030204" pitchFamily="34" charset="0"/>
                          <a:ea typeface="Calibri" panose="020F0502020204030204" pitchFamily="34" charset="0"/>
                          <a:cs typeface="Times New Roman" panose="02020603050405020304" pitchFamily="18" charset="0"/>
                        </a:rPr>
                        <a:t>590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dirty="0">
                          <a:effectLst/>
                        </a:rPr>
                        <a:t> </a:t>
                      </a:r>
                      <a:r>
                        <a:rPr lang="en-GB" sz="1100" dirty="0" smtClean="0">
                          <a:effectLst/>
                        </a:rPr>
                        <a:t>227,321</a:t>
                      </a:r>
                      <a:endParaRPr lang="en-GB"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smtClean="0">
                          <a:effectLst/>
                        </a:rPr>
                        <a:t>1,109</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dirty="0">
                          <a:effectLst/>
                        </a:rPr>
                        <a:t> </a:t>
                      </a:r>
                      <a:r>
                        <a:rPr lang="en-GB" sz="1100" dirty="0" smtClean="0">
                          <a:effectLst/>
                        </a:rPr>
                        <a:t>11,941</a:t>
                      </a:r>
                      <a:endParaRPr lang="en-GB"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76442">
                <a:tc>
                  <a:txBody>
                    <a:bodyPr/>
                    <a:lstStyle/>
                    <a:p>
                      <a:pPr>
                        <a:lnSpc>
                          <a:spcPct val="107000"/>
                        </a:lnSpc>
                        <a:spcAft>
                          <a:spcPts val="0"/>
                        </a:spcAft>
                      </a:pPr>
                      <a:r>
                        <a:rPr lang="en-GB" sz="1100">
                          <a:effectLst/>
                        </a:rPr>
                        <a:t>2014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smtClean="0">
                          <a:effectLst/>
                        </a:rPr>
                        <a:t>509</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dirty="0" smtClean="0">
                          <a:effectLst/>
                        </a:rPr>
                        <a:t>304,553</a:t>
                      </a:r>
                      <a:endParaRPr lang="en-GB"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smtClean="0">
                          <a:effectLst/>
                          <a:latin typeface="+mn-lt"/>
                          <a:ea typeface="+mn-ea"/>
                          <a:cs typeface="+mn-cs"/>
                        </a:rPr>
                        <a:t>1018</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smtClean="0">
                          <a:effectLst/>
                        </a:rPr>
                        <a:t>13,550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76442">
                <a:tc>
                  <a:txBody>
                    <a:bodyPr/>
                    <a:lstStyle/>
                    <a:p>
                      <a:pPr>
                        <a:lnSpc>
                          <a:spcPct val="107000"/>
                        </a:lnSpc>
                        <a:spcAft>
                          <a:spcPts val="0"/>
                        </a:spcAft>
                      </a:pPr>
                      <a:r>
                        <a:rPr lang="en-GB" sz="1100">
                          <a:effectLst/>
                        </a:rPr>
                        <a:t>2015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smtClean="0">
                          <a:effectLst/>
                        </a:rPr>
                        <a:t>4697</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dirty="0" smtClean="0">
                          <a:effectLst/>
                        </a:rPr>
                        <a:t>358,435</a:t>
                      </a:r>
                      <a:endParaRPr lang="en-GB"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smtClean="0">
                          <a:effectLst/>
                        </a:rPr>
                        <a:t>1012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dirty="0" smtClean="0">
                          <a:effectLst/>
                        </a:rPr>
                        <a:t>16,429</a:t>
                      </a:r>
                      <a:endParaRPr lang="en-GB"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2" name="AutoShape 2" descr="Image result for QUESTIONS"/>
          <p:cNvSpPr>
            <a:spLocks noChangeAspect="1" noChangeArrowheads="1"/>
          </p:cNvSpPr>
          <p:nvPr/>
        </p:nvSpPr>
        <p:spPr bwMode="auto">
          <a:xfrm>
            <a:off x="-3175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205191634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smtClean="0">
                <a:latin typeface="Times" panose="02020603050405020304" pitchFamily="18" charset="0"/>
                <a:cs typeface="Times" panose="02020603050405020304" pitchFamily="18" charset="0"/>
              </a:rPr>
              <a:t>The New Book of Quantum </a:t>
            </a:r>
            <a:endParaRPr lang="en-GB" u="sng" dirty="0">
              <a:latin typeface="Times" panose="02020603050405020304" pitchFamily="18" charset="0"/>
              <a:cs typeface="Times" panose="02020603050405020304" pitchFamily="18" charset="0"/>
            </a:endParaRPr>
          </a:p>
        </p:txBody>
      </p:sp>
      <p:sp>
        <p:nvSpPr>
          <p:cNvPr id="3" name="Content Placeholder 2"/>
          <p:cNvSpPr>
            <a:spLocks noGrp="1"/>
          </p:cNvSpPr>
          <p:nvPr>
            <p:ph idx="1"/>
          </p:nvPr>
        </p:nvSpPr>
        <p:spPr/>
        <p:txBody>
          <a:bodyPr>
            <a:normAutofit fontScale="92500" lnSpcReduction="20000"/>
          </a:bodyPr>
          <a:lstStyle/>
          <a:p>
            <a:r>
              <a:rPr lang="en-GB" dirty="0" smtClean="0">
                <a:latin typeface="Times" panose="02020603050405020304" pitchFamily="18" charset="0"/>
                <a:cs typeface="Times" panose="02020603050405020304" pitchFamily="18" charset="0"/>
              </a:rPr>
              <a:t>The new Book of Quantum was published at the beginning of October this year.</a:t>
            </a:r>
          </a:p>
          <a:p>
            <a:r>
              <a:rPr lang="en-GB" dirty="0" smtClean="0">
                <a:latin typeface="Times" panose="02020603050405020304" pitchFamily="18" charset="0"/>
                <a:cs typeface="Times" panose="02020603050405020304" pitchFamily="18" charset="0"/>
              </a:rPr>
              <a:t>The position remains that, pursuant to section 22 of the Civil Liability and Courts Act 2004 the judiciary are required only to have regard to the book when assessing quantum.  </a:t>
            </a:r>
          </a:p>
          <a:p>
            <a:r>
              <a:rPr lang="en-GB" dirty="0" smtClean="0">
                <a:latin typeface="Times" panose="02020603050405020304" pitchFamily="18" charset="0"/>
                <a:cs typeface="Times" panose="02020603050405020304" pitchFamily="18" charset="0"/>
              </a:rPr>
              <a:t>In our experience the previous Book of Quantum was largely ignored although it has to be accepted that it was unspecific and included extremely wide categories of damages.  There is no doubt the new book is a significant improvement.  </a:t>
            </a:r>
            <a:endParaRPr lang="en-GB" dirty="0">
              <a:latin typeface="Times" panose="02020603050405020304" pitchFamily="18" charset="0"/>
              <a:cs typeface="Times" panose="02020603050405020304" pitchFamily="18" charset="0"/>
            </a:endParaRPr>
          </a:p>
        </p:txBody>
      </p:sp>
    </p:spTree>
    <p:extLst>
      <p:ext uri="{BB962C8B-B14F-4D97-AF65-F5344CB8AC3E}">
        <p14:creationId xmlns:p14="http://schemas.microsoft.com/office/powerpoint/2010/main" val="22509762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latin typeface="Times" panose="02020603050405020304" pitchFamily="18" charset="0"/>
                <a:cs typeface="Times" panose="02020603050405020304" pitchFamily="18" charset="0"/>
              </a:rPr>
              <a:t>Reaction to the New Book of Quantum </a:t>
            </a:r>
            <a:endParaRPr lang="en-GB" u="sng" dirty="0">
              <a:latin typeface="Times" panose="02020603050405020304" pitchFamily="18" charset="0"/>
              <a:cs typeface="Times" panose="02020603050405020304" pitchFamily="18" charset="0"/>
            </a:endParaRPr>
          </a:p>
        </p:txBody>
      </p:sp>
      <p:sp>
        <p:nvSpPr>
          <p:cNvPr id="3" name="Content Placeholder 2"/>
          <p:cNvSpPr>
            <a:spLocks noGrp="1"/>
          </p:cNvSpPr>
          <p:nvPr>
            <p:ph idx="1"/>
          </p:nvPr>
        </p:nvSpPr>
        <p:spPr/>
        <p:txBody>
          <a:bodyPr>
            <a:normAutofit fontScale="92500" lnSpcReduction="20000"/>
          </a:bodyPr>
          <a:lstStyle/>
          <a:p>
            <a:r>
              <a:rPr lang="en-GB" sz="2500" dirty="0" smtClean="0">
                <a:latin typeface="Times" panose="02020603050405020304" pitchFamily="18" charset="0"/>
                <a:cs typeface="Times" panose="02020603050405020304" pitchFamily="18" charset="0"/>
              </a:rPr>
              <a:t>Insurance chief executive Kevin Thompson broadly welcomed the book but was critical that it did not incorporate some measure/standardisation against awards of other countries.  He stated;-</a:t>
            </a:r>
          </a:p>
          <a:p>
            <a:pPr lvl="1"/>
            <a:r>
              <a:rPr lang="en-GB" sz="2200" dirty="0" smtClean="0">
                <a:latin typeface="Times" panose="02020603050405020304" pitchFamily="18" charset="0"/>
                <a:cs typeface="Times" panose="02020603050405020304" pitchFamily="18" charset="0"/>
              </a:rPr>
              <a:t>“Bringing consistency to personal injury awards is the first step in tackling the high costs of claims in Ireland…If this new book is strictly adhered to by the Injuries Board and the judiciary then we can begin to tackle claims inflation.”</a:t>
            </a:r>
          </a:p>
          <a:p>
            <a:r>
              <a:rPr lang="en-GB" sz="2200" dirty="0">
                <a:latin typeface="Times" panose="02020603050405020304" pitchFamily="18" charset="0"/>
                <a:cs typeface="Times" panose="02020603050405020304" pitchFamily="18" charset="0"/>
              </a:rPr>
              <a:t> </a:t>
            </a:r>
            <a:r>
              <a:rPr lang="en-GB" sz="2200" dirty="0" smtClean="0">
                <a:latin typeface="Times" panose="02020603050405020304" pitchFamily="18" charset="0"/>
                <a:cs typeface="Times" panose="02020603050405020304" pitchFamily="18" charset="0"/>
              </a:rPr>
              <a:t>The requirement for standardisation is a bug bear for insurers.  For a crude example; Whip lash- the average whip lash claim in Ireland is €15,000.00 whereas it is £5,000.00 in the UK.  </a:t>
            </a:r>
          </a:p>
          <a:p>
            <a:r>
              <a:rPr lang="en-GB" sz="2200" dirty="0" smtClean="0">
                <a:latin typeface="Times" panose="02020603050405020304" pitchFamily="18" charset="0"/>
                <a:cs typeface="Times" panose="02020603050405020304" pitchFamily="18" charset="0"/>
              </a:rPr>
              <a:t>Dorothea Dowling criticises the fact that the Book of Quantum is largely based on data from 51,000 claims settled by insurers between 2013 and 2014.  She criticises the fact that the proportionate approach adopted by the Court of Appeal has not be incorporated into the basis for the valuations set out in the book. </a:t>
            </a:r>
          </a:p>
          <a:p>
            <a:pPr lvl="1">
              <a:buFont typeface="Arial" panose="020B0604020202020204" pitchFamily="34" charset="0"/>
              <a:buChar char="•"/>
            </a:pPr>
            <a:endParaRPr lang="en-GB" sz="2200" dirty="0" smtClean="0">
              <a:latin typeface="Times" panose="02020603050405020304" pitchFamily="18" charset="0"/>
              <a:cs typeface="Times" panose="02020603050405020304" pitchFamily="18" charset="0"/>
            </a:endParaRPr>
          </a:p>
          <a:p>
            <a:pPr marL="457200" lvl="1" indent="0">
              <a:buNone/>
            </a:pPr>
            <a:endParaRPr lang="en-GB" dirty="0">
              <a:latin typeface="Times" panose="02020603050405020304" pitchFamily="18" charset="0"/>
              <a:cs typeface="Times" panose="02020603050405020304" pitchFamily="18" charset="0"/>
            </a:endParaRPr>
          </a:p>
        </p:txBody>
      </p:sp>
    </p:spTree>
    <p:extLst>
      <p:ext uri="{BB962C8B-B14F-4D97-AF65-F5344CB8AC3E}">
        <p14:creationId xmlns:p14="http://schemas.microsoft.com/office/powerpoint/2010/main" val="30671014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a:latin typeface="Times" panose="02020603050405020304" pitchFamily="18" charset="0"/>
                <a:cs typeface="Times" panose="02020603050405020304" pitchFamily="18" charset="0"/>
              </a:rPr>
              <a:t>Reaction to the New Book of Quantum </a:t>
            </a:r>
            <a:endParaRPr lang="en-GB" u="sng" dirty="0"/>
          </a:p>
        </p:txBody>
      </p:sp>
      <p:sp>
        <p:nvSpPr>
          <p:cNvPr id="3" name="Content Placeholder 2"/>
          <p:cNvSpPr>
            <a:spLocks noGrp="1"/>
          </p:cNvSpPr>
          <p:nvPr>
            <p:ph idx="1"/>
          </p:nvPr>
        </p:nvSpPr>
        <p:spPr/>
        <p:txBody>
          <a:bodyPr>
            <a:normAutofit fontScale="92500"/>
          </a:bodyPr>
          <a:lstStyle/>
          <a:p>
            <a:r>
              <a:rPr lang="en-GB" dirty="0" smtClean="0">
                <a:latin typeface="Times" panose="02020603050405020304" pitchFamily="18" charset="0"/>
                <a:cs typeface="Times" panose="02020603050405020304" pitchFamily="18" charset="0"/>
              </a:rPr>
              <a:t>What of the judiciary?  President of the High Court, Justice Peter Kelly welcomed the publication, stating it will provide;-</a:t>
            </a:r>
          </a:p>
          <a:p>
            <a:pPr lvl="1"/>
            <a:r>
              <a:rPr lang="en-GB" dirty="0" smtClean="0">
                <a:latin typeface="Times" panose="02020603050405020304" pitchFamily="18" charset="0"/>
                <a:cs typeface="Times" panose="02020603050405020304" pitchFamily="18" charset="0"/>
              </a:rPr>
              <a:t>“ Important data to all of those making awards or agreeing settlements in personal injury cases.  The fact that the publication has been updated, covers more injuries and has greater detail, is very positive.  While all cases are considered individually, Judges will find the revised book very useful in informing decision making in relation to the value of damages.” </a:t>
            </a:r>
          </a:p>
        </p:txBody>
      </p:sp>
    </p:spTree>
    <p:extLst>
      <p:ext uri="{BB962C8B-B14F-4D97-AF65-F5344CB8AC3E}">
        <p14:creationId xmlns:p14="http://schemas.microsoft.com/office/powerpoint/2010/main" val="8663638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latin typeface="Times" panose="02020603050405020304" pitchFamily="18" charset="0"/>
                <a:cs typeface="Times" panose="02020603050405020304" pitchFamily="18" charset="0"/>
              </a:rPr>
              <a:t>The JSB Guidelines in Northern Ireland</a:t>
            </a:r>
            <a:endParaRPr lang="en-GB" u="sng" dirty="0">
              <a:latin typeface="Times" panose="02020603050405020304" pitchFamily="18" charset="0"/>
              <a:cs typeface="Times" panose="02020603050405020304" pitchFamily="18" charset="0"/>
            </a:endParaRPr>
          </a:p>
        </p:txBody>
      </p:sp>
      <p:sp>
        <p:nvSpPr>
          <p:cNvPr id="3" name="Content Placeholder 2"/>
          <p:cNvSpPr>
            <a:spLocks noGrp="1"/>
          </p:cNvSpPr>
          <p:nvPr>
            <p:ph idx="1"/>
          </p:nvPr>
        </p:nvSpPr>
        <p:spPr/>
        <p:txBody>
          <a:bodyPr>
            <a:normAutofit fontScale="92500" lnSpcReduction="10000"/>
          </a:bodyPr>
          <a:lstStyle/>
          <a:p>
            <a:r>
              <a:rPr lang="en-GB" sz="2500" dirty="0" smtClean="0">
                <a:latin typeface="Times" panose="02020603050405020304" pitchFamily="18" charset="0"/>
                <a:cs typeface="Times" panose="02020603050405020304" pitchFamily="18" charset="0"/>
              </a:rPr>
              <a:t>These were first published in 1996 following a consultation period of some 2 years.  </a:t>
            </a:r>
            <a:r>
              <a:rPr lang="en-GB" sz="2500" dirty="0">
                <a:latin typeface="Times" panose="02020603050405020304" pitchFamily="18" charset="0"/>
                <a:cs typeface="Times" panose="02020603050405020304" pitchFamily="18" charset="0"/>
              </a:rPr>
              <a:t>I</a:t>
            </a:r>
            <a:r>
              <a:rPr lang="en-GB" sz="2500" dirty="0" smtClean="0">
                <a:latin typeface="Times" panose="02020603050405020304" pitchFamily="18" charset="0"/>
                <a:cs typeface="Times" panose="02020603050405020304" pitchFamily="18" charset="0"/>
              </a:rPr>
              <a:t>t was in response to the publication of the English guidelines and it was needed to reflect the fact damages were historically higher in Northern Ireland than England.  </a:t>
            </a:r>
          </a:p>
          <a:p>
            <a:r>
              <a:rPr lang="en-GB" sz="2500" dirty="0" smtClean="0">
                <a:latin typeface="Times" panose="02020603050405020304" pitchFamily="18" charset="0"/>
                <a:cs typeface="Times" panose="02020603050405020304" pitchFamily="18" charset="0"/>
              </a:rPr>
              <a:t>The guidelines were most recently updated in 2014 and it is interesting to consider Lord Justice Girvan’s comments in the </a:t>
            </a:r>
            <a:r>
              <a:rPr lang="en-GB" sz="2500" dirty="0" err="1" smtClean="0">
                <a:latin typeface="Times" panose="02020603050405020304" pitchFamily="18" charset="0"/>
                <a:cs typeface="Times" panose="02020603050405020304" pitchFamily="18" charset="0"/>
              </a:rPr>
              <a:t>foreward</a:t>
            </a:r>
            <a:r>
              <a:rPr lang="en-GB" sz="2500" dirty="0" smtClean="0">
                <a:latin typeface="Times" panose="02020603050405020304" pitchFamily="18" charset="0"/>
                <a:cs typeface="Times" panose="02020603050405020304" pitchFamily="18" charset="0"/>
              </a:rPr>
              <a:t>;-</a:t>
            </a:r>
          </a:p>
          <a:p>
            <a:pPr lvl="1"/>
            <a:r>
              <a:rPr lang="en-GB" sz="2100" dirty="0" smtClean="0">
                <a:latin typeface="Times" panose="02020603050405020304" pitchFamily="18" charset="0"/>
                <a:cs typeface="Times" panose="02020603050405020304" pitchFamily="18" charset="0"/>
              </a:rPr>
              <a:t>“as in previous reviews we have made adjustments in the figures by reference to the retail price index”.  </a:t>
            </a:r>
          </a:p>
          <a:p>
            <a:r>
              <a:rPr lang="en-GB" sz="2500" dirty="0" smtClean="0">
                <a:latin typeface="Times" panose="02020603050405020304" pitchFamily="18" charset="0"/>
                <a:cs typeface="Times" panose="02020603050405020304" pitchFamily="18" charset="0"/>
              </a:rPr>
              <a:t> Since their introduction the judiciary in Northern Ireland routinely request submissions from Senior Counsel on the value of general damages with specific reference to the JSB Guidelines.  </a:t>
            </a:r>
          </a:p>
        </p:txBody>
      </p:sp>
    </p:spTree>
    <p:extLst>
      <p:ext uri="{BB962C8B-B14F-4D97-AF65-F5344CB8AC3E}">
        <p14:creationId xmlns:p14="http://schemas.microsoft.com/office/powerpoint/2010/main" val="31159655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normAutofit lnSpcReduction="10000"/>
          </a:bodyPr>
          <a:lstStyle/>
          <a:p>
            <a:pPr lvl="0"/>
            <a:r>
              <a:rPr lang="en-GB" sz="2100" b="1" dirty="0">
                <a:latin typeface="Times New Roman" panose="02020603050405020304" pitchFamily="18" charset="0"/>
                <a:cs typeface="Times New Roman" panose="02020603050405020304" pitchFamily="18" charset="0"/>
              </a:rPr>
              <a:t>Neck / Whiplash injuries</a:t>
            </a:r>
            <a:r>
              <a:rPr lang="en-GB" sz="2100" dirty="0">
                <a:latin typeface="Times New Roman" panose="02020603050405020304" pitchFamily="18" charset="0"/>
                <a:cs typeface="Times New Roman" panose="02020603050405020304" pitchFamily="18" charset="0"/>
              </a:rPr>
              <a:t> the new book provides:</a:t>
            </a:r>
          </a:p>
          <a:p>
            <a:r>
              <a:rPr lang="en-GB" sz="2100" dirty="0">
                <a:latin typeface="Times New Roman" panose="02020603050405020304" pitchFamily="18" charset="0"/>
                <a:cs typeface="Times New Roman" panose="02020603050405020304" pitchFamily="18" charset="0"/>
              </a:rPr>
              <a:t>- a 9% increase in the award for the new “minor - substantially recovered” category compared to the previous “substantially recovered within 12 months” category;</a:t>
            </a:r>
          </a:p>
          <a:p>
            <a:r>
              <a:rPr lang="en-GB" sz="2100" dirty="0">
                <a:latin typeface="Times New Roman" panose="02020603050405020304" pitchFamily="18" charset="0"/>
                <a:cs typeface="Times New Roman" panose="02020603050405020304" pitchFamily="18" charset="0"/>
              </a:rPr>
              <a:t>- a 11% increase in the award for the new “minor – a full recovery expected” category compared to the previous “substantially recovered within 24 months” category;</a:t>
            </a:r>
          </a:p>
          <a:p>
            <a:r>
              <a:rPr lang="en-GB" sz="2100" dirty="0">
                <a:latin typeface="Times New Roman" panose="02020603050405020304" pitchFamily="18" charset="0"/>
                <a:cs typeface="Times New Roman" panose="02020603050405020304" pitchFamily="18" charset="0"/>
              </a:rPr>
              <a:t>- In the new “moderate” and “moderately severe” categories there is a 28% increase on the minimum award and 19% decrease on the maximum award compared to the previous “significant ongoing” category;</a:t>
            </a:r>
          </a:p>
          <a:p>
            <a:r>
              <a:rPr lang="en-GB" sz="2100" dirty="0">
                <a:latin typeface="Times New Roman" panose="02020603050405020304" pitchFamily="18" charset="0"/>
                <a:cs typeface="Times New Roman" panose="02020603050405020304" pitchFamily="18" charset="0"/>
              </a:rPr>
              <a:t>- In the new “severe and permanent” category there is a 24% decrease on the minimum award and a 1% decrease on the maximum award compared to the previous “serious and permanent conditions” category.</a:t>
            </a:r>
          </a:p>
          <a:p>
            <a:endParaRPr lang="en-GB" dirty="0"/>
          </a:p>
        </p:txBody>
      </p:sp>
      <p:pic>
        <p:nvPicPr>
          <p:cNvPr id="4" name="Picture 3"/>
          <p:cNvPicPr>
            <a:picLocks noChangeAspect="1"/>
          </p:cNvPicPr>
          <p:nvPr/>
        </p:nvPicPr>
        <p:blipFill>
          <a:blip r:embed="rId2"/>
          <a:stretch>
            <a:fillRect/>
          </a:stretch>
        </p:blipFill>
        <p:spPr>
          <a:xfrm>
            <a:off x="0" y="0"/>
            <a:ext cx="9144793" cy="1146147"/>
          </a:xfrm>
          <a:prstGeom prst="rect">
            <a:avLst/>
          </a:prstGeom>
        </p:spPr>
      </p:pic>
      <p:sp>
        <p:nvSpPr>
          <p:cNvPr id="5" name="TextBox 4"/>
          <p:cNvSpPr txBox="1"/>
          <p:nvPr/>
        </p:nvSpPr>
        <p:spPr>
          <a:xfrm>
            <a:off x="457200" y="92076"/>
            <a:ext cx="8229600" cy="461665"/>
          </a:xfrm>
          <a:prstGeom prst="rect">
            <a:avLst/>
          </a:prstGeom>
          <a:noFill/>
        </p:spPr>
        <p:txBody>
          <a:bodyPr wrap="square" rtlCol="0">
            <a:spAutoFit/>
          </a:bodyPr>
          <a:lstStyle/>
          <a:p>
            <a:r>
              <a:rPr lang="en-GB" sz="2400" dirty="0" smtClean="0">
                <a:latin typeface="Times New Roman" panose="02020603050405020304" pitchFamily="18" charset="0"/>
                <a:cs typeface="Times New Roman" panose="02020603050405020304" pitchFamily="18" charset="0"/>
              </a:rPr>
              <a:t>General Observations on the Changes on the Book of Quantum </a:t>
            </a:r>
            <a:endParaRPr lang="en-GB"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51959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200" dirty="0"/>
              <a:t>General Observations on the Changes on the Book of Quantum </a:t>
            </a:r>
            <a:r>
              <a:rPr lang="en-GB" dirty="0"/>
              <a:t/>
            </a:r>
            <a:br>
              <a:rPr lang="en-GB" dirty="0"/>
            </a:br>
            <a:endParaRPr lang="en-GB" dirty="0"/>
          </a:p>
        </p:txBody>
      </p:sp>
      <p:sp>
        <p:nvSpPr>
          <p:cNvPr id="3" name="Content Placeholder 2"/>
          <p:cNvSpPr>
            <a:spLocks noGrp="1"/>
          </p:cNvSpPr>
          <p:nvPr>
            <p:ph idx="1"/>
          </p:nvPr>
        </p:nvSpPr>
        <p:spPr/>
        <p:txBody>
          <a:bodyPr>
            <a:normAutofit fontScale="85000" lnSpcReduction="20000"/>
          </a:bodyPr>
          <a:lstStyle/>
          <a:p>
            <a:pPr lvl="0"/>
            <a:r>
              <a:rPr lang="en-GB" sz="2600" b="1" dirty="0">
                <a:latin typeface="Times New Roman" panose="02020603050405020304" pitchFamily="18" charset="0"/>
                <a:cs typeface="Times New Roman" panose="02020603050405020304" pitchFamily="18" charset="0"/>
              </a:rPr>
              <a:t>Back injuries</a:t>
            </a:r>
            <a:r>
              <a:rPr lang="en-GB" sz="2600" dirty="0">
                <a:latin typeface="Times New Roman" panose="02020603050405020304" pitchFamily="18" charset="0"/>
                <a:cs typeface="Times New Roman" panose="02020603050405020304" pitchFamily="18" charset="0"/>
              </a:rPr>
              <a:t>: the new book provides:</a:t>
            </a:r>
          </a:p>
          <a:p>
            <a:r>
              <a:rPr lang="en-GB" sz="2600" dirty="0">
                <a:latin typeface="Times New Roman" panose="02020603050405020304" pitchFamily="18" charset="0"/>
                <a:cs typeface="Times New Roman" panose="02020603050405020304" pitchFamily="18" charset="0"/>
              </a:rPr>
              <a:t>- a 9% decrease in the award for the new “minor - substantially recovered” category compared to the previous “substantially recovered within 12 months” category;</a:t>
            </a:r>
          </a:p>
          <a:p>
            <a:r>
              <a:rPr lang="en-GB" sz="2600" dirty="0">
                <a:latin typeface="Times New Roman" panose="02020603050405020304" pitchFamily="18" charset="0"/>
                <a:cs typeface="Times New Roman" panose="02020603050405020304" pitchFamily="18" charset="0"/>
              </a:rPr>
              <a:t>- a 6% decrease in the award for the new “minor – a full recovery expected” category compared to the previous “substantially recovered within 24 months” category;</a:t>
            </a:r>
          </a:p>
          <a:p>
            <a:r>
              <a:rPr lang="en-GB" sz="2600" dirty="0">
                <a:latin typeface="Times New Roman" panose="02020603050405020304" pitchFamily="18" charset="0"/>
                <a:cs typeface="Times New Roman" panose="02020603050405020304" pitchFamily="18" charset="0"/>
              </a:rPr>
              <a:t>- In the new “moderate” and “moderately severe” categories there is a 17% increase on the minimum award and 20% decrease on the maximum award compared to the previous “significant ongoing” category;</a:t>
            </a:r>
          </a:p>
          <a:p>
            <a:r>
              <a:rPr lang="en-GB" sz="2600" dirty="0">
                <a:latin typeface="Times New Roman" panose="02020603050405020304" pitchFamily="18" charset="0"/>
                <a:cs typeface="Times New Roman" panose="02020603050405020304" pitchFamily="18" charset="0"/>
              </a:rPr>
              <a:t>- In the new “severe and permanent” category there is a 17% decrease on the minimum award and an 8% increase on the maximum award compared to the previous “serious and permanent conditions” category.</a:t>
            </a:r>
          </a:p>
          <a:p>
            <a:endParaRPr lang="en-GB" dirty="0"/>
          </a:p>
        </p:txBody>
      </p:sp>
      <p:pic>
        <p:nvPicPr>
          <p:cNvPr id="4" name="Picture 3"/>
          <p:cNvPicPr>
            <a:picLocks noChangeAspect="1"/>
          </p:cNvPicPr>
          <p:nvPr/>
        </p:nvPicPr>
        <p:blipFill>
          <a:blip r:embed="rId2"/>
          <a:stretch>
            <a:fillRect/>
          </a:stretch>
        </p:blipFill>
        <p:spPr>
          <a:xfrm>
            <a:off x="0" y="0"/>
            <a:ext cx="9144793" cy="1146147"/>
          </a:xfrm>
          <a:prstGeom prst="rect">
            <a:avLst/>
          </a:prstGeom>
        </p:spPr>
      </p:pic>
      <p:sp>
        <p:nvSpPr>
          <p:cNvPr id="6" name="TextBox 5"/>
          <p:cNvSpPr txBox="1"/>
          <p:nvPr/>
        </p:nvSpPr>
        <p:spPr>
          <a:xfrm>
            <a:off x="323528" y="92076"/>
            <a:ext cx="8496944" cy="369332"/>
          </a:xfrm>
          <a:prstGeom prst="rect">
            <a:avLst/>
          </a:prstGeom>
          <a:noFill/>
        </p:spPr>
        <p:txBody>
          <a:bodyPr wrap="square" rtlCol="0">
            <a:spAutoFit/>
          </a:bodyPr>
          <a:lstStyle/>
          <a:p>
            <a:r>
              <a:rPr lang="en-GB" dirty="0">
                <a:latin typeface="Times New Roman" panose="02020603050405020304" pitchFamily="18" charset="0"/>
                <a:cs typeface="Times New Roman" panose="02020603050405020304" pitchFamily="18" charset="0"/>
              </a:rPr>
              <a:t>General Observations on the Changes on the Book of Quantum </a:t>
            </a:r>
          </a:p>
        </p:txBody>
      </p:sp>
    </p:spTree>
    <p:extLst>
      <p:ext uri="{BB962C8B-B14F-4D97-AF65-F5344CB8AC3E}">
        <p14:creationId xmlns:p14="http://schemas.microsoft.com/office/powerpoint/2010/main" val="14531816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000" dirty="0"/>
              <a:t>General Observations on the Changes on the Book of Quantum</a:t>
            </a:r>
          </a:p>
        </p:txBody>
      </p:sp>
      <p:sp>
        <p:nvSpPr>
          <p:cNvPr id="3" name="Content Placeholder 2"/>
          <p:cNvSpPr>
            <a:spLocks noGrp="1"/>
          </p:cNvSpPr>
          <p:nvPr>
            <p:ph idx="1"/>
          </p:nvPr>
        </p:nvSpPr>
        <p:spPr/>
        <p:txBody>
          <a:bodyPr>
            <a:normAutofit/>
          </a:bodyPr>
          <a:lstStyle/>
          <a:p>
            <a:pPr lvl="0"/>
            <a:r>
              <a:rPr lang="en-GB" sz="2300" b="1" dirty="0">
                <a:latin typeface="Times New Roman" panose="02020603050405020304" pitchFamily="18" charset="0"/>
                <a:cs typeface="Times New Roman" panose="02020603050405020304" pitchFamily="18" charset="0"/>
              </a:rPr>
              <a:t>Hip / Pelvis Soft Tissue injuries</a:t>
            </a:r>
            <a:r>
              <a:rPr lang="en-GB" sz="2300" dirty="0">
                <a:latin typeface="Times New Roman" panose="02020603050405020304" pitchFamily="18" charset="0"/>
                <a:cs typeface="Times New Roman" panose="02020603050405020304" pitchFamily="18" charset="0"/>
              </a:rPr>
              <a:t>: the new book provides: </a:t>
            </a:r>
          </a:p>
          <a:p>
            <a:r>
              <a:rPr lang="en-GB" sz="2300" dirty="0">
                <a:latin typeface="Times New Roman" panose="02020603050405020304" pitchFamily="18" charset="0"/>
                <a:cs typeface="Times New Roman" panose="02020603050405020304" pitchFamily="18" charset="0"/>
              </a:rPr>
              <a:t>- a 27% increase in the award in the new “minor” category compared to the previous “substantially recovered” category; </a:t>
            </a:r>
          </a:p>
          <a:p>
            <a:r>
              <a:rPr lang="en-GB" sz="2300" dirty="0">
                <a:latin typeface="Times New Roman" panose="02020603050405020304" pitchFamily="18" charset="0"/>
                <a:cs typeface="Times New Roman" panose="02020603050405020304" pitchFamily="18" charset="0"/>
              </a:rPr>
              <a:t>- In the new “moderate” category there is a 17% decrease on the minimum award and a 28% increase on the maximum award compared to the previous “significant ongoing” category; </a:t>
            </a:r>
          </a:p>
          <a:p>
            <a:r>
              <a:rPr lang="en-GB" sz="2300" dirty="0">
                <a:latin typeface="Times New Roman" panose="02020603050405020304" pitchFamily="18" charset="0"/>
                <a:cs typeface="Times New Roman" panose="02020603050405020304" pitchFamily="18" charset="0"/>
              </a:rPr>
              <a:t>- In the new “severe and permanent conditions” category there is a 54% increase on the minimum award and a 1% increase on the maximum award compared to the previous “serious and permanent conditions” category.</a:t>
            </a:r>
          </a:p>
          <a:p>
            <a:endParaRPr lang="en-GB" dirty="0"/>
          </a:p>
        </p:txBody>
      </p:sp>
      <p:pic>
        <p:nvPicPr>
          <p:cNvPr id="4" name="Picture 3"/>
          <p:cNvPicPr>
            <a:picLocks noChangeAspect="1"/>
          </p:cNvPicPr>
          <p:nvPr/>
        </p:nvPicPr>
        <p:blipFill>
          <a:blip r:embed="rId2"/>
          <a:stretch>
            <a:fillRect/>
          </a:stretch>
        </p:blipFill>
        <p:spPr>
          <a:xfrm>
            <a:off x="0" y="0"/>
            <a:ext cx="9144793" cy="1146147"/>
          </a:xfrm>
          <a:prstGeom prst="rect">
            <a:avLst/>
          </a:prstGeom>
        </p:spPr>
      </p:pic>
      <p:sp>
        <p:nvSpPr>
          <p:cNvPr id="5" name="TextBox 4"/>
          <p:cNvSpPr txBox="1"/>
          <p:nvPr/>
        </p:nvSpPr>
        <p:spPr>
          <a:xfrm>
            <a:off x="323528" y="274638"/>
            <a:ext cx="8363272" cy="369332"/>
          </a:xfrm>
          <a:prstGeom prst="rect">
            <a:avLst/>
          </a:prstGeom>
          <a:noFill/>
        </p:spPr>
        <p:txBody>
          <a:bodyPr wrap="square" rtlCol="0">
            <a:spAutoFit/>
          </a:bodyPr>
          <a:lstStyle/>
          <a:p>
            <a:r>
              <a:rPr lang="en-GB" dirty="0">
                <a:latin typeface="Times New Roman" panose="02020603050405020304" pitchFamily="18" charset="0"/>
                <a:cs typeface="Times New Roman" panose="02020603050405020304" pitchFamily="18" charset="0"/>
              </a:rPr>
              <a:t>General Observations on the Changes on the Book of Quantum </a:t>
            </a:r>
          </a:p>
        </p:txBody>
      </p:sp>
    </p:spTree>
    <p:extLst>
      <p:ext uri="{BB962C8B-B14F-4D97-AF65-F5344CB8AC3E}">
        <p14:creationId xmlns:p14="http://schemas.microsoft.com/office/powerpoint/2010/main" val="2687684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000" dirty="0"/>
              <a:t>General Observations on the Changes on the Book of Quantum</a:t>
            </a:r>
          </a:p>
        </p:txBody>
      </p:sp>
      <p:sp>
        <p:nvSpPr>
          <p:cNvPr id="3" name="Content Placeholder 2"/>
          <p:cNvSpPr>
            <a:spLocks noGrp="1"/>
          </p:cNvSpPr>
          <p:nvPr>
            <p:ph idx="1"/>
          </p:nvPr>
        </p:nvSpPr>
        <p:spPr/>
        <p:txBody>
          <a:bodyPr>
            <a:normAutofit/>
          </a:bodyPr>
          <a:lstStyle/>
          <a:p>
            <a:pPr lvl="0"/>
            <a:r>
              <a:rPr lang="en-GB" sz="2300" b="1" dirty="0">
                <a:latin typeface="Times New Roman" panose="02020603050405020304" pitchFamily="18" charset="0"/>
                <a:cs typeface="Times New Roman" panose="02020603050405020304" pitchFamily="18" charset="0"/>
              </a:rPr>
              <a:t>Knee Soft Tissue injuries</a:t>
            </a:r>
            <a:r>
              <a:rPr lang="en-GB" sz="2300" dirty="0">
                <a:latin typeface="Times New Roman" panose="02020603050405020304" pitchFamily="18" charset="0"/>
                <a:cs typeface="Times New Roman" panose="02020603050405020304" pitchFamily="18" charset="0"/>
              </a:rPr>
              <a:t>: the new book provides:</a:t>
            </a:r>
          </a:p>
          <a:p>
            <a:r>
              <a:rPr lang="en-GB" sz="2300" dirty="0">
                <a:latin typeface="Times New Roman" panose="02020603050405020304" pitchFamily="18" charset="0"/>
                <a:cs typeface="Times New Roman" panose="02020603050405020304" pitchFamily="18" charset="0"/>
              </a:rPr>
              <a:t>- a 48% decrease in the award in the new “minor” category compared to the previous “substantially recovered” category;</a:t>
            </a:r>
          </a:p>
          <a:p>
            <a:r>
              <a:rPr lang="en-GB" sz="2300" dirty="0">
                <a:latin typeface="Times New Roman" panose="02020603050405020304" pitchFamily="18" charset="0"/>
                <a:cs typeface="Times New Roman" panose="02020603050405020304" pitchFamily="18" charset="0"/>
              </a:rPr>
              <a:t>- In the new “moderate” and “moderately severe” categories there is an 8% increase on the minimum award and a 30% increase on the maximum award compared to the previous “significant ongoing” category;</a:t>
            </a:r>
          </a:p>
          <a:p>
            <a:r>
              <a:rPr lang="en-GB" sz="2300" dirty="0">
                <a:latin typeface="Times New Roman" panose="02020603050405020304" pitchFamily="18" charset="0"/>
                <a:cs typeface="Times New Roman" panose="02020603050405020304" pitchFamily="18" charset="0"/>
              </a:rPr>
              <a:t>- In the new “severe and permanent conditions” category there is a 56% increase on the minimum award and a 4% increase on the maximum award compared to the previous “serious and permanent conditions” category.</a:t>
            </a:r>
          </a:p>
          <a:p>
            <a:endParaRPr lang="en-GB" dirty="0"/>
          </a:p>
        </p:txBody>
      </p:sp>
      <p:pic>
        <p:nvPicPr>
          <p:cNvPr id="4" name="Picture 3"/>
          <p:cNvPicPr>
            <a:picLocks noChangeAspect="1"/>
          </p:cNvPicPr>
          <p:nvPr/>
        </p:nvPicPr>
        <p:blipFill>
          <a:blip r:embed="rId2"/>
          <a:stretch>
            <a:fillRect/>
          </a:stretch>
        </p:blipFill>
        <p:spPr>
          <a:xfrm>
            <a:off x="0" y="0"/>
            <a:ext cx="9144793" cy="1146147"/>
          </a:xfrm>
          <a:prstGeom prst="rect">
            <a:avLst/>
          </a:prstGeom>
        </p:spPr>
      </p:pic>
      <p:sp>
        <p:nvSpPr>
          <p:cNvPr id="5" name="TextBox 4"/>
          <p:cNvSpPr txBox="1"/>
          <p:nvPr/>
        </p:nvSpPr>
        <p:spPr>
          <a:xfrm>
            <a:off x="323528" y="332656"/>
            <a:ext cx="8208912" cy="369332"/>
          </a:xfrm>
          <a:prstGeom prst="rect">
            <a:avLst/>
          </a:prstGeom>
          <a:noFill/>
        </p:spPr>
        <p:txBody>
          <a:bodyPr wrap="square" rtlCol="0">
            <a:spAutoFit/>
          </a:bodyPr>
          <a:lstStyle/>
          <a:p>
            <a:r>
              <a:rPr lang="en-GB" dirty="0">
                <a:latin typeface="Times New Roman" panose="02020603050405020304" pitchFamily="18" charset="0"/>
                <a:cs typeface="Times New Roman" panose="02020603050405020304" pitchFamily="18" charset="0"/>
              </a:rPr>
              <a:t>General Observations on the Changes on the Book of Quantum </a:t>
            </a:r>
          </a:p>
        </p:txBody>
      </p:sp>
    </p:spTree>
    <p:extLst>
      <p:ext uri="{BB962C8B-B14F-4D97-AF65-F5344CB8AC3E}">
        <p14:creationId xmlns:p14="http://schemas.microsoft.com/office/powerpoint/2010/main" val="3338090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smtClean="0">
                <a:latin typeface="Times" panose="02020603050405020304" pitchFamily="18" charset="0"/>
                <a:cs typeface="Times" panose="02020603050405020304" pitchFamily="18" charset="0"/>
              </a:rPr>
              <a:t>Conclusions</a:t>
            </a:r>
            <a:r>
              <a:rPr lang="en-GB" dirty="0" smtClean="0">
                <a:latin typeface="Times" panose="02020603050405020304" pitchFamily="18" charset="0"/>
                <a:cs typeface="Times" panose="02020603050405020304" pitchFamily="18" charset="0"/>
              </a:rPr>
              <a:t> </a:t>
            </a:r>
            <a:endParaRPr lang="en-GB" dirty="0">
              <a:latin typeface="Times" panose="02020603050405020304" pitchFamily="18" charset="0"/>
              <a:cs typeface="Times" panose="02020603050405020304" pitchFamily="18" charset="0"/>
            </a:endParaRPr>
          </a:p>
        </p:txBody>
      </p:sp>
      <p:sp>
        <p:nvSpPr>
          <p:cNvPr id="3" name="Content Placeholder 2"/>
          <p:cNvSpPr>
            <a:spLocks noGrp="1"/>
          </p:cNvSpPr>
          <p:nvPr>
            <p:ph idx="1"/>
          </p:nvPr>
        </p:nvSpPr>
        <p:spPr/>
        <p:txBody>
          <a:bodyPr/>
          <a:lstStyle/>
          <a:p>
            <a:r>
              <a:rPr lang="en-GB" dirty="0" smtClean="0">
                <a:latin typeface="Times" panose="02020603050405020304" pitchFamily="18" charset="0"/>
                <a:cs typeface="Times" panose="02020603050405020304" pitchFamily="18" charset="0"/>
              </a:rPr>
              <a:t>The importance of the Court of Appeal in curbing excessive High Court awards.  </a:t>
            </a:r>
          </a:p>
          <a:p>
            <a:r>
              <a:rPr lang="en-GB" dirty="0" smtClean="0">
                <a:latin typeface="Times" panose="02020603050405020304" pitchFamily="18" charset="0"/>
                <a:cs typeface="Times" panose="02020603050405020304" pitchFamily="18" charset="0"/>
              </a:rPr>
              <a:t>Will the principal of proportionality by reference to the “imaginary scale” gain traction with the High Court Bench.  </a:t>
            </a:r>
          </a:p>
          <a:p>
            <a:r>
              <a:rPr lang="en-GB" dirty="0" smtClean="0">
                <a:latin typeface="Times" panose="02020603050405020304" pitchFamily="18" charset="0"/>
                <a:cs typeface="Times" panose="02020603050405020304" pitchFamily="18" charset="0"/>
              </a:rPr>
              <a:t>The impact of the New Book of Quantum.</a:t>
            </a:r>
          </a:p>
          <a:p>
            <a:pPr marL="0" indent="0">
              <a:buNone/>
            </a:pPr>
            <a:endParaRPr lang="en-GB" dirty="0"/>
          </a:p>
        </p:txBody>
      </p:sp>
    </p:spTree>
    <p:extLst>
      <p:ext uri="{BB962C8B-B14F-4D97-AF65-F5344CB8AC3E}">
        <p14:creationId xmlns:p14="http://schemas.microsoft.com/office/powerpoint/2010/main" val="165283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latin typeface="Times" panose="02020603050405020304" pitchFamily="18" charset="0"/>
                <a:cs typeface="Times" panose="02020603050405020304" pitchFamily="18" charset="0"/>
              </a:rPr>
              <a:t>Increase in awards for General Damages</a:t>
            </a:r>
            <a:endParaRPr lang="en-GB" u="sng" dirty="0">
              <a:latin typeface="Times" panose="02020603050405020304" pitchFamily="18" charset="0"/>
              <a:cs typeface="Times" panose="02020603050405020304" pitchFamily="18" charset="0"/>
            </a:endParaRPr>
          </a:p>
        </p:txBody>
      </p:sp>
      <p:sp>
        <p:nvSpPr>
          <p:cNvPr id="3" name="Content Placeholder 2"/>
          <p:cNvSpPr>
            <a:spLocks noGrp="1"/>
          </p:cNvSpPr>
          <p:nvPr>
            <p:ph idx="1"/>
          </p:nvPr>
        </p:nvSpPr>
        <p:spPr/>
        <p:txBody>
          <a:bodyPr/>
          <a:lstStyle/>
          <a:p>
            <a:r>
              <a:rPr lang="en-GB" dirty="0" smtClean="0">
                <a:latin typeface="Times" panose="02020603050405020304" pitchFamily="18" charset="0"/>
                <a:cs typeface="Times" panose="02020603050405020304" pitchFamily="18" charset="0"/>
              </a:rPr>
              <a:t>The average award in the High Court has increased by 63% between 2010 to 2015.  </a:t>
            </a:r>
          </a:p>
          <a:p>
            <a:r>
              <a:rPr lang="en-GB" dirty="0" smtClean="0">
                <a:latin typeface="Times" panose="02020603050405020304" pitchFamily="18" charset="0"/>
                <a:cs typeface="Times" panose="02020603050405020304" pitchFamily="18" charset="0"/>
              </a:rPr>
              <a:t>The annual increase in High Court Awards between 2014 and 2015 is 18%. </a:t>
            </a:r>
          </a:p>
          <a:p>
            <a:r>
              <a:rPr lang="en-GB" dirty="0" smtClean="0">
                <a:latin typeface="Times" panose="02020603050405020304" pitchFamily="18" charset="0"/>
                <a:cs typeface="Times" panose="02020603050405020304" pitchFamily="18" charset="0"/>
              </a:rPr>
              <a:t>The average award in the Circuit Court has increased by 30% between 2010 and 2015. </a:t>
            </a:r>
          </a:p>
          <a:p>
            <a:r>
              <a:rPr lang="en-GB" dirty="0" smtClean="0">
                <a:latin typeface="Times" panose="02020603050405020304" pitchFamily="18" charset="0"/>
                <a:cs typeface="Times" panose="02020603050405020304" pitchFamily="18" charset="0"/>
              </a:rPr>
              <a:t>The annual increase in the Circuit Court Awards between 2014 to 2015 is 21%. </a:t>
            </a:r>
          </a:p>
          <a:p>
            <a:endParaRPr lang="en-GB" dirty="0" smtClean="0"/>
          </a:p>
          <a:p>
            <a:pPr marL="0" indent="0">
              <a:buNone/>
            </a:pPr>
            <a:endParaRPr lang="en-GB" dirty="0" smtClean="0"/>
          </a:p>
        </p:txBody>
      </p:sp>
    </p:spTree>
    <p:extLst>
      <p:ext uri="{BB962C8B-B14F-4D97-AF65-F5344CB8AC3E}">
        <p14:creationId xmlns:p14="http://schemas.microsoft.com/office/powerpoint/2010/main" val="22654855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514944"/>
            <a:ext cx="8229600" cy="1143000"/>
          </a:xfrm>
        </p:spPr>
        <p:txBody>
          <a:bodyPr>
            <a:normAutofit fontScale="90000"/>
          </a:bodyPr>
          <a:lstStyle/>
          <a:p>
            <a:r>
              <a:rPr lang="en-GB" dirty="0">
                <a:ln>
                  <a:solidFill>
                    <a:schemeClr val="tx1"/>
                  </a:solidFill>
                </a:ln>
                <a:noFill/>
              </a:rPr>
              <a:t/>
            </a:r>
            <a:br>
              <a:rPr lang="en-GB" dirty="0">
                <a:ln>
                  <a:solidFill>
                    <a:schemeClr val="tx1"/>
                  </a:solidFill>
                </a:ln>
                <a:noFill/>
              </a:rPr>
            </a:br>
            <a:r>
              <a:rPr lang="en-GB" dirty="0" smtClean="0">
                <a:ln>
                  <a:solidFill>
                    <a:schemeClr val="tx1"/>
                  </a:solidFill>
                </a:ln>
                <a:latin typeface="Times" panose="02020603050405020304" pitchFamily="18" charset="0"/>
                <a:cs typeface="Times" panose="02020603050405020304" pitchFamily="18" charset="0"/>
              </a:rPr>
              <a:t>PIAB Awards</a:t>
            </a:r>
            <a:endParaRPr lang="en-GB" dirty="0">
              <a:ln>
                <a:solidFill>
                  <a:schemeClr val="tx1"/>
                </a:solidFill>
              </a:ln>
              <a:latin typeface="Times" panose="02020603050405020304" pitchFamily="18" charset="0"/>
              <a:cs typeface="Times" panose="02020603050405020304"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14348943"/>
              </p:ext>
            </p:extLst>
          </p:nvPr>
        </p:nvGraphicFramePr>
        <p:xfrm>
          <a:off x="1259630" y="1844822"/>
          <a:ext cx="7056785" cy="4104462"/>
        </p:xfrm>
        <a:graphic>
          <a:graphicData uri="http://schemas.openxmlformats.org/drawingml/2006/table">
            <a:tbl>
              <a:tblPr firstRow="1" firstCol="1" bandRow="1">
                <a:tableStyleId>{5C22544A-7EE6-4342-B048-85BDC9FD1C3A}</a:tableStyleId>
              </a:tblPr>
              <a:tblGrid>
                <a:gridCol w="1763952"/>
                <a:gridCol w="1763952"/>
                <a:gridCol w="1763952"/>
                <a:gridCol w="1764929"/>
              </a:tblGrid>
              <a:tr h="697222">
                <a:tc>
                  <a:txBody>
                    <a:bodyPr/>
                    <a:lstStyle/>
                    <a:p>
                      <a:pPr>
                        <a:lnSpc>
                          <a:spcPct val="107000"/>
                        </a:lnSpc>
                        <a:spcAft>
                          <a:spcPts val="0"/>
                        </a:spcAft>
                      </a:pPr>
                      <a:r>
                        <a:rPr lang="en-GB" sz="1100" dirty="0">
                          <a:effectLst/>
                        </a:rPr>
                        <a:t>Year</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No of Awards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Value of Awards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err="1">
                          <a:effectLst/>
                        </a:rPr>
                        <a:t>Avg</a:t>
                      </a:r>
                      <a:r>
                        <a:rPr lang="en-GB" sz="1100" dirty="0">
                          <a:effectLst/>
                        </a:rPr>
                        <a:t> </a:t>
                      </a:r>
                      <a:r>
                        <a:rPr lang="en-GB" sz="1100" dirty="0" smtClean="0">
                          <a:effectLst/>
                        </a:rPr>
                        <a:t>PIAB </a:t>
                      </a:r>
                      <a:r>
                        <a:rPr lang="en-GB" sz="1100" dirty="0">
                          <a:effectLst/>
                        </a:rPr>
                        <a:t>Awards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40724">
                <a:tc>
                  <a:txBody>
                    <a:bodyPr/>
                    <a:lstStyle/>
                    <a:p>
                      <a:pPr>
                        <a:lnSpc>
                          <a:spcPct val="107000"/>
                        </a:lnSpc>
                        <a:spcAft>
                          <a:spcPts val="0"/>
                        </a:spcAft>
                      </a:pPr>
                      <a:r>
                        <a:rPr lang="en-GB" sz="1100">
                          <a:effectLst/>
                        </a:rPr>
                        <a:t>2015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11,734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€268.45m</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effectLst/>
                        </a:rPr>
                        <a:t> </a:t>
                      </a:r>
                      <a:r>
                        <a:rPr lang="en-GB" sz="1100" dirty="0" smtClean="0">
                          <a:effectLst/>
                        </a:rPr>
                        <a:t>€22,878</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40724">
                <a:tc>
                  <a:txBody>
                    <a:bodyPr/>
                    <a:lstStyle/>
                    <a:p>
                      <a:pPr>
                        <a:lnSpc>
                          <a:spcPct val="107000"/>
                        </a:lnSpc>
                        <a:spcAft>
                          <a:spcPts val="0"/>
                        </a:spcAft>
                      </a:pPr>
                      <a:r>
                        <a:rPr lang="en-GB" sz="1100">
                          <a:effectLst/>
                        </a:rPr>
                        <a:t>2014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12,420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€281.21m</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effectLst/>
                        </a:rPr>
                        <a:t> </a:t>
                      </a:r>
                      <a:r>
                        <a:rPr lang="en-GB" sz="1100" dirty="0" smtClean="0">
                          <a:effectLst/>
                        </a:rPr>
                        <a:t>€22,642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40724">
                <a:tc>
                  <a:txBody>
                    <a:bodyPr/>
                    <a:lstStyle/>
                    <a:p>
                      <a:pPr>
                        <a:lnSpc>
                          <a:spcPct val="107000"/>
                        </a:lnSpc>
                        <a:spcAft>
                          <a:spcPts val="0"/>
                        </a:spcAft>
                      </a:pPr>
                      <a:r>
                        <a:rPr lang="en-GB" sz="1100">
                          <a:effectLst/>
                        </a:rPr>
                        <a:t>2013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10,656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€243.46m</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effectLst/>
                        </a:rPr>
                        <a:t> </a:t>
                      </a:r>
                      <a:r>
                        <a:rPr lang="en-GB" sz="1100" dirty="0" smtClean="0">
                          <a:effectLst/>
                        </a:rPr>
                        <a:t>€22,847</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40724">
                <a:tc>
                  <a:txBody>
                    <a:bodyPr/>
                    <a:lstStyle/>
                    <a:p>
                      <a:pPr>
                        <a:lnSpc>
                          <a:spcPct val="107000"/>
                        </a:lnSpc>
                        <a:spcAft>
                          <a:spcPts val="0"/>
                        </a:spcAft>
                      </a:pPr>
                      <a:r>
                        <a:rPr lang="en-GB" sz="1100">
                          <a:effectLst/>
                        </a:rPr>
                        <a:t>2012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10,136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€217.94m</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effectLst/>
                        </a:rPr>
                        <a:t> </a:t>
                      </a:r>
                      <a:r>
                        <a:rPr lang="en-GB" sz="1100" dirty="0" smtClean="0">
                          <a:effectLst/>
                        </a:rPr>
                        <a:t>€21,502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40724">
                <a:tc>
                  <a:txBody>
                    <a:bodyPr/>
                    <a:lstStyle/>
                    <a:p>
                      <a:pPr>
                        <a:lnSpc>
                          <a:spcPct val="107000"/>
                        </a:lnSpc>
                        <a:spcAft>
                          <a:spcPts val="0"/>
                        </a:spcAft>
                      </a:pPr>
                      <a:r>
                        <a:rPr lang="en-GB" sz="1100">
                          <a:effectLst/>
                        </a:rPr>
                        <a:t>2011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9,833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€209.83m</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effectLst/>
                        </a:rPr>
                        <a:t> </a:t>
                      </a:r>
                      <a:r>
                        <a:rPr lang="en-GB" sz="1100" dirty="0" smtClean="0">
                          <a:effectLst/>
                        </a:rPr>
                        <a:t>€21,339</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40724">
                <a:tc>
                  <a:txBody>
                    <a:bodyPr/>
                    <a:lstStyle/>
                    <a:p>
                      <a:pPr>
                        <a:lnSpc>
                          <a:spcPct val="107000"/>
                        </a:lnSpc>
                        <a:spcAft>
                          <a:spcPts val="0"/>
                        </a:spcAft>
                      </a:pPr>
                      <a:r>
                        <a:rPr lang="en-GB" sz="1100">
                          <a:effectLst/>
                        </a:rPr>
                        <a:t>2010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8,380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€186.63m</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effectLst/>
                        </a:rPr>
                        <a:t> </a:t>
                      </a:r>
                      <a:r>
                        <a:rPr lang="en-GB" sz="1100" dirty="0" smtClean="0">
                          <a:effectLst/>
                        </a:rPr>
                        <a:t>€22,271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40724">
                <a:tc>
                  <a:txBody>
                    <a:bodyPr/>
                    <a:lstStyle/>
                    <a:p>
                      <a:pPr>
                        <a:lnSpc>
                          <a:spcPct val="107000"/>
                        </a:lnSpc>
                        <a:spcAft>
                          <a:spcPts val="0"/>
                        </a:spcAft>
                      </a:pPr>
                      <a:r>
                        <a:rPr lang="en-GB" sz="1100">
                          <a:effectLst/>
                        </a:rPr>
                        <a:t>2009</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8,643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€200.22m</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effectLst/>
                        </a:rPr>
                        <a:t> </a:t>
                      </a:r>
                      <a:r>
                        <a:rPr lang="en-GB" sz="1100" dirty="0" smtClean="0">
                          <a:effectLst/>
                        </a:rPr>
                        <a:t>€23,166</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40724">
                <a:tc>
                  <a:txBody>
                    <a:bodyPr/>
                    <a:lstStyle/>
                    <a:p>
                      <a:pPr>
                        <a:lnSpc>
                          <a:spcPct val="107000"/>
                        </a:lnSpc>
                        <a:spcAft>
                          <a:spcPts val="0"/>
                        </a:spcAft>
                      </a:pPr>
                      <a:r>
                        <a:rPr lang="en-GB" sz="1100">
                          <a:effectLst/>
                        </a:rPr>
                        <a:t>2008</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8,845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€217.16m</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effectLst/>
                        </a:rPr>
                        <a:t> </a:t>
                      </a:r>
                      <a:r>
                        <a:rPr lang="en-GB" sz="1100" dirty="0" smtClean="0">
                          <a:effectLst/>
                        </a:rPr>
                        <a:t>€24,552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40724">
                <a:tc>
                  <a:txBody>
                    <a:bodyPr/>
                    <a:lstStyle/>
                    <a:p>
                      <a:pPr>
                        <a:lnSpc>
                          <a:spcPct val="107000"/>
                        </a:lnSpc>
                        <a:spcAft>
                          <a:spcPts val="0"/>
                        </a:spcAft>
                      </a:pPr>
                      <a:r>
                        <a:rPr lang="en-GB" sz="1100">
                          <a:effectLst/>
                        </a:rPr>
                        <a:t>2007</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8,208</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€181.04m</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effectLst/>
                        </a:rPr>
                        <a:t> </a:t>
                      </a:r>
                      <a:r>
                        <a:rPr lang="en-GB" sz="1100" dirty="0" smtClean="0">
                          <a:effectLst/>
                        </a:rPr>
                        <a:t>€22,056</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40724">
                <a:tc>
                  <a:txBody>
                    <a:bodyPr/>
                    <a:lstStyle/>
                    <a:p>
                      <a:pPr>
                        <a:lnSpc>
                          <a:spcPct val="107000"/>
                        </a:lnSpc>
                        <a:spcAft>
                          <a:spcPts val="0"/>
                        </a:spcAft>
                      </a:pPr>
                      <a:r>
                        <a:rPr lang="en-GB" sz="1100">
                          <a:effectLst/>
                        </a:rPr>
                        <a:t>2006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5,573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€115.28m</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effectLst/>
                        </a:rPr>
                        <a:t> </a:t>
                      </a:r>
                      <a:r>
                        <a:rPr lang="en-GB" sz="1100" dirty="0" smtClean="0">
                          <a:effectLst/>
                        </a:rPr>
                        <a:t>€20,685</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pic>
        <p:nvPicPr>
          <p:cNvPr id="5" name="Picture 4" descr="background_colour.jpg" title="PHAB Awards"/>
          <p:cNvPicPr>
            <a:picLocks noChangeAspect="1"/>
          </p:cNvPicPr>
          <p:nvPr/>
        </p:nvPicPr>
        <p:blipFill>
          <a:blip r:embed="rId2" cstate="print"/>
          <a:stretch>
            <a:fillRect/>
          </a:stretch>
        </p:blipFill>
        <p:spPr>
          <a:xfrm>
            <a:off x="0" y="0"/>
            <a:ext cx="9144000" cy="1143000"/>
          </a:xfrm>
          <a:prstGeom prst="rect">
            <a:avLst/>
          </a:prstGeom>
        </p:spPr>
      </p:pic>
      <p:pic>
        <p:nvPicPr>
          <p:cNvPr id="6" name="Picture 5"/>
          <p:cNvPicPr>
            <a:picLocks noChangeAspect="1"/>
          </p:cNvPicPr>
          <p:nvPr/>
        </p:nvPicPr>
        <p:blipFill>
          <a:blip r:embed="rId3" cstate="print"/>
          <a:stretch>
            <a:fillRect/>
          </a:stretch>
        </p:blipFill>
        <p:spPr>
          <a:xfrm>
            <a:off x="304800" y="228600"/>
            <a:ext cx="2209800" cy="801287"/>
          </a:xfrm>
          <a:prstGeom prst="rect">
            <a:avLst/>
          </a:prstGeom>
        </p:spPr>
      </p:pic>
    </p:spTree>
    <p:extLst>
      <p:ext uri="{BB962C8B-B14F-4D97-AF65-F5344CB8AC3E}">
        <p14:creationId xmlns:p14="http://schemas.microsoft.com/office/powerpoint/2010/main" val="23924897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latin typeface="Times" panose="02020603050405020304" pitchFamily="18" charset="0"/>
                <a:cs typeface="Times" panose="02020603050405020304" pitchFamily="18" charset="0"/>
              </a:rPr>
              <a:t>Increase in awards for General Damages</a:t>
            </a:r>
            <a:endParaRPr lang="en-GB" u="sng" dirty="0">
              <a:latin typeface="Times" panose="02020603050405020304" pitchFamily="18" charset="0"/>
              <a:cs typeface="Times" panose="02020603050405020304" pitchFamily="18" charset="0"/>
            </a:endParaRPr>
          </a:p>
        </p:txBody>
      </p:sp>
      <p:sp>
        <p:nvSpPr>
          <p:cNvPr id="3" name="Content Placeholder 2"/>
          <p:cNvSpPr>
            <a:spLocks noGrp="1"/>
          </p:cNvSpPr>
          <p:nvPr>
            <p:ph idx="1"/>
          </p:nvPr>
        </p:nvSpPr>
        <p:spPr/>
        <p:txBody>
          <a:bodyPr>
            <a:normAutofit/>
          </a:bodyPr>
          <a:lstStyle/>
          <a:p>
            <a:r>
              <a:rPr lang="en-GB" sz="2500" dirty="0" smtClean="0">
                <a:latin typeface="Times" panose="02020603050405020304" pitchFamily="18" charset="0"/>
                <a:cs typeface="Times" panose="02020603050405020304" pitchFamily="18" charset="0"/>
              </a:rPr>
              <a:t>A study by Verisk Analytics on behalf of the PIAB to update claims guidelines in the Book of Quantum revealed the following:</a:t>
            </a:r>
          </a:p>
          <a:p>
            <a:pPr marL="914400" lvl="1" indent="-457200">
              <a:buFont typeface="+mj-lt"/>
              <a:buAutoNum type="arabicPeriod"/>
            </a:pPr>
            <a:r>
              <a:rPr lang="en-GB" sz="2100" dirty="0" smtClean="0">
                <a:latin typeface="Times" panose="02020603050405020304" pitchFamily="18" charset="0"/>
                <a:cs typeface="Times" panose="02020603050405020304" pitchFamily="18" charset="0"/>
              </a:rPr>
              <a:t>Ankle injuries average awards have risen by 55% from €35,300.00 to €54,700.00. </a:t>
            </a:r>
          </a:p>
          <a:p>
            <a:pPr marL="914400" lvl="1" indent="-457200">
              <a:buFont typeface="+mj-lt"/>
              <a:buAutoNum type="arabicPeriod"/>
            </a:pPr>
            <a:r>
              <a:rPr lang="en-GB" sz="2100" dirty="0" smtClean="0">
                <a:latin typeface="Times" panose="02020603050405020304" pitchFamily="18" charset="0"/>
                <a:cs typeface="Times" panose="02020603050405020304" pitchFamily="18" charset="0"/>
              </a:rPr>
              <a:t>Arm and lower leg injuries also saw a significant increase.  For example, compensation for arm fracture in the lower range jumped 29.8% to now just in excess of €38,000.00. </a:t>
            </a:r>
          </a:p>
          <a:p>
            <a:pPr marL="914400" lvl="1" indent="-457200">
              <a:buFont typeface="+mj-lt"/>
              <a:buAutoNum type="arabicPeriod"/>
            </a:pPr>
            <a:r>
              <a:rPr lang="en-GB" sz="2100" dirty="0" smtClean="0">
                <a:latin typeface="Times" panose="02020603050405020304" pitchFamily="18" charset="0"/>
                <a:cs typeface="Times" panose="02020603050405020304" pitchFamily="18" charset="0"/>
              </a:rPr>
              <a:t>The average awards for soft tissue neck injuries rose by 9%.  However soft tissue neck injuries in the higher range dropped from €78,400.00 to €77,900.00. </a:t>
            </a:r>
          </a:p>
        </p:txBody>
      </p:sp>
    </p:spTree>
    <p:extLst>
      <p:ext uri="{BB962C8B-B14F-4D97-AF65-F5344CB8AC3E}">
        <p14:creationId xmlns:p14="http://schemas.microsoft.com/office/powerpoint/2010/main" val="23130408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latin typeface="Times New Roman" panose="02020603050405020304" pitchFamily="18" charset="0"/>
                <a:cs typeface="Times New Roman" panose="02020603050405020304" pitchFamily="18" charset="0"/>
              </a:rPr>
              <a:t>Suggested causes for increase in awards for damages </a:t>
            </a:r>
            <a:endParaRPr lang="en-GB" u="sng"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en-GB" sz="2800" dirty="0" smtClean="0">
                <a:latin typeface="Times New Roman" panose="02020603050405020304" pitchFamily="18" charset="0"/>
                <a:cs typeface="Times New Roman" panose="02020603050405020304" pitchFamily="18" charset="0"/>
              </a:rPr>
              <a:t>The increase in the jurisdiction of the Circuit Court by virtue of the Courts and Civil Law (Miscellaneous Provisions) Act 2013 to €60,000.00.  </a:t>
            </a:r>
          </a:p>
          <a:p>
            <a:r>
              <a:rPr lang="en-GB" sz="2800" dirty="0" smtClean="0">
                <a:latin typeface="Times New Roman" panose="02020603050405020304" pitchFamily="18" charset="0"/>
                <a:cs typeface="Times New Roman" panose="02020603050405020304" pitchFamily="18" charset="0"/>
              </a:rPr>
              <a:t>Dorothea Dowling (founding Chair Person of the Injuries Board) warned;</a:t>
            </a:r>
          </a:p>
          <a:p>
            <a:pPr lvl="1"/>
            <a:r>
              <a:rPr lang="en-GB" i="1" dirty="0" smtClean="0">
                <a:latin typeface="Times New Roman" panose="02020603050405020304" pitchFamily="18" charset="0"/>
                <a:cs typeface="Times New Roman" panose="02020603050405020304" pitchFamily="18" charset="0"/>
              </a:rPr>
              <a:t>“the Department of Justice was forewarned well in advance.  This is what happens when you increase the limits of the lower courts – it sends out the message that €38,000.00 is small money.” </a:t>
            </a:r>
          </a:p>
          <a:p>
            <a:pPr marL="457200" lvl="1" indent="0">
              <a:buNone/>
            </a:pPr>
            <a:endParaRPr lang="en-GB" i="1" dirty="0"/>
          </a:p>
        </p:txBody>
      </p:sp>
    </p:spTree>
    <p:extLst>
      <p:ext uri="{BB962C8B-B14F-4D97-AF65-F5344CB8AC3E}">
        <p14:creationId xmlns:p14="http://schemas.microsoft.com/office/powerpoint/2010/main" val="238274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a:latin typeface="Times New Roman" panose="02020603050405020304" pitchFamily="18" charset="0"/>
                <a:cs typeface="Times New Roman" panose="02020603050405020304" pitchFamily="18" charset="0"/>
              </a:rPr>
              <a:t>Suggested causes for increase in awards for damages </a:t>
            </a:r>
            <a:endParaRPr lang="en-GB" u="sng" dirty="0"/>
          </a:p>
        </p:txBody>
      </p:sp>
      <p:sp>
        <p:nvSpPr>
          <p:cNvPr id="3" name="Content Placeholder 2"/>
          <p:cNvSpPr>
            <a:spLocks noGrp="1"/>
          </p:cNvSpPr>
          <p:nvPr>
            <p:ph idx="1"/>
          </p:nvPr>
        </p:nvSpPr>
        <p:spPr/>
        <p:txBody>
          <a:bodyPr>
            <a:normAutofit lnSpcReduction="10000"/>
          </a:bodyPr>
          <a:lstStyle/>
          <a:p>
            <a:r>
              <a:rPr lang="en-GB" sz="2400" dirty="0" smtClean="0">
                <a:latin typeface="Times" panose="02020603050405020304" pitchFamily="18" charset="0"/>
                <a:cs typeface="Times" panose="02020603050405020304" pitchFamily="18" charset="0"/>
              </a:rPr>
              <a:t>The delay in updating the Book of Quantum first published in 2004</a:t>
            </a:r>
          </a:p>
          <a:p>
            <a:r>
              <a:rPr lang="en-GB" sz="2400" dirty="0" smtClean="0">
                <a:latin typeface="Times" panose="02020603050405020304" pitchFamily="18" charset="0"/>
                <a:cs typeface="Times" panose="02020603050405020304" pitchFamily="18" charset="0"/>
              </a:rPr>
              <a:t>In 2014 Mr Justice Barton criticised the fact that the book had not been updated in the Judgment of “</a:t>
            </a:r>
            <a:r>
              <a:rPr lang="en-GB" sz="2400" dirty="0" err="1" smtClean="0">
                <a:latin typeface="Times" panose="02020603050405020304" pitchFamily="18" charset="0"/>
                <a:cs typeface="Times" panose="02020603050405020304" pitchFamily="18" charset="0"/>
              </a:rPr>
              <a:t>McGarry</a:t>
            </a:r>
            <a:r>
              <a:rPr lang="en-GB" sz="2400" dirty="0" smtClean="0">
                <a:latin typeface="Times" panose="02020603050405020304" pitchFamily="18" charset="0"/>
                <a:cs typeface="Times" panose="02020603050405020304" pitchFamily="18" charset="0"/>
              </a:rPr>
              <a:t> v </a:t>
            </a:r>
            <a:r>
              <a:rPr lang="en-GB" sz="2400" dirty="0" err="1" smtClean="0">
                <a:latin typeface="Times" panose="02020603050405020304" pitchFamily="18" charset="0"/>
                <a:cs typeface="Times" panose="02020603050405020304" pitchFamily="18" charset="0"/>
              </a:rPr>
              <a:t>McGarry</a:t>
            </a:r>
            <a:r>
              <a:rPr lang="en-GB" sz="2400" dirty="0" smtClean="0">
                <a:latin typeface="Times" panose="02020603050405020304" pitchFamily="18" charset="0"/>
                <a:cs typeface="Times" panose="02020603050405020304" pitchFamily="18" charset="0"/>
              </a:rPr>
              <a:t> where he stated;-</a:t>
            </a:r>
          </a:p>
          <a:p>
            <a:pPr lvl="1"/>
            <a:r>
              <a:rPr lang="en-GB" sz="2400" dirty="0" smtClean="0">
                <a:latin typeface="Times" panose="02020603050405020304" pitchFamily="18" charset="0"/>
                <a:cs typeface="Times" panose="02020603050405020304" pitchFamily="18" charset="0"/>
              </a:rPr>
              <a:t>“It is unquestionably in the interests of the proper administration of justice that the Book be reviewed and be kept updated to properly reflect High Court personal injury awards”.</a:t>
            </a:r>
          </a:p>
          <a:p>
            <a:r>
              <a:rPr lang="en-GB" sz="2400" dirty="0" smtClean="0">
                <a:latin typeface="Times" panose="02020603050405020304" pitchFamily="18" charset="0"/>
                <a:cs typeface="Times" panose="02020603050405020304" pitchFamily="18" charset="0"/>
              </a:rPr>
              <a:t>The broad nature of the 2004 publication was such that it was often ignored by the Judiciary thereby emphasising the individual Judges subjectivity and discretion.  </a:t>
            </a:r>
          </a:p>
          <a:p>
            <a:pPr lvl="1">
              <a:buFont typeface="Arial" panose="020B0604020202020204" pitchFamily="34" charset="0"/>
              <a:buChar char="•"/>
            </a:pPr>
            <a:endParaRPr lang="en-GB" sz="2500" dirty="0" smtClean="0">
              <a:latin typeface="Times" panose="02020603050405020304" pitchFamily="18" charset="0"/>
              <a:cs typeface="Times" panose="02020603050405020304" pitchFamily="18" charset="0"/>
            </a:endParaRPr>
          </a:p>
          <a:p>
            <a:pPr lvl="1"/>
            <a:endParaRPr lang="en-GB" dirty="0">
              <a:latin typeface="Times" panose="02020603050405020304" pitchFamily="18" charset="0"/>
              <a:cs typeface="Times" panose="02020603050405020304" pitchFamily="18" charset="0"/>
            </a:endParaRPr>
          </a:p>
        </p:txBody>
      </p:sp>
    </p:spTree>
    <p:extLst>
      <p:ext uri="{BB962C8B-B14F-4D97-AF65-F5344CB8AC3E}">
        <p14:creationId xmlns:p14="http://schemas.microsoft.com/office/powerpoint/2010/main" val="23191002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a:latin typeface="Times New Roman" panose="02020603050405020304" pitchFamily="18" charset="0"/>
                <a:cs typeface="Times New Roman" panose="02020603050405020304" pitchFamily="18" charset="0"/>
              </a:rPr>
              <a:t>Suggested causes for increase in awards for damages </a:t>
            </a:r>
            <a:endParaRPr lang="en-GB" u="sng" dirty="0"/>
          </a:p>
        </p:txBody>
      </p:sp>
      <p:sp>
        <p:nvSpPr>
          <p:cNvPr id="3" name="Content Placeholder 2"/>
          <p:cNvSpPr>
            <a:spLocks noGrp="1"/>
          </p:cNvSpPr>
          <p:nvPr>
            <p:ph idx="1"/>
          </p:nvPr>
        </p:nvSpPr>
        <p:spPr>
          <a:xfrm>
            <a:off x="457200" y="1600200"/>
            <a:ext cx="8229600" cy="4637112"/>
          </a:xfrm>
        </p:spPr>
        <p:txBody>
          <a:bodyPr>
            <a:noAutofit/>
          </a:bodyPr>
          <a:lstStyle/>
          <a:p>
            <a:r>
              <a:rPr lang="en-GB" sz="2200" dirty="0" smtClean="0">
                <a:latin typeface="Times" panose="02020603050405020304" pitchFamily="18" charset="0"/>
                <a:cs typeface="Times" panose="02020603050405020304" pitchFamily="18" charset="0"/>
              </a:rPr>
              <a:t>The creation of the Court of Appeal in 2014.  This was described by the Chief Justice as the </a:t>
            </a:r>
            <a:r>
              <a:rPr lang="en-GB" sz="2200" i="1" dirty="0" smtClean="0">
                <a:latin typeface="Times" panose="02020603050405020304" pitchFamily="18" charset="0"/>
                <a:cs typeface="Times" panose="02020603050405020304" pitchFamily="18" charset="0"/>
              </a:rPr>
              <a:t>“most important development” </a:t>
            </a:r>
            <a:r>
              <a:rPr lang="en-GB" sz="2200" dirty="0" smtClean="0">
                <a:latin typeface="Times" panose="02020603050405020304" pitchFamily="18" charset="0"/>
                <a:cs typeface="Times" panose="02020603050405020304" pitchFamily="18" charset="0"/>
              </a:rPr>
              <a:t>in the structure of the Courts since the foundation of the state.  </a:t>
            </a:r>
          </a:p>
          <a:p>
            <a:r>
              <a:rPr lang="en-GB" sz="2200" dirty="0" smtClean="0">
                <a:latin typeface="Times" panose="02020603050405020304" pitchFamily="18" charset="0"/>
                <a:cs typeface="Times" panose="02020603050405020304" pitchFamily="18" charset="0"/>
              </a:rPr>
              <a:t>However this resulted in the elevation of a significant number of the more senior Judges to this Court with a knock on effect of the appointment of a large number of new Judges who inevitably were less experienced.  If not a direct factor it, at the very least, has contributed to uncertainty in the level of High Court Awards. </a:t>
            </a:r>
          </a:p>
          <a:p>
            <a:r>
              <a:rPr lang="en-GB" sz="2200" dirty="0" smtClean="0">
                <a:latin typeface="Times" panose="02020603050405020304" pitchFamily="18" charset="0"/>
                <a:cs typeface="Times" panose="02020603050405020304" pitchFamily="18" charset="0"/>
              </a:rPr>
              <a:t>A question which will be addressed later in the talk is the potential for this particular Court to act as a safeguard to excessive awards. </a:t>
            </a:r>
          </a:p>
          <a:p>
            <a:r>
              <a:rPr lang="en-GB" sz="2200" dirty="0" smtClean="0">
                <a:latin typeface="Times" panose="02020603050405020304" pitchFamily="18" charset="0"/>
                <a:cs typeface="Times" panose="02020603050405020304" pitchFamily="18" charset="0"/>
              </a:rPr>
              <a:t>The broad and somewhat open ended nature of the prognosis provided by a wide range of medical experts.  In particular Orthopaedic Surgeons. </a:t>
            </a:r>
            <a:endParaRPr lang="en-GB" sz="2200" dirty="0">
              <a:latin typeface="Times" panose="02020603050405020304" pitchFamily="18" charset="0"/>
              <a:cs typeface="Times" panose="02020603050405020304" pitchFamily="18" charset="0"/>
            </a:endParaRPr>
          </a:p>
        </p:txBody>
      </p:sp>
    </p:spTree>
    <p:extLst>
      <p:ext uri="{BB962C8B-B14F-4D97-AF65-F5344CB8AC3E}">
        <p14:creationId xmlns:p14="http://schemas.microsoft.com/office/powerpoint/2010/main" val="25226125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latin typeface="Times New Roman" panose="02020603050405020304" pitchFamily="18" charset="0"/>
                <a:cs typeface="Times New Roman" panose="02020603050405020304" pitchFamily="18" charset="0"/>
              </a:rPr>
              <a:t>The General Principals on which awards are based</a:t>
            </a:r>
            <a:endParaRPr lang="en-GB" u="sng" dirty="0"/>
          </a:p>
        </p:txBody>
      </p:sp>
      <p:sp>
        <p:nvSpPr>
          <p:cNvPr id="3" name="Content Placeholder 2"/>
          <p:cNvSpPr>
            <a:spLocks noGrp="1"/>
          </p:cNvSpPr>
          <p:nvPr>
            <p:ph idx="1"/>
          </p:nvPr>
        </p:nvSpPr>
        <p:spPr/>
        <p:txBody>
          <a:bodyPr>
            <a:normAutofit lnSpcReduction="10000"/>
          </a:bodyPr>
          <a:lstStyle/>
          <a:p>
            <a:r>
              <a:rPr lang="en-GB" sz="2200" dirty="0" smtClean="0">
                <a:latin typeface="Times New Roman" panose="02020603050405020304" pitchFamily="18" charset="0"/>
                <a:cs typeface="Times New Roman" panose="02020603050405020304" pitchFamily="18" charset="0"/>
              </a:rPr>
              <a:t>In the case of Woods v Tyrell 2016, Judge Cross summarised the relevant factors which a Judge should consider when assessing the level of general damages to be awarded to a successful Plaintiff namely;-</a:t>
            </a:r>
          </a:p>
          <a:p>
            <a:pPr marL="971550" lvl="1" indent="-514350">
              <a:buAutoNum type="romanLcParenBoth"/>
            </a:pPr>
            <a:r>
              <a:rPr lang="en-GB" sz="2200" dirty="0" smtClean="0">
                <a:latin typeface="Times New Roman" panose="02020603050405020304" pitchFamily="18" charset="0"/>
                <a:cs typeface="Times New Roman" panose="02020603050405020304" pitchFamily="18" charset="0"/>
              </a:rPr>
              <a:t>The Award of damages must be proportionate</a:t>
            </a:r>
          </a:p>
          <a:p>
            <a:pPr marL="971550" lvl="1" indent="-514350">
              <a:buAutoNum type="romanLcParenBoth"/>
            </a:pPr>
            <a:r>
              <a:rPr lang="en-GB" sz="2200" dirty="0" smtClean="0">
                <a:latin typeface="Times New Roman" panose="02020603050405020304" pitchFamily="18" charset="0"/>
                <a:cs typeface="Times New Roman" panose="02020603050405020304" pitchFamily="18" charset="0"/>
              </a:rPr>
              <a:t>It must be fair to a Plaintiff and to a Defendant </a:t>
            </a:r>
          </a:p>
          <a:p>
            <a:pPr marL="971550" lvl="1" indent="-514350">
              <a:buAutoNum type="romanLcParenBoth"/>
            </a:pPr>
            <a:r>
              <a:rPr lang="en-GB" sz="2200" dirty="0" smtClean="0">
                <a:latin typeface="Times New Roman" panose="02020603050405020304" pitchFamily="18" charset="0"/>
                <a:cs typeface="Times New Roman" panose="02020603050405020304" pitchFamily="18" charset="0"/>
              </a:rPr>
              <a:t>It should be proportionate to social conditions bearing in mind the common good</a:t>
            </a:r>
          </a:p>
          <a:p>
            <a:pPr marL="971550" lvl="1" indent="-514350">
              <a:buAutoNum type="romanLcParenBoth"/>
            </a:pPr>
            <a:r>
              <a:rPr lang="en-GB" sz="2200" dirty="0" smtClean="0">
                <a:latin typeface="Times New Roman" panose="02020603050405020304" pitchFamily="18" charset="0"/>
                <a:cs typeface="Times New Roman" panose="02020603050405020304" pitchFamily="18" charset="0"/>
              </a:rPr>
              <a:t>It should be proportionate with the legal scheme of awards made for other personal injuries. </a:t>
            </a:r>
          </a:p>
          <a:p>
            <a:pPr lvl="1">
              <a:buFont typeface="Arial" panose="020B0604020202020204" pitchFamily="34" charset="0"/>
              <a:buChar char="•"/>
            </a:pPr>
            <a:r>
              <a:rPr lang="en-GB" sz="2200" dirty="0" smtClean="0">
                <a:latin typeface="Times New Roman" panose="02020603050405020304" pitchFamily="18" charset="0"/>
                <a:cs typeface="Times New Roman" panose="02020603050405020304" pitchFamily="18" charset="0"/>
              </a:rPr>
              <a:t>The Book of Quantum-section 22 of the Civil Liability and Court Act 2004 requires the Judiciary to have regard to the Book when assessing quantum.  </a:t>
            </a:r>
          </a:p>
          <a:p>
            <a:pPr lvl="1">
              <a:buFont typeface="Arial" panose="020B0604020202020204" pitchFamily="34" charset="0"/>
              <a:buChar char="•"/>
            </a:pPr>
            <a:endParaRPr lang="en-GB" sz="22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14720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1527</TotalTime>
  <Words>3329</Words>
  <Application>Microsoft Office PowerPoint</Application>
  <PresentationFormat>On-screen Show (4:3)</PresentationFormat>
  <Paragraphs>214</Paragraphs>
  <Slides>28</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Arial</vt:lpstr>
      <vt:lpstr>Calibri</vt:lpstr>
      <vt:lpstr>Times</vt:lpstr>
      <vt:lpstr>Times New Roman</vt:lpstr>
      <vt:lpstr>Office Theme</vt:lpstr>
      <vt:lpstr>The Increase in High Court Awards for General Damages </vt:lpstr>
      <vt:lpstr>High Court Awards</vt:lpstr>
      <vt:lpstr>Increase in awards for General Damages</vt:lpstr>
      <vt:lpstr> PIAB Awards</vt:lpstr>
      <vt:lpstr>Increase in awards for General Damages</vt:lpstr>
      <vt:lpstr>Suggested causes for increase in awards for damages </vt:lpstr>
      <vt:lpstr>Suggested causes for increase in awards for damages </vt:lpstr>
      <vt:lpstr>Suggested causes for increase in awards for damages </vt:lpstr>
      <vt:lpstr>The General Principals on which awards are based</vt:lpstr>
      <vt:lpstr>Examples of Awards in the High Court</vt:lpstr>
      <vt:lpstr>Examples of Awards in the High Court</vt:lpstr>
      <vt:lpstr>Examples of Awards in the High Court</vt:lpstr>
      <vt:lpstr>Examples of Awards in the High Court</vt:lpstr>
      <vt:lpstr>Examples of Awards in the High Court</vt:lpstr>
      <vt:lpstr>Response of the Court of Appeal</vt:lpstr>
      <vt:lpstr>Response of the Court of Appeal</vt:lpstr>
      <vt:lpstr>Response of the Court of Appeal</vt:lpstr>
      <vt:lpstr>Response of the Court of Appeal</vt:lpstr>
      <vt:lpstr>Response of the Court of Appeal</vt:lpstr>
      <vt:lpstr>The New Book of Quantum </vt:lpstr>
      <vt:lpstr>Reaction to the New Book of Quantum </vt:lpstr>
      <vt:lpstr>Reaction to the New Book of Quantum </vt:lpstr>
      <vt:lpstr>The JSB Guidelines in Northern Ireland</vt:lpstr>
      <vt:lpstr>PowerPoint Presentation</vt:lpstr>
      <vt:lpstr>General Observations on the Changes on the Book of Quantum  </vt:lpstr>
      <vt:lpstr>General Observations on the Changes on the Book of Quantum</vt:lpstr>
      <vt:lpstr>General Observations on the Changes on the Book of Quantum</vt:lpstr>
      <vt:lpstr>Conclusions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janiceb</dc:creator>
  <cp:lastModifiedBy>Kelly,Jason</cp:lastModifiedBy>
  <cp:revision>337</cp:revision>
  <cp:lastPrinted>2016-11-10T15:34:54Z</cp:lastPrinted>
  <dcterms:created xsi:type="dcterms:W3CDTF">2012-01-26T10:11:25Z</dcterms:created>
  <dcterms:modified xsi:type="dcterms:W3CDTF">2016-11-18T15:01:08Z</dcterms:modified>
</cp:coreProperties>
</file>